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"/>
    <p:restoredTop sz="94731"/>
  </p:normalViewPr>
  <p:slideViewPr>
    <p:cSldViewPr snapToGrid="0" snapToObjects="1">
      <p:cViewPr>
        <p:scale>
          <a:sx n="115" d="100"/>
          <a:sy n="115" d="100"/>
        </p:scale>
        <p:origin x="290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179F2-D522-4146-A1B7-268F55C8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9D2AAE-669B-FC4D-BD4F-841F33AF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A7FCF-D99F-1D4B-BF5E-CCDD21FC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52F365-F385-9348-A5A5-AE222D3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33C08-2ECB-484A-B25E-312B57B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483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22A87-F12A-A34F-82BF-273F954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A6AE0A-03BE-BB4F-935B-855AEF71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622745-4994-CA4F-B507-8C8017FB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36803-048D-4A43-86C0-8E799993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C0D06F-68B9-5A4F-A998-1424BFE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794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F3D531B-0BBF-AA4A-A610-982FD62A3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7FD5AA-8C79-8E4A-8078-EFA1876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15C48A-D2A0-2444-B94F-E55E3DD2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442966-0C4F-C54D-B9F5-B5B48ED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C1205B-C445-AE46-AD14-4D15A49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1198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D6F36-8B9C-454F-8D98-6489D68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AAB9F-04BB-874E-98B4-2A6ADAE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DA7C2F-F894-2C4D-A4B9-40FB231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1DA3A4-A859-5B4F-B691-4AF7D2E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142D7D-2597-C048-9740-FF16DCF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290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08ED4-62EF-2943-9640-B554E28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ED16F8-3B7A-8F47-B373-BD1EA43A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C272BA-B691-6941-83CB-1F2DF099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04179-66E1-2E41-810A-FFEF71A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41F56F-3663-6345-A9FD-0372D81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24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D9ED2-904C-6847-B2B3-40FC54A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E4B30-3CEF-7F47-970F-917A228B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80EC0-CA7A-1942-88D4-EA8AE5E8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4A012B-B3E2-184E-B602-FEDA23C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B4103D-0F26-6D49-BBF8-2959903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66606A-F0F4-0242-AFC9-8184883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176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1B79D-EEB8-1044-8F77-EDCAECE3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2AEF9D-9252-2340-A024-0CC5ABEB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1E308A-A814-CD40-9CC0-4816495B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2DC5E-F5E3-3048-81FC-023FC0F8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8F20CB4-E500-FB45-B10E-97EDFCC8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4760C94-76E9-2A42-9B9E-5A02600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0ED74B-DB09-8F42-BDCF-F681F24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FD860F-0536-7749-96CB-34D4A77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9547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0F67-6F55-BC44-9823-2E9043AD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7AE733-6DCB-5D44-84AE-80EC233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3A7FB0-7E64-6049-8995-9A20F7EA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7A309E-CECB-2F46-9FB6-EB85CDD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526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C34C79-B47F-0642-85B6-29A390F3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72C935-309B-1C4D-BEDD-33E4661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EC9850-8FFD-8A4C-8A74-87A2A0A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0649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F43A6-8E5A-4647-9525-97B7F391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FEAB-472F-8648-82B8-7AE2AC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E7EFE-A6CF-A64F-918F-FDBAC5E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B57E39-988F-1042-85B4-B0A7A81F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FAC2D-854E-534C-BF37-96972D1B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3819C8-ABED-5445-8FB8-F29376BD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3078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6FB6C-4766-F74D-94AC-D09953FE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4FF05E-AC72-7344-98F6-6A8785F90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60C182-868F-0D48-8331-9ABC6B54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5717C0-E695-5740-9B61-1274726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C656CE-3B20-EC40-A89D-2464431E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7C7600-19D4-FF4F-942E-A840D55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441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AFBC5D-EB9F-794C-95F8-0FC3FC5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01C464-383C-0341-BC78-28EDA9E5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52DDC-16A1-EC46-9F6C-D7E9246EA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9AB7-E685-784A-BE37-C84773150D37}" type="datetimeFigureOut">
              <a:rPr lang="hu-AE" smtClean="0"/>
              <a:t>7/8/2024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1334B-4090-C042-8024-EB73582E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C87E8-0309-224C-8D9B-209B8E99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6456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64FCEB7-DD5D-5A40-8795-15FDF29F4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0" b="28575"/>
          <a:stretch/>
        </p:blipFill>
        <p:spPr>
          <a:xfrm>
            <a:off x="76944" y="2580959"/>
            <a:ext cx="1760850" cy="432055"/>
          </a:xfrm>
          <a:prstGeom prst="rect">
            <a:avLst/>
          </a:prstGeom>
        </p:spPr>
      </p:pic>
      <p:pic>
        <p:nvPicPr>
          <p:cNvPr id="19" name="Kép 18" descr="A képen asztal, tervezés látható&#10;&#10;Automatikusan generált leírás">
            <a:extLst>
              <a:ext uri="{FF2B5EF4-FFF2-40B4-BE49-F238E27FC236}">
                <a16:creationId xmlns:a16="http://schemas.microsoft.com/office/drawing/2014/main" id="{920A9D92-F4EB-B3A3-FE86-0A04CC82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196" y="571134"/>
            <a:ext cx="1395663" cy="1395663"/>
          </a:xfrm>
          <a:prstGeom prst="rect">
            <a:avLst/>
          </a:prstGeom>
        </p:spPr>
      </p:pic>
      <p:pic>
        <p:nvPicPr>
          <p:cNvPr id="43" name="Kép 42" descr="A képen elektronika, Elektronikus eszköz, Hangszóróláda, hangszóró látható&#10;&#10;Automatikusan generált leírás">
            <a:extLst>
              <a:ext uri="{FF2B5EF4-FFF2-40B4-BE49-F238E27FC236}">
                <a16:creationId xmlns:a16="http://schemas.microsoft.com/office/drawing/2014/main" id="{32698ED9-BA41-9743-ABAD-E7E2E37CB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797" y="3834580"/>
            <a:ext cx="870679" cy="1362802"/>
          </a:xfrm>
          <a:prstGeom prst="rect">
            <a:avLst/>
          </a:prstGeom>
        </p:spPr>
      </p:pic>
      <p:pic>
        <p:nvPicPr>
          <p:cNvPr id="3" name="Kép 2" descr="A képen elektronika, Elektronikus eszköz, erősítő látható&#10;&#10;Automatikusan generált leírás">
            <a:extLst>
              <a:ext uri="{FF2B5EF4-FFF2-40B4-BE49-F238E27FC236}">
                <a16:creationId xmlns:a16="http://schemas.microsoft.com/office/drawing/2014/main" id="{8F73906C-96CF-A285-24DC-6D768ECD4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876" y="2118659"/>
            <a:ext cx="2181145" cy="73953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5DD8B49-4A42-F56E-68AA-A44420745ECF}"/>
              </a:ext>
            </a:extLst>
          </p:cNvPr>
          <p:cNvGrpSpPr/>
          <p:nvPr/>
        </p:nvGrpSpPr>
        <p:grpSpPr>
          <a:xfrm>
            <a:off x="7468513" y="5183437"/>
            <a:ext cx="3080563" cy="1692126"/>
            <a:chOff x="8544613" y="4901371"/>
            <a:chExt cx="3080563" cy="1692126"/>
          </a:xfrm>
        </p:grpSpPr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BC565AC3-EA26-4049-AD88-1DFE23AA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4613" y="4901371"/>
              <a:ext cx="1310568" cy="1692126"/>
            </a:xfrm>
            <a:prstGeom prst="rect">
              <a:avLst/>
            </a:prstGeom>
          </p:spPr>
        </p:pic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A89E5010-4815-0A42-9A84-8F76F1D8955E}"/>
                </a:ext>
              </a:extLst>
            </p:cNvPr>
            <p:cNvSpPr txBox="1"/>
            <p:nvPr/>
          </p:nvSpPr>
          <p:spPr>
            <a:xfrm>
              <a:off x="9791847" y="4901371"/>
              <a:ext cx="183332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</a:t>
              </a:r>
              <a:r>
                <a:rPr lang="hu-HU" dirty="0"/>
                <a:t>Server</a:t>
              </a:r>
              <a:endParaRPr lang="hu-AE" dirty="0"/>
            </a:p>
            <a:p>
              <a:r>
                <a:rPr lang="hu-HU" sz="1100" dirty="0"/>
                <a:t>File server</a:t>
              </a:r>
            </a:p>
            <a:p>
              <a:r>
                <a:rPr lang="hu-HU" sz="1100" dirty="0"/>
                <a:t> 4 TB RAID 1, </a:t>
              </a:r>
              <a:r>
                <a:rPr lang="hu-HU" sz="1100" dirty="0" err="1"/>
                <a:t>mounted</a:t>
              </a:r>
              <a:r>
                <a:rPr lang="hu-HU" sz="1100" dirty="0"/>
                <a:t> </a:t>
              </a:r>
              <a:r>
                <a:rPr lang="hu-HU" sz="1100" dirty="0" err="1"/>
                <a:t>as</a:t>
              </a:r>
              <a:r>
                <a:rPr lang="hu-HU" sz="1100" dirty="0"/>
                <a:t> X:\</a:t>
              </a:r>
            </a:p>
            <a:p>
              <a:r>
                <a:rPr lang="hu-AE" dirty="0"/>
                <a:t>192.168.42.</a:t>
              </a:r>
              <a:r>
                <a:rPr lang="hu-HU" dirty="0"/>
                <a:t>6</a:t>
              </a:r>
              <a:endParaRPr lang="hu-AE" dirty="0"/>
            </a:p>
            <a:p>
              <a:endParaRPr lang="hu-AE" dirty="0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145739D4-9DF1-2149-BFEB-3C43C2372230}"/>
              </a:ext>
            </a:extLst>
          </p:cNvPr>
          <p:cNvSpPr txBox="1"/>
          <p:nvPr/>
        </p:nvSpPr>
        <p:spPr>
          <a:xfrm>
            <a:off x="-6164" y="-4173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AE" sz="3600" dirty="0">
                <a:solidFill>
                  <a:srgbClr val="FF0000"/>
                </a:solidFill>
              </a:rPr>
              <a:t>The Volciclab </a:t>
            </a:r>
            <a:r>
              <a:rPr lang="hu-HU" sz="3600" dirty="0">
                <a:solidFill>
                  <a:srgbClr val="FF0000"/>
                </a:solidFill>
              </a:rPr>
              <a:t>N</a:t>
            </a:r>
            <a:r>
              <a:rPr lang="hu-AE" sz="3600" dirty="0">
                <a:solidFill>
                  <a:srgbClr val="FF0000"/>
                </a:solidFill>
              </a:rPr>
              <a:t>etwork </a:t>
            </a:r>
            <a:r>
              <a:rPr lang="hu-HU" sz="3600" dirty="0">
                <a:solidFill>
                  <a:srgbClr val="FF0000"/>
                </a:solidFill>
              </a:rPr>
              <a:t>I</a:t>
            </a:r>
            <a:r>
              <a:rPr lang="hu-AE" sz="3600">
                <a:solidFill>
                  <a:srgbClr val="FF0000"/>
                </a:solidFill>
              </a:rPr>
              <a:t>nfrastructure</a:t>
            </a:r>
            <a:endParaRPr lang="hu-AE" sz="3600" dirty="0">
              <a:solidFill>
                <a:srgbClr val="FF0000"/>
              </a:solidFill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90E176BD-817B-BC4A-9CAE-A430EC9B6744}"/>
              </a:ext>
            </a:extLst>
          </p:cNvPr>
          <p:cNvGrpSpPr/>
          <p:nvPr/>
        </p:nvGrpSpPr>
        <p:grpSpPr>
          <a:xfrm>
            <a:off x="183662" y="735730"/>
            <a:ext cx="3141168" cy="1046440"/>
            <a:chOff x="-331611" y="719001"/>
            <a:chExt cx="3141168" cy="104644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054389B-3FDB-AB4F-BC0F-BB0E607B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31611" y="769181"/>
              <a:ext cx="1678661" cy="940050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DEF283-D736-6349-814A-B4DF17EB26B5}"/>
                </a:ext>
              </a:extLst>
            </p:cNvPr>
            <p:cNvSpPr txBox="1"/>
            <p:nvPr/>
          </p:nvSpPr>
          <p:spPr>
            <a:xfrm>
              <a:off x="908956" y="719001"/>
              <a:ext cx="190060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sz="1100" dirty="0"/>
                <a:t>Etisalat router, for cameras</a:t>
              </a:r>
              <a:br>
                <a:rPr lang="hu-AE" sz="1100" dirty="0"/>
              </a:br>
              <a:r>
                <a:rPr lang="hu-AE" sz="1100" dirty="0"/>
                <a:t>(with d-link firmware)</a:t>
              </a:r>
            </a:p>
            <a:p>
              <a:r>
                <a:rPr lang="hu-AE" dirty="0"/>
                <a:t>192.168.69.100</a:t>
              </a:r>
            </a:p>
            <a:p>
              <a:r>
                <a:rPr lang="hu-AE" sz="1100" dirty="0"/>
                <a:t>DHCP range:</a:t>
              </a:r>
              <a:br>
                <a:rPr lang="hu-AE" sz="1100" dirty="0"/>
              </a:br>
              <a:r>
                <a:rPr lang="hu-AE" sz="1100" dirty="0"/>
                <a:t>192</a:t>
              </a:r>
              <a:r>
                <a:rPr lang="hu-HU" sz="1100" dirty="0"/>
                <a:t>.</a:t>
              </a:r>
              <a:r>
                <a:rPr lang="hu-AE" sz="1100" dirty="0"/>
                <a:t>168.101-199</a:t>
              </a:r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53B4D-4996-6045-A8D4-EA864424A52A}"/>
              </a:ext>
            </a:extLst>
          </p:cNvPr>
          <p:cNvSpPr txBox="1"/>
          <p:nvPr/>
        </p:nvSpPr>
        <p:spPr>
          <a:xfrm>
            <a:off x="1837794" y="2300171"/>
            <a:ext cx="16450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100" dirty="0"/>
              <a:t>Netgear switches</a:t>
            </a:r>
          </a:p>
          <a:p>
            <a:r>
              <a:rPr lang="hu-AE" sz="1100" dirty="0"/>
              <a:t>(PoE, managed)</a:t>
            </a:r>
          </a:p>
          <a:p>
            <a:r>
              <a:rPr lang="hu-AE" dirty="0"/>
              <a:t>192.168.69.201</a:t>
            </a:r>
          </a:p>
          <a:p>
            <a:r>
              <a:rPr lang="hu-AE" dirty="0"/>
              <a:t>192.168.69.200</a:t>
            </a:r>
          </a:p>
          <a:p>
            <a:endParaRPr lang="hu-AE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5055BE4-4D4D-F143-BCAE-074008C0F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111753"/>
            <a:ext cx="638828" cy="37695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19DB57F-746C-3B44-AA8E-F050A6075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524416"/>
            <a:ext cx="638828" cy="37695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CE57B6E-58ED-7C46-9508-5DD28CF7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901371"/>
            <a:ext cx="638828" cy="37695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D00FDE-EA63-B24E-8892-D95242C6A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5314034"/>
            <a:ext cx="638828" cy="37695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33DD29DB-168A-3648-BD61-084E9FF0D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6111524"/>
            <a:ext cx="638828" cy="376955"/>
          </a:xfrm>
          <a:prstGeom prst="rect">
            <a:avLst/>
          </a:prstGeom>
        </p:spPr>
      </p:pic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9EC0632-0EB6-604D-A891-2FDB2437F2A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8619" y="5690989"/>
            <a:ext cx="0" cy="352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Jobb oldali kapcsos zárójel 21">
            <a:extLst>
              <a:ext uri="{FF2B5EF4-FFF2-40B4-BE49-F238E27FC236}">
                <a16:creationId xmlns:a16="http://schemas.microsoft.com/office/drawing/2014/main" id="{94779BD4-158F-B44F-A655-B3F1F00D12B9}"/>
              </a:ext>
            </a:extLst>
          </p:cNvPr>
          <p:cNvSpPr/>
          <p:nvPr/>
        </p:nvSpPr>
        <p:spPr>
          <a:xfrm>
            <a:off x="908956" y="4111753"/>
            <a:ext cx="368689" cy="2376726"/>
          </a:xfrm>
          <a:prstGeom prst="rightBrace">
            <a:avLst>
              <a:gd name="adj1" fmla="val 6609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1343E8C-2B03-6445-85F0-5825D1B78F1F}"/>
              </a:ext>
            </a:extLst>
          </p:cNvPr>
          <p:cNvSpPr txBox="1"/>
          <p:nvPr/>
        </p:nvSpPr>
        <p:spPr>
          <a:xfrm>
            <a:off x="1380154" y="4990868"/>
            <a:ext cx="19084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dirty="0"/>
              <a:t>OptiTrack cameras</a:t>
            </a:r>
          </a:p>
          <a:p>
            <a:r>
              <a:rPr lang="hu-AE" sz="1100" dirty="0"/>
              <a:t>(x18, on separate IPs)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08940E1A-C1BD-8A45-AAD4-F93391879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433" y="1920093"/>
            <a:ext cx="1380154" cy="1262841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440DE4B7-31E7-4241-B4D7-0F6AE5C8CA50}"/>
              </a:ext>
            </a:extLst>
          </p:cNvPr>
          <p:cNvSpPr txBox="1"/>
          <p:nvPr/>
        </p:nvSpPr>
        <p:spPr>
          <a:xfrm>
            <a:off x="7711733" y="632707"/>
            <a:ext cx="1488164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dirty="0"/>
              <a:t>TP Link router</a:t>
            </a:r>
            <a:br>
              <a:rPr lang="hu-AE" dirty="0"/>
            </a:br>
            <a:r>
              <a:rPr lang="hu-AE" sz="1100" dirty="0"/>
              <a:t>Volciclab-2.4G</a:t>
            </a:r>
            <a:br>
              <a:rPr lang="hu-AE" sz="1100" dirty="0"/>
            </a:br>
            <a:r>
              <a:rPr lang="hu-AE" sz="1100" dirty="0"/>
              <a:t>Volciclab-5G</a:t>
            </a:r>
            <a:br>
              <a:rPr lang="hu-AE" sz="1100" dirty="0"/>
            </a:br>
            <a:r>
              <a:rPr lang="hu-AE" sz="1100" dirty="0"/>
              <a:t>Volciclab-6G</a:t>
            </a:r>
          </a:p>
          <a:p>
            <a:pPr algn="r"/>
            <a:r>
              <a:rPr lang="hu-AE" dirty="0"/>
              <a:t>192.168.42.1</a:t>
            </a:r>
          </a:p>
          <a:p>
            <a:pPr algn="r"/>
            <a:r>
              <a:rPr lang="hu-AE" sz="1100" dirty="0"/>
              <a:t>DHCP range:</a:t>
            </a:r>
          </a:p>
          <a:p>
            <a:pPr algn="r"/>
            <a:r>
              <a:rPr lang="hu-AE" sz="1100" dirty="0"/>
              <a:t>192.168.42.35-254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7D65517-5B13-084F-97E3-C7EFDC7F93AD}"/>
              </a:ext>
            </a:extLst>
          </p:cNvPr>
          <p:cNvSpPr/>
          <p:nvPr/>
        </p:nvSpPr>
        <p:spPr>
          <a:xfrm>
            <a:off x="6434596" y="2181410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truss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192.168.42.2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F208FD48-1E87-2B4A-8A07-3EA03E98F6F4}"/>
              </a:ext>
            </a:extLst>
          </p:cNvPr>
          <p:cNvSpPr/>
          <p:nvPr/>
        </p:nvSpPr>
        <p:spPr>
          <a:xfrm>
            <a:off x="7070764" y="3719129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desk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192.168.42.3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70BD4F9-63B8-7C49-AF61-75556C6EECA8}"/>
              </a:ext>
            </a:extLst>
          </p:cNvPr>
          <p:cNvSpPr txBox="1"/>
          <p:nvPr/>
        </p:nvSpPr>
        <p:spPr>
          <a:xfrm>
            <a:off x="10426808" y="2332363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TP-Link</a:t>
            </a:r>
            <a:r>
              <a:rPr lang="hu-AE" sz="1100" dirty="0"/>
              <a:t> switch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C5B823B-379C-1628-C2B6-E6FEC42A9CF2}"/>
              </a:ext>
            </a:extLst>
          </p:cNvPr>
          <p:cNvGrpSpPr/>
          <p:nvPr/>
        </p:nvGrpSpPr>
        <p:grpSpPr>
          <a:xfrm>
            <a:off x="4994179" y="4849149"/>
            <a:ext cx="2936485" cy="1692126"/>
            <a:chOff x="5273193" y="4901371"/>
            <a:chExt cx="2936485" cy="1692126"/>
          </a:xfrm>
        </p:grpSpPr>
        <p:pic>
          <p:nvPicPr>
            <p:cNvPr id="40" name="Kép 39">
              <a:extLst>
                <a:ext uri="{FF2B5EF4-FFF2-40B4-BE49-F238E27FC236}">
                  <a16:creationId xmlns:a16="http://schemas.microsoft.com/office/drawing/2014/main" id="{2D3401BA-512C-2149-86EC-0B08F1A4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3193" y="4901371"/>
              <a:ext cx="1310568" cy="1692126"/>
            </a:xfrm>
            <a:prstGeom prst="rect">
              <a:avLst/>
            </a:prstGeom>
          </p:spPr>
        </p:pic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B8EA958D-FAA9-864C-A07E-113FCAE546F1}"/>
                </a:ext>
              </a:extLst>
            </p:cNvPr>
            <p:cNvSpPr txBox="1"/>
            <p:nvPr/>
          </p:nvSpPr>
          <p:spPr>
            <a:xfrm>
              <a:off x="6501209" y="4938574"/>
              <a:ext cx="170846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1</a:t>
              </a:r>
            </a:p>
            <a:p>
              <a:r>
                <a:rPr lang="hu-AE" sz="1100" dirty="0"/>
                <a:t>Experimental computer</a:t>
              </a:r>
            </a:p>
            <a:p>
              <a:r>
                <a:rPr lang="hu-AE" dirty="0"/>
                <a:t>192.168.42.</a:t>
              </a:r>
              <a:r>
                <a:rPr lang="hu-HU" dirty="0"/>
                <a:t>7</a:t>
              </a:r>
              <a:endParaRPr lang="hu-AE" dirty="0"/>
            </a:p>
            <a:p>
              <a:endParaRPr lang="hu-AE" dirty="0"/>
            </a:p>
          </p:txBody>
        </p:sp>
      </p:grp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B6BCA35-FF92-6645-AC43-AAECA6EF6C8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22993" y="1725960"/>
            <a:ext cx="284925" cy="7001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01873CCB-E65C-3243-A16D-17DFD1D56675}"/>
              </a:ext>
            </a:extLst>
          </p:cNvPr>
          <p:cNvCxnSpPr>
            <a:cxnSpLocks/>
          </p:cNvCxnSpPr>
          <p:nvPr/>
        </p:nvCxnSpPr>
        <p:spPr>
          <a:xfrm flipH="1">
            <a:off x="538620" y="2868203"/>
            <a:ext cx="319413" cy="11526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zögletes összekötő 47">
            <a:extLst>
              <a:ext uri="{FF2B5EF4-FFF2-40B4-BE49-F238E27FC236}">
                <a16:creationId xmlns:a16="http://schemas.microsoft.com/office/drawing/2014/main" id="{806B84CE-5C5B-7D43-9259-2F9F49BA1492}"/>
              </a:ext>
            </a:extLst>
          </p:cNvPr>
          <p:cNvCxnSpPr>
            <a:cxnSpLocks/>
            <a:stCxn id="25" idx="2"/>
            <a:endCxn id="10" idx="2"/>
          </p:cNvCxnSpPr>
          <p:nvPr/>
        </p:nvCxnSpPr>
        <p:spPr>
          <a:xfrm rot="5400000" flipH="1">
            <a:off x="2582980" y="1387404"/>
            <a:ext cx="169920" cy="3421141"/>
          </a:xfrm>
          <a:prstGeom prst="bentConnector3">
            <a:avLst>
              <a:gd name="adj1" fmla="val -134534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86AD6B8-85A0-6640-86ED-DF544BC17643}"/>
              </a:ext>
            </a:extLst>
          </p:cNvPr>
          <p:cNvCxnSpPr>
            <a:stCxn id="10" idx="2"/>
          </p:cNvCxnSpPr>
          <p:nvPr/>
        </p:nvCxnSpPr>
        <p:spPr>
          <a:xfrm flipV="1">
            <a:off x="957369" y="2949456"/>
            <a:ext cx="51411" cy="6355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DC48508C-DDC8-4344-AE9C-81B88369E8DD}"/>
              </a:ext>
            </a:extLst>
          </p:cNvPr>
          <p:cNvCxnSpPr>
            <a:cxnSpLocks/>
          </p:cNvCxnSpPr>
          <p:nvPr/>
        </p:nvCxnSpPr>
        <p:spPr>
          <a:xfrm flipH="1" flipV="1">
            <a:off x="6052406" y="1681155"/>
            <a:ext cx="3828052" cy="800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5A72B23B-4A42-3340-921D-E647D3F6460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62772" y="2470247"/>
            <a:ext cx="1682269" cy="9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A4CB7B0F-8924-E143-B529-694A6B5ED8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598940" y="2637635"/>
            <a:ext cx="1111862" cy="1370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zögletes összekötő 64">
            <a:extLst>
              <a:ext uri="{FF2B5EF4-FFF2-40B4-BE49-F238E27FC236}">
                <a16:creationId xmlns:a16="http://schemas.microsoft.com/office/drawing/2014/main" id="{1991E5A8-C969-0942-99A1-B12AC39B76C0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6893428" y="3109616"/>
            <a:ext cx="495568" cy="29834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31F13E8-4C19-B743-9729-FA71469C9953}"/>
              </a:ext>
            </a:extLst>
          </p:cNvPr>
          <p:cNvCxnSpPr>
            <a:cxnSpLocks/>
          </p:cNvCxnSpPr>
          <p:nvPr/>
        </p:nvCxnSpPr>
        <p:spPr>
          <a:xfrm flipV="1">
            <a:off x="8624170" y="2593973"/>
            <a:ext cx="1256288" cy="175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5D99D868-158D-2C4F-8116-6A3C6E4E9AA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3797" y="2586641"/>
            <a:ext cx="1844752" cy="259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kerekített téglalap feliratnak 73">
            <a:extLst>
              <a:ext uri="{FF2B5EF4-FFF2-40B4-BE49-F238E27FC236}">
                <a16:creationId xmlns:a16="http://schemas.microsoft.com/office/drawing/2014/main" id="{6C4B11EA-43AC-A443-B26D-100410110992}"/>
              </a:ext>
            </a:extLst>
          </p:cNvPr>
          <p:cNvSpPr/>
          <p:nvPr/>
        </p:nvSpPr>
        <p:spPr>
          <a:xfrm>
            <a:off x="10597065" y="1879046"/>
            <a:ext cx="1026311" cy="394019"/>
          </a:xfrm>
          <a:prstGeom prst="wedgeRoundRectCallout">
            <a:avLst>
              <a:gd name="adj1" fmla="val -80766"/>
              <a:gd name="adj2" fmla="val 5253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devices</a:t>
            </a:r>
            <a:b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DHCP</a:t>
            </a: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14D6B847-BE9A-B74D-8B4A-5BDB26C22FA7}"/>
              </a:ext>
            </a:extLst>
          </p:cNvPr>
          <p:cNvCxnSpPr>
            <a:cxnSpLocks/>
          </p:cNvCxnSpPr>
          <p:nvPr/>
        </p:nvCxnSpPr>
        <p:spPr>
          <a:xfrm>
            <a:off x="9963570" y="1863024"/>
            <a:ext cx="18094" cy="58998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C540872A-BAD0-7C43-8E62-DA30920FEECD}"/>
              </a:ext>
            </a:extLst>
          </p:cNvPr>
          <p:cNvCxnSpPr>
            <a:cxnSpLocks/>
          </p:cNvCxnSpPr>
          <p:nvPr/>
        </p:nvCxnSpPr>
        <p:spPr>
          <a:xfrm flipV="1">
            <a:off x="10366218" y="947117"/>
            <a:ext cx="833085" cy="59884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A30FF902-041F-594E-A260-BC659D11C908}"/>
              </a:ext>
            </a:extLst>
          </p:cNvPr>
          <p:cNvSpPr txBox="1"/>
          <p:nvPr/>
        </p:nvSpPr>
        <p:spPr>
          <a:xfrm rot="16200000">
            <a:off x="5209995" y="447825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13418819-1647-1842-A2F0-E6AE8629D704}"/>
              </a:ext>
            </a:extLst>
          </p:cNvPr>
          <p:cNvSpPr txBox="1"/>
          <p:nvPr/>
        </p:nvSpPr>
        <p:spPr>
          <a:xfrm rot="18341014">
            <a:off x="7808268" y="483806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8818C8ED-0F3A-5F4D-8A08-9E0C99BA32DE}"/>
              </a:ext>
            </a:extLst>
          </p:cNvPr>
          <p:cNvSpPr/>
          <p:nvPr/>
        </p:nvSpPr>
        <p:spPr>
          <a:xfrm>
            <a:off x="76944" y="590230"/>
            <a:ext cx="5029413" cy="59607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FBDDDB9-5398-5D41-8FDE-DB176EDF5931}"/>
              </a:ext>
            </a:extLst>
          </p:cNvPr>
          <p:cNvSpPr txBox="1"/>
          <p:nvPr/>
        </p:nvSpPr>
        <p:spPr>
          <a:xfrm>
            <a:off x="4700229" y="149783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OptiTrack computer</a:t>
            </a:r>
          </a:p>
          <a:p>
            <a:pPr algn="r"/>
            <a:r>
              <a:rPr lang="hu-AE" sz="1100" dirty="0"/>
              <a:t>Volciclab network</a:t>
            </a:r>
          </a:p>
          <a:p>
            <a:pPr algn="r"/>
            <a:r>
              <a:rPr lang="hu-AE" dirty="0"/>
              <a:t>192.168.42.5</a:t>
            </a: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8BA67D5F-C9DF-484B-8FB7-06AFBEA157A7}"/>
              </a:ext>
            </a:extLst>
          </p:cNvPr>
          <p:cNvSpPr/>
          <p:nvPr/>
        </p:nvSpPr>
        <p:spPr>
          <a:xfrm>
            <a:off x="3555551" y="531178"/>
            <a:ext cx="8067826" cy="6150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C5D9F819-9470-6046-A855-A8EB25B5EED3}"/>
              </a:ext>
            </a:extLst>
          </p:cNvPr>
          <p:cNvSpPr txBox="1"/>
          <p:nvPr/>
        </p:nvSpPr>
        <p:spPr>
          <a:xfrm>
            <a:off x="5103821" y="556656"/>
            <a:ext cx="27733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b="1" dirty="0"/>
              <a:t>Volciclab local network</a:t>
            </a:r>
          </a:p>
          <a:p>
            <a:pPr algn="ctr"/>
            <a:r>
              <a:rPr lang="hu-AE" dirty="0"/>
              <a:t>(black cables)</a:t>
            </a:r>
            <a:br>
              <a:rPr lang="hu-HU" dirty="0"/>
            </a:br>
            <a:r>
              <a:rPr lang="hu-HU" dirty="0" err="1"/>
              <a:t>Only</a:t>
            </a:r>
            <a:r>
              <a:rPr lang="hu-HU" dirty="0"/>
              <a:t> fixed IP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shown</a:t>
            </a:r>
            <a:endParaRPr lang="hu-AE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274F1920-3907-7D41-9913-7290C8D1D1CE}"/>
              </a:ext>
            </a:extLst>
          </p:cNvPr>
          <p:cNvSpPr txBox="1"/>
          <p:nvPr/>
        </p:nvSpPr>
        <p:spPr>
          <a:xfrm>
            <a:off x="1235510" y="5517407"/>
            <a:ext cx="17395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dirty="0">
                <a:solidFill>
                  <a:srgbClr val="00B0F0"/>
                </a:solidFill>
              </a:rPr>
              <a:t>Camera network</a:t>
            </a:r>
          </a:p>
          <a:p>
            <a:pPr algn="ctr"/>
            <a:r>
              <a:rPr lang="hu-AE" dirty="0">
                <a:solidFill>
                  <a:srgbClr val="00B0F0"/>
                </a:solidFill>
              </a:rPr>
              <a:t>(blue cables)</a:t>
            </a:r>
            <a:br>
              <a:rPr lang="hu-AE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Do not connect</a:t>
            </a:r>
            <a:br>
              <a:rPr lang="hu-AE" sz="1100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anything else</a:t>
            </a:r>
            <a:endParaRPr lang="hu-AE" dirty="0">
              <a:solidFill>
                <a:srgbClr val="00B0F0"/>
              </a:solidFill>
            </a:endParaRPr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68801F5D-5721-2840-8BB2-817F83D2CFA2}"/>
              </a:ext>
            </a:extLst>
          </p:cNvPr>
          <p:cNvSpPr/>
          <p:nvPr/>
        </p:nvSpPr>
        <p:spPr>
          <a:xfrm rot="2706493">
            <a:off x="10248557" y="251247"/>
            <a:ext cx="2066775" cy="1100613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NYUAD </a:t>
            </a:r>
            <a:r>
              <a:rPr lang="hu-HU" dirty="0" err="1">
                <a:solidFill>
                  <a:sysClr val="windowText" lastClr="000000"/>
                </a:solidFill>
              </a:rPr>
              <a:t>residential</a:t>
            </a:r>
            <a:r>
              <a:rPr lang="hu-HU" dirty="0">
                <a:solidFill>
                  <a:sysClr val="windowText" lastClr="000000"/>
                </a:solidFill>
              </a:rPr>
              <a:t> </a:t>
            </a:r>
            <a:r>
              <a:rPr lang="hu-HU" dirty="0" err="1">
                <a:solidFill>
                  <a:sysClr val="windowText" lastClr="000000"/>
                </a:solidFill>
              </a:rPr>
              <a:t>network</a:t>
            </a:r>
            <a:endParaRPr lang="hu-AE" dirty="0">
              <a:solidFill>
                <a:sysClr val="windowText" lastClr="00000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51041AE-1C29-5349-FF7F-1B490D238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402" y="2828269"/>
            <a:ext cx="736100" cy="73610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776D755-2F21-F3C6-A3AD-239FF7A27CD0}"/>
              </a:ext>
            </a:extLst>
          </p:cNvPr>
          <p:cNvSpPr txBox="1"/>
          <p:nvPr/>
        </p:nvSpPr>
        <p:spPr>
          <a:xfrm>
            <a:off x="5453951" y="2913261"/>
            <a:ext cx="167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Universal Robots UR3e</a:t>
            </a:r>
            <a:br>
              <a:rPr lang="hu-AE" sz="1100" dirty="0"/>
            </a:br>
            <a:r>
              <a:rPr lang="hu-AE" sz="1100" dirty="0"/>
              <a:t>Robotic arm, direct access</a:t>
            </a:r>
          </a:p>
          <a:p>
            <a:pPr algn="r"/>
            <a:r>
              <a:rPr lang="hu-AE" dirty="0"/>
              <a:t>192.168.42.10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E8E8C58-849A-2601-A02B-CC6AE70C5CD4}"/>
              </a:ext>
            </a:extLst>
          </p:cNvPr>
          <p:cNvCxnSpPr>
            <a:cxnSpLocks/>
          </p:cNvCxnSpPr>
          <p:nvPr/>
        </p:nvCxnSpPr>
        <p:spPr>
          <a:xfrm flipV="1">
            <a:off x="7459721" y="2604861"/>
            <a:ext cx="2185320" cy="805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C9548128-5ADB-0D09-758D-26160D301DE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450137" y="2526294"/>
            <a:ext cx="626037" cy="1308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3CAA477-CB21-0BDA-71D1-FFEF114C4DAC}"/>
              </a:ext>
            </a:extLst>
          </p:cNvPr>
          <p:cNvSpPr txBox="1"/>
          <p:nvPr/>
        </p:nvSpPr>
        <p:spPr>
          <a:xfrm rot="17761844">
            <a:off x="9137883" y="345290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E6562673-7CAC-193F-F2E6-700249F27CEF}"/>
              </a:ext>
            </a:extLst>
          </p:cNvPr>
          <p:cNvSpPr txBox="1"/>
          <p:nvPr/>
        </p:nvSpPr>
        <p:spPr>
          <a:xfrm>
            <a:off x="9897015" y="3842898"/>
            <a:ext cx="17263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AE" dirty="0"/>
              <a:t>Volciclab </a:t>
            </a:r>
            <a:r>
              <a:rPr lang="hu-HU" dirty="0"/>
              <a:t>2</a:t>
            </a:r>
            <a:endParaRPr lang="hu-AE" dirty="0"/>
          </a:p>
          <a:p>
            <a:r>
              <a:rPr lang="hu-HU" sz="1100" dirty="0" err="1"/>
              <a:t>Experimental</a:t>
            </a:r>
            <a:r>
              <a:rPr lang="hu-HU" sz="1100" dirty="0"/>
              <a:t> computer</a:t>
            </a:r>
          </a:p>
          <a:p>
            <a:r>
              <a:rPr lang="hu-AE" dirty="0"/>
              <a:t>192.168.42.</a:t>
            </a:r>
            <a:r>
              <a:rPr lang="hu-HU" dirty="0"/>
              <a:t>8</a:t>
            </a:r>
            <a:endParaRPr lang="hu-AE" dirty="0"/>
          </a:p>
          <a:p>
            <a:endParaRPr lang="hu-AE" dirty="0"/>
          </a:p>
        </p:txBody>
      </p: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6B2F8220-78AA-FB60-506F-884C715DB5C3}"/>
              </a:ext>
            </a:extLst>
          </p:cNvPr>
          <p:cNvCxnSpPr>
            <a:cxnSpLocks/>
          </p:cNvCxnSpPr>
          <p:nvPr/>
        </p:nvCxnSpPr>
        <p:spPr>
          <a:xfrm flipV="1">
            <a:off x="8677887" y="5840690"/>
            <a:ext cx="2463350" cy="6649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elhő 37">
            <a:extLst>
              <a:ext uri="{FF2B5EF4-FFF2-40B4-BE49-F238E27FC236}">
                <a16:creationId xmlns:a16="http://schemas.microsoft.com/office/drawing/2014/main" id="{DF352959-E5FF-7A1B-504A-36DCDB2BCA47}"/>
              </a:ext>
            </a:extLst>
          </p:cNvPr>
          <p:cNvSpPr/>
          <p:nvPr/>
        </p:nvSpPr>
        <p:spPr>
          <a:xfrm rot="1177664">
            <a:off x="10551719" y="5288247"/>
            <a:ext cx="1564879" cy="83334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NYUAD </a:t>
            </a:r>
            <a:r>
              <a:rPr lang="hu-HU" dirty="0" err="1">
                <a:solidFill>
                  <a:sysClr val="windowText" lastClr="000000"/>
                </a:solidFill>
              </a:rPr>
              <a:t>network</a:t>
            </a:r>
            <a:endParaRPr lang="hu-AE" dirty="0">
              <a:solidFill>
                <a:sysClr val="windowText" lastClr="000000"/>
              </a:solidFill>
            </a:endParaRP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60E41423-FED8-71AE-0F5A-4415A0AEA247}"/>
              </a:ext>
            </a:extLst>
          </p:cNvPr>
          <p:cNvSpPr txBox="1"/>
          <p:nvPr/>
        </p:nvSpPr>
        <p:spPr>
          <a:xfrm rot="20636168">
            <a:off x="8618921" y="621732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>
                <a:solidFill>
                  <a:schemeClr val="bg2">
                    <a:lumMod val="50000"/>
                  </a:schemeClr>
                </a:solidFill>
              </a:rPr>
              <a:t>Ethernet 2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72D7B2-AE06-463C-8D4A-74C31F1F5E9D}"/>
              </a:ext>
            </a:extLst>
          </p:cNvPr>
          <p:cNvSpPr txBox="1"/>
          <p:nvPr/>
        </p:nvSpPr>
        <p:spPr>
          <a:xfrm rot="20701197">
            <a:off x="8834234" y="6169604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>
                <a:solidFill>
                  <a:schemeClr val="bg2">
                    <a:lumMod val="50000"/>
                  </a:schemeClr>
                </a:solidFill>
              </a:rPr>
              <a:t>Shared storage + robocopy backup</a:t>
            </a: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19B18FE7-0B25-EB71-F7AA-A63A31015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4" b="28575"/>
          <a:stretch/>
        </p:blipFill>
        <p:spPr>
          <a:xfrm>
            <a:off x="95829" y="2921574"/>
            <a:ext cx="1760850" cy="2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163</Words>
  <Application>Microsoft Macintosh PowerPoint</Application>
  <PresentationFormat>Szélesvásznú</PresentationFormat>
  <Paragraphs>44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Derzsi</dc:creator>
  <cp:lastModifiedBy>Zoltán Derzsi</cp:lastModifiedBy>
  <cp:revision>23</cp:revision>
  <dcterms:created xsi:type="dcterms:W3CDTF">2021-10-04T05:17:25Z</dcterms:created>
  <dcterms:modified xsi:type="dcterms:W3CDTF">2024-08-07T09:40:41Z</dcterms:modified>
</cp:coreProperties>
</file>