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64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DE4"/>
    <a:srgbClr val="D1F3FF"/>
    <a:srgbClr val="F04B25"/>
    <a:srgbClr val="00A481"/>
    <a:srgbClr val="FBB700"/>
    <a:srgbClr val="005954"/>
    <a:srgbClr val="15665F"/>
    <a:srgbClr val="F2F2F2"/>
    <a:srgbClr val="333233"/>
    <a:srgbClr val="BA7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F37DE-B8FC-BF8D-0951-3B0F5AFCF31B}" v="489" dt="2024-12-16T10:08:42.185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63" autoAdjust="0"/>
  </p:normalViewPr>
  <p:slideViewPr>
    <p:cSldViewPr snapToGrid="0">
      <p:cViewPr varScale="1">
        <p:scale>
          <a:sx n="49" d="100"/>
          <a:sy n="49" d="100"/>
        </p:scale>
        <p:origin x="308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12/19/24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12/19/24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98550-2AA3-427C-8530-E6B9584732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3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3C87C7-5821-BC93-D491-2D341E2ED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760603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281-D6A2-9113-842E-52BA21301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7598" y="1134316"/>
            <a:ext cx="8196805" cy="2872535"/>
          </a:xfrm>
        </p:spPr>
        <p:txBody>
          <a:bodyPr bIns="0" anchor="b">
            <a:noAutofit/>
          </a:bodyPr>
          <a:lstStyle>
            <a:lvl1pPr algn="ctr">
              <a:lnSpc>
                <a:spcPct val="70000"/>
              </a:lnSpc>
              <a:defRPr sz="11500" b="1" spc="-5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E790539-5576-6E20-76CE-838FCBFA1B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989" y="776614"/>
            <a:ext cx="2261384" cy="1304000"/>
          </a:xfrm>
          <a:solidFill>
            <a:schemeClr val="accent2"/>
          </a:solidFill>
        </p:spPr>
        <p:txBody>
          <a:bodyPr tIns="9144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2800" b="1" cap="all" spc="-150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</a:t>
            </a:r>
          </a:p>
          <a:p>
            <a:pPr lvl="0"/>
            <a:r>
              <a:rPr lang="en-US" dirty="0"/>
              <a:t>text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4D90386-5045-9142-B669-3A4F71F15C98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8898456" y="1853528"/>
            <a:ext cx="1628552" cy="122651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49C83E00-6F31-B188-424A-B276312C464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99773" y="4026530"/>
            <a:ext cx="10992455" cy="525074"/>
          </a:xfrm>
        </p:spPr>
        <p:txBody>
          <a:bodyPr tIns="0"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43F97-7D48-F9EA-04C2-C3A1E40A4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4911688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792914F-87A7-29B3-6934-DF2472809A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988" y="539996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5983B4-DA5B-E9B4-4C93-FE5A09C145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4813" y="5544090"/>
            <a:ext cx="2963043" cy="80436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4F68B02-C05D-35BC-FE25-10CEEF045E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988" y="662455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75573-770E-753A-3991-8AE8A568B2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4811" y="6838187"/>
            <a:ext cx="2963045" cy="665352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Chart Placeholder 23">
            <a:extLst>
              <a:ext uri="{FF2B5EF4-FFF2-40B4-BE49-F238E27FC236}">
                <a16:creationId xmlns:a16="http://schemas.microsoft.com/office/drawing/2014/main" id="{5B2C4F8B-2E88-17EB-119F-18F378A80161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4604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2FD6443-DCCF-F177-9121-2D2A6BF7DF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9200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F5BE4317-7748-EC3E-FF19-D8E610B02F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9200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Chart Placeholder 23">
            <a:extLst>
              <a:ext uri="{FF2B5EF4-FFF2-40B4-BE49-F238E27FC236}">
                <a16:creationId xmlns:a16="http://schemas.microsoft.com/office/drawing/2014/main" id="{87CE804E-615D-0DBE-4ACD-9498FC05318E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809955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A086B15-B175-56ED-30CB-D95624588F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4308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34814B-0FF0-B4C5-DAEA-C77A21404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54308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Chart Placeholder 23">
            <a:extLst>
              <a:ext uri="{FF2B5EF4-FFF2-40B4-BE49-F238E27FC236}">
                <a16:creationId xmlns:a16="http://schemas.microsoft.com/office/drawing/2014/main" id="{39B6F419-7B3A-9DD3-BB41-E6E6678E991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85507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EC7C4F7-737D-A661-5E51-8FD5400CA4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09416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DC0C4BA-B3DD-1DFD-D9D2-F6DB9B13A4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09416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BD219-2BD9-0F4F-568A-C7664FFB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815140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6D33627-3104-42EA-0AEA-9467D7FCE3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4750" y="7991712"/>
            <a:ext cx="1024128" cy="170992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746F28-FE88-1802-2D62-907B8E600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4176" y="8636202"/>
            <a:ext cx="9169789" cy="1062318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9A512EE-8D5C-545C-171A-C7F90A2EC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63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FFC253F-4143-752D-00C5-D953818EB65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5453" y="10165794"/>
            <a:ext cx="2922403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BD380C72-CFE3-7F44-2CC7-83AA63571D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60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BF102BC-CB96-CB02-9139-32D8887445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65944" y="10165794"/>
            <a:ext cx="3172302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66E303-9FE7-7742-36AD-B1E42190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1729546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2894317-D082-D97C-EEA8-C49D84B0DE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5028" y="12072863"/>
            <a:ext cx="8320681" cy="1304000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5EEEBE9-1F4E-588A-154D-7D585B3C8A1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07256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Picture Placeholder 35">
            <a:extLst>
              <a:ext uri="{FF2B5EF4-FFF2-40B4-BE49-F238E27FC236}">
                <a16:creationId xmlns:a16="http://schemas.microsoft.com/office/drawing/2014/main" id="{D16FBB7D-2360-D0C1-86DB-4E674C90112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94235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A8646B3-1B49-2AF8-B4E2-243676B685B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81214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549375-BF59-BA30-6C10-55268D8E1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367446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65C132A3-0F95-1B1C-D57B-61D94C06D27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5029" y="14074380"/>
            <a:ext cx="2509116" cy="882237"/>
          </a:xfrm>
        </p:spPr>
        <p:txBody>
          <a:bodyPr t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4E6FCEF2-D466-C5F5-BD32-7C299301A01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90193" y="14074380"/>
            <a:ext cx="8303772" cy="1609958"/>
          </a:xfrm>
        </p:spPr>
        <p:txBody>
          <a:bodyPr tIns="0" numCol="3" spcCol="4572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93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AD45-1C7C-8078-78AF-DC38C96BAE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36303-5204-D0B3-5BAD-0ED46B52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12/19/24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989AF-B0E3-7F09-86C8-88C53E642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5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9A9D089-225A-F19C-DDC9-A12CD8BE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D00A5-B99B-370A-2424-D34C55BF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27525"/>
            <a:ext cx="10515600" cy="1031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D4FE-1DF3-11B9-D2E2-18741FC47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5066963"/>
            <a:ext cx="2743200" cy="865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0A32-A5A0-4EC5-89D8-E1F3FD4B08CE}" type="datetimeFigureOut">
              <a:rPr lang="en-US" smtClean="0"/>
              <a:t>12/19/24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AB49-08A3-C09B-7541-34DFDC936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5066963"/>
            <a:ext cx="2743200" cy="865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92">
            <a:extLst>
              <a:ext uri="{FF2B5EF4-FFF2-40B4-BE49-F238E27FC236}">
                <a16:creationId xmlns:a16="http://schemas.microsoft.com/office/drawing/2014/main" id="{F8AFC95F-4AEC-7125-002E-DF65C975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055" y="1079672"/>
            <a:ext cx="8183122" cy="2680967"/>
          </a:xfrm>
        </p:spPr>
        <p:txBody>
          <a:bodyPr/>
          <a:lstStyle/>
          <a:p>
            <a:r>
              <a:rPr lang="en-US" sz="7500" b="0" dirty="0" err="1">
                <a:ea typeface="+mj-lt"/>
                <a:cs typeface="+mj-lt"/>
              </a:rPr>
              <a:t>تحليل</a:t>
            </a:r>
            <a:r>
              <a:rPr lang="en-US" sz="7500" b="0" dirty="0">
                <a:ea typeface="+mj-lt"/>
                <a:cs typeface="+mj-lt"/>
              </a:rPr>
              <a:t> </a:t>
            </a:r>
            <a:r>
              <a:rPr lang="en-US" sz="7500" b="0" dirty="0" err="1">
                <a:ea typeface="+mj-lt"/>
                <a:cs typeface="+mj-lt"/>
              </a:rPr>
              <a:t>تقنيات</a:t>
            </a:r>
            <a:r>
              <a:rPr lang="en-US" sz="7500" b="0" dirty="0">
                <a:ea typeface="+mj-lt"/>
                <a:cs typeface="+mj-lt"/>
              </a:rPr>
              <a:t> </a:t>
            </a:r>
            <a:r>
              <a:rPr lang="en-US" sz="7500" b="0" dirty="0" err="1">
                <a:ea typeface="+mj-lt"/>
                <a:cs typeface="+mj-lt"/>
              </a:rPr>
              <a:t>الاتصالات</a:t>
            </a:r>
            <a:br>
              <a:rPr lang="en-US" sz="7500" b="0" dirty="0">
                <a:ea typeface="+mj-lt"/>
                <a:cs typeface="+mj-lt"/>
              </a:rPr>
            </a:br>
            <a:r>
              <a:rPr lang="en-US" sz="7500" b="0" dirty="0">
                <a:ea typeface="+mj-lt"/>
                <a:cs typeface="+mj-lt"/>
              </a:rPr>
              <a:t> </a:t>
            </a:r>
            <a:r>
              <a:rPr lang="en-US" sz="7500" b="0" dirty="0" err="1">
                <a:ea typeface="+mj-lt"/>
                <a:cs typeface="+mj-lt"/>
              </a:rPr>
              <a:t>مقارنة</a:t>
            </a:r>
            <a:r>
              <a:rPr lang="en-US" sz="7500" b="0" dirty="0">
                <a:ea typeface="+mj-lt"/>
                <a:cs typeface="+mj-lt"/>
              </a:rPr>
              <a:t> </a:t>
            </a:r>
            <a:r>
              <a:rPr lang="en-US" sz="7500" b="0" dirty="0" err="1">
                <a:ea typeface="+mj-lt"/>
                <a:cs typeface="+mj-lt"/>
              </a:rPr>
              <a:t>بين</a:t>
            </a:r>
            <a:r>
              <a:rPr lang="en-US" sz="7500" b="0" dirty="0">
                <a:ea typeface="+mj-lt"/>
                <a:cs typeface="+mj-lt"/>
              </a:rPr>
              <a:t> </a:t>
            </a:r>
            <a:br>
              <a:rPr lang="en-US" sz="7500" b="0" dirty="0">
                <a:ea typeface="+mj-lt"/>
                <a:cs typeface="+mj-lt"/>
              </a:rPr>
            </a:br>
            <a:r>
              <a:rPr lang="en-US" sz="7500" b="0" dirty="0">
                <a:ea typeface="+mj-lt"/>
                <a:cs typeface="+mj-lt"/>
              </a:rPr>
              <a:t>NOMA و OMA</a:t>
            </a:r>
            <a:endParaRPr lang="en-US" sz="7500" dirty="0">
              <a:ea typeface="+mj-lt"/>
              <a:cs typeface="+mj-lt"/>
            </a:endParaRPr>
          </a:p>
        </p:txBody>
      </p:sp>
      <p:sp>
        <p:nvSpPr>
          <p:cNvPr id="1133" name="Text Placeholder 1132">
            <a:extLst>
              <a:ext uri="{FF2B5EF4-FFF2-40B4-BE49-F238E27FC236}">
                <a16:creationId xmlns:a16="http://schemas.microsoft.com/office/drawing/2014/main" id="{4A9CF247-DC13-6EEB-E848-86575A10C1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5989" y="776614"/>
            <a:ext cx="2261384" cy="1304000"/>
          </a:xfrm>
        </p:spPr>
        <p:txBody>
          <a:bodyPr/>
          <a:lstStyle/>
          <a:p>
            <a:r>
              <a:rPr lang="en-US" dirty="0"/>
              <a:t>5G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72" name="Text Placeholder 171">
            <a:extLst>
              <a:ext uri="{FF2B5EF4-FFF2-40B4-BE49-F238E27FC236}">
                <a16:creationId xmlns:a16="http://schemas.microsoft.com/office/drawing/2014/main" id="{2C9EFB1D-9F4D-A420-E8AE-5F6CFCF40F8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-1165442" y="3891250"/>
            <a:ext cx="10992455" cy="1058730"/>
          </a:xfrm>
        </p:spPr>
        <p:txBody>
          <a:bodyPr vert="horz" lIns="91440" tIns="0" rIns="91440" bIns="45720" rtlCol="0" anchor="t">
            <a:noAutofit/>
          </a:bodyPr>
          <a:lstStyle/>
          <a:p>
            <a:r>
              <a:rPr lang="en-US" b="0" dirty="0" err="1">
                <a:latin typeface="Gill Sans MT"/>
                <a:ea typeface="+mn-lt"/>
                <a:cs typeface="+mn-lt"/>
              </a:rPr>
              <a:t>تحليل</a:t>
            </a:r>
            <a:r>
              <a:rPr lang="en-US" b="0" dirty="0">
                <a:latin typeface="Gill Sans MT"/>
                <a:ea typeface="+mn-lt"/>
                <a:cs typeface="+mn-lt"/>
              </a:rPr>
              <a:t>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شامل</a:t>
            </a:r>
            <a:r>
              <a:rPr lang="en-US" b="0" dirty="0">
                <a:latin typeface="Gill Sans MT"/>
                <a:ea typeface="+mn-lt"/>
                <a:cs typeface="+mn-lt"/>
              </a:rPr>
              <a:t>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لأنظمة</a:t>
            </a:r>
            <a:r>
              <a:rPr lang="en-US" b="0" dirty="0">
                <a:latin typeface="Gill Sans MT"/>
                <a:ea typeface="+mn-lt"/>
                <a:cs typeface="+mn-lt"/>
              </a:rPr>
              <a:t>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الاتصالات</a:t>
            </a:r>
            <a:r>
              <a:rPr lang="en-US" b="0" dirty="0">
                <a:latin typeface="Gill Sans MT"/>
                <a:ea typeface="+mn-lt"/>
                <a:cs typeface="+mn-lt"/>
              </a:rPr>
              <a:t>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اللاسلكية</a:t>
            </a:r>
            <a:r>
              <a:rPr lang="en-US" b="0" dirty="0">
                <a:latin typeface="Gill Sans MT"/>
                <a:ea typeface="+mn-lt"/>
                <a:cs typeface="+mn-lt"/>
              </a:rPr>
              <a:t>: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مقارنة</a:t>
            </a:r>
            <a:r>
              <a:rPr lang="en-US" b="0" dirty="0">
                <a:latin typeface="Gill Sans MT"/>
                <a:ea typeface="+mn-lt"/>
                <a:cs typeface="+mn-lt"/>
              </a:rPr>
              <a:t>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بين</a:t>
            </a:r>
            <a:endParaRPr lang="en-US">
              <a:latin typeface="Gill Sans MT"/>
              <a:ea typeface="+mn-lt"/>
              <a:cs typeface="+mn-lt"/>
            </a:endParaRPr>
          </a:p>
          <a:p>
            <a:r>
              <a:rPr lang="en-US" b="0" dirty="0">
                <a:latin typeface="Gill Sans MT"/>
                <a:ea typeface="+mn-lt"/>
                <a:cs typeface="+mn-lt"/>
              </a:rPr>
              <a:t>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لتحسين</a:t>
            </a:r>
            <a:r>
              <a:rPr lang="en-US" b="0" dirty="0">
                <a:latin typeface="Gill Sans MT"/>
                <a:ea typeface="+mn-lt"/>
                <a:cs typeface="+mn-lt"/>
              </a:rPr>
              <a:t>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الكفاءة</a:t>
            </a:r>
            <a:r>
              <a:rPr lang="en-US" b="0" dirty="0">
                <a:latin typeface="Gill Sans MT"/>
                <a:ea typeface="+mn-lt"/>
                <a:cs typeface="+mn-lt"/>
              </a:rPr>
              <a:t>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الإنتاجية</a:t>
            </a:r>
            <a:r>
              <a:rPr lang="en-US" b="0" dirty="0">
                <a:latin typeface="Gill Sans MT"/>
                <a:ea typeface="+mn-lt"/>
                <a:cs typeface="+mn-lt"/>
              </a:rPr>
              <a:t>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تحت</a:t>
            </a:r>
            <a:r>
              <a:rPr lang="en-US" b="0" dirty="0">
                <a:latin typeface="Gill Sans MT"/>
                <a:ea typeface="+mn-lt"/>
                <a:cs typeface="+mn-lt"/>
              </a:rPr>
              <a:t>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ظروف</a:t>
            </a:r>
            <a:r>
              <a:rPr lang="en-US" b="0" dirty="0">
                <a:latin typeface="Gill Sans MT"/>
                <a:ea typeface="+mn-lt"/>
                <a:cs typeface="+mn-lt"/>
              </a:rPr>
              <a:t> </a:t>
            </a:r>
            <a:r>
              <a:rPr lang="en-US" b="0" dirty="0" err="1">
                <a:latin typeface="Gill Sans MT"/>
                <a:ea typeface="+mn-lt"/>
                <a:cs typeface="+mn-lt"/>
              </a:rPr>
              <a:t>مختلفة</a:t>
            </a:r>
            <a:r>
              <a:rPr lang="en-US" b="0" dirty="0">
                <a:latin typeface="Gill Sans MT"/>
                <a:ea typeface="+mn-lt"/>
                <a:cs typeface="+mn-lt"/>
              </a:rPr>
              <a:t> NOMA and OMA</a:t>
            </a:r>
            <a:endParaRPr lang="en-US">
              <a:latin typeface="Gill Sans MT"/>
              <a:ea typeface="Calibri"/>
              <a:cs typeface="Calibri"/>
            </a:endParaRPr>
          </a:p>
        </p:txBody>
      </p:sp>
      <p:pic>
        <p:nvPicPr>
          <p:cNvPr id="493" name="Picture Placeholder 492" descr="Microscope">
            <a:extLst>
              <a:ext uri="{FF2B5EF4-FFF2-40B4-BE49-F238E27FC236}">
                <a16:creationId xmlns:a16="http://schemas.microsoft.com/office/drawing/2014/main" id="{CEA0B215-4FDF-F4F2-A484-B07FF4B9C28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1" b="171"/>
          <a:stretch/>
        </p:blipFill>
        <p:spPr>
          <a:xfrm>
            <a:off x="10103704" y="4256233"/>
            <a:ext cx="1024128" cy="1709928"/>
          </a:xfrm>
        </p:spPr>
      </p:pic>
      <p:sp>
        <p:nvSpPr>
          <p:cNvPr id="301" name="Text Placeholder 300">
            <a:extLst>
              <a:ext uri="{FF2B5EF4-FFF2-40B4-BE49-F238E27FC236}">
                <a16:creationId xmlns:a16="http://schemas.microsoft.com/office/drawing/2014/main" id="{4DF64256-27BC-01AB-7DFF-86F5A69BD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6373" y="8279593"/>
            <a:ext cx="3578440" cy="490679"/>
          </a:xfrm>
        </p:spPr>
        <p:txBody>
          <a:bodyPr vert="horz" lIns="91440" tIns="0" rIns="91440" bIns="45720" rtlCol="0" anchor="t">
            <a:noAutofit/>
          </a:bodyPr>
          <a:lstStyle/>
          <a:p>
            <a:r>
              <a:rPr lang="en-US" b="0" dirty="0">
                <a:latin typeface="Baguet Script"/>
                <a:ea typeface="+mn-lt"/>
                <a:cs typeface="+mn-lt"/>
              </a:rPr>
              <a:t>✨ </a:t>
            </a:r>
            <a:r>
              <a:rPr lang="en-US" b="0" err="1">
                <a:latin typeface="Baguet Script"/>
                <a:ea typeface="+mn-lt"/>
                <a:cs typeface="+mn-lt"/>
              </a:rPr>
              <a:t>أبرز</a:t>
            </a:r>
            <a:r>
              <a:rPr lang="en-US" b="0" dirty="0">
                <a:latin typeface="Baguet Script"/>
                <a:ea typeface="+mn-lt"/>
                <a:cs typeface="+mn-lt"/>
              </a:rPr>
              <a:t> </a:t>
            </a:r>
            <a:r>
              <a:rPr lang="en-US" b="0" err="1">
                <a:latin typeface="Baguet Script"/>
                <a:ea typeface="+mn-lt"/>
                <a:cs typeface="+mn-lt"/>
              </a:rPr>
              <a:t>إنجازات</a:t>
            </a:r>
            <a:r>
              <a:rPr lang="en-US" b="0" dirty="0">
                <a:latin typeface="Baguet Script"/>
                <a:ea typeface="+mn-lt"/>
                <a:cs typeface="+mn-lt"/>
              </a:rPr>
              <a:t> </a:t>
            </a:r>
            <a:r>
              <a:rPr lang="en-US" b="0" err="1">
                <a:latin typeface="Baguet Script"/>
                <a:ea typeface="+mn-lt"/>
                <a:cs typeface="+mn-lt"/>
              </a:rPr>
              <a:t>المشروع</a:t>
            </a:r>
            <a:endParaRPr lang="en-US">
              <a:latin typeface="Baguet Script"/>
            </a:endParaRPr>
          </a:p>
        </p:txBody>
      </p:sp>
      <p:sp>
        <p:nvSpPr>
          <p:cNvPr id="516" name="Text Placeholder 515">
            <a:extLst>
              <a:ext uri="{FF2B5EF4-FFF2-40B4-BE49-F238E27FC236}">
                <a16:creationId xmlns:a16="http://schemas.microsoft.com/office/drawing/2014/main" id="{94C589D9-4401-7788-910D-40AF39E8799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56104" y="11817443"/>
            <a:ext cx="2535659" cy="503128"/>
          </a:xfrm>
        </p:spPr>
        <p:txBody>
          <a:bodyPr vert="horz" lIns="91440" tIns="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🎯 </a:t>
            </a:r>
            <a:r>
              <a:rPr lang="en-US" b="0" dirty="0" err="1">
                <a:ea typeface="+mn-lt"/>
                <a:cs typeface="+mn-lt"/>
              </a:rPr>
              <a:t>أهداف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dirty="0" err="1">
                <a:ea typeface="+mn-lt"/>
                <a:cs typeface="+mn-lt"/>
              </a:rPr>
              <a:t>المشروع</a:t>
            </a:r>
            <a:endParaRPr lang="en-US" dirty="0" err="1"/>
          </a:p>
        </p:txBody>
      </p:sp>
      <p:sp>
        <p:nvSpPr>
          <p:cNvPr id="576" name="Text Placeholder 575">
            <a:extLst>
              <a:ext uri="{FF2B5EF4-FFF2-40B4-BE49-F238E27FC236}">
                <a16:creationId xmlns:a16="http://schemas.microsoft.com/office/drawing/2014/main" id="{0D1C8A8D-6E95-6BF6-7360-3BBD3C984C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9931" y="13980764"/>
            <a:ext cx="2713594" cy="1708668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📊 </a:t>
            </a:r>
            <a:r>
              <a:rPr lang="en-US" err="1">
                <a:ea typeface="+mn-lt"/>
                <a:cs typeface="+mn-lt"/>
              </a:rPr>
              <a:t>أدوات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وتقنيات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استخدمت</a:t>
            </a:r>
            <a:endParaRPr lang="en-US" dirty="0" err="1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البرمجة</a:t>
            </a:r>
            <a:endParaRPr lang="en-US">
              <a:ea typeface="+mn-lt"/>
              <a:cs typeface="+mn-lt"/>
            </a:endParaRPr>
          </a:p>
          <a:p>
            <a:r>
              <a:rPr lang="en-US" b="0" dirty="0">
                <a:ea typeface="+mn-lt"/>
                <a:cs typeface="+mn-lt"/>
              </a:rPr>
              <a:t>MATLAB و Python.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تخزين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البيانات</a:t>
            </a:r>
            <a:r>
              <a:rPr lang="en-US" b="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r>
              <a:rPr lang="en-US" b="0" dirty="0">
                <a:ea typeface="+mn-lt"/>
                <a:cs typeface="+mn-lt"/>
              </a:rPr>
              <a:t>Firebase</a:t>
            </a:r>
            <a:endParaRPr lang="en-US" dirty="0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التحليل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تقنيات</a:t>
            </a:r>
            <a:r>
              <a:rPr lang="en-US" b="0" dirty="0">
                <a:ea typeface="+mn-lt"/>
                <a:cs typeface="+mn-lt"/>
              </a:rPr>
              <a:t>  </a:t>
            </a:r>
            <a:r>
              <a:rPr lang="en-US" b="0" err="1">
                <a:ea typeface="+mn-lt"/>
                <a:cs typeface="+mn-lt"/>
              </a:rPr>
              <a:t>لتحليل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النتائج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والتنبؤ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بها</a:t>
            </a:r>
            <a:endParaRPr lang="en-US">
              <a:ea typeface="Calibri"/>
              <a:cs typeface="Calibri"/>
            </a:endParaRPr>
          </a:p>
          <a:p>
            <a:r>
              <a:rPr lang="en-US" b="0" dirty="0">
                <a:ea typeface="Calibri"/>
                <a:cs typeface="Calibri"/>
              </a:rPr>
              <a:t>Machine Learning</a:t>
            </a:r>
            <a:endParaRPr lang="en-US" dirty="0"/>
          </a:p>
          <a:p>
            <a:endParaRPr lang="en-US" b="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90586-E40D-65FD-610A-298BD4A52AE6}"/>
              </a:ext>
            </a:extLst>
          </p:cNvPr>
          <p:cNvSpPr txBox="1"/>
          <p:nvPr/>
        </p:nvSpPr>
        <p:spPr>
          <a:xfrm>
            <a:off x="749413" y="5370780"/>
            <a:ext cx="9207253" cy="1298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Gill Sans MT"/>
                <a:ea typeface="+mn-lt"/>
                <a:cs typeface="+mn-lt"/>
              </a:rPr>
              <a:t>قمنا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في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هذا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المشروع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بمحاكاة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أنظمة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الاتصالات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اللاسلكية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باستخدام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تقنيات</a:t>
            </a:r>
            <a:endParaRPr lang="en-US" sz="2400">
              <a:latin typeface="Gill Sans MT"/>
              <a:ea typeface="+mn-lt"/>
              <a:cs typeface="+mn-lt"/>
            </a:endParaRPr>
          </a:p>
          <a:p>
            <a:r>
              <a:rPr lang="en-US" sz="2400" b="1" dirty="0">
                <a:latin typeface="Gill Sans MT"/>
                <a:ea typeface="+mn-lt"/>
                <a:cs typeface="+mn-lt"/>
              </a:rPr>
              <a:t>NOMA (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الوصول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المتعدد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غير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المتعامد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) و OMA (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الوصول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المتعدد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المتعامد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).</a:t>
            </a:r>
            <a:endParaRPr lang="en-US" sz="2400">
              <a:latin typeface="Gill Sans MT"/>
              <a:ea typeface="Calibri"/>
              <a:cs typeface="Calibri"/>
            </a:endParaRPr>
          </a:p>
          <a:p>
            <a:r>
              <a:rPr lang="en-US" sz="2400" b="1" err="1">
                <a:latin typeface="Gill Sans MT"/>
                <a:ea typeface="+mn-lt"/>
                <a:cs typeface="+mn-lt"/>
              </a:rPr>
              <a:t>استخدمنا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أدوات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متقدمة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مثل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endParaRPr lang="en-US" sz="2400" dirty="0" err="1">
              <a:latin typeface="Gill Sans MT"/>
              <a:ea typeface="+mn-lt"/>
              <a:cs typeface="+mn-lt"/>
            </a:endParaRPr>
          </a:p>
          <a:p>
            <a:r>
              <a:rPr lang="en-US" sz="2400" b="1" dirty="0">
                <a:latin typeface="Gill Sans MT"/>
                <a:ea typeface="+mn-lt"/>
                <a:cs typeface="+mn-lt"/>
              </a:rPr>
              <a:t>MATLAB و Python</a:t>
            </a:r>
            <a:endParaRPr lang="en-US" sz="2400" dirty="0">
              <a:latin typeface="Gill Sans MT"/>
              <a:ea typeface="+mn-lt"/>
              <a:cs typeface="+mn-lt"/>
            </a:endParaRPr>
          </a:p>
          <a:p>
            <a:r>
              <a:rPr lang="en-US" sz="2400" b="1" dirty="0">
                <a:latin typeface="Gill Sans MT"/>
                <a:ea typeface="+mn-lt"/>
                <a:cs typeface="+mn-lt"/>
              </a:rPr>
              <a:t> 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لتحليل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الأداء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وتحديد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الفروقات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بين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النظامين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أضفنا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عامل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err="1">
                <a:latin typeface="Gill Sans MT"/>
                <a:ea typeface="+mn-lt"/>
                <a:cs typeface="+mn-lt"/>
              </a:rPr>
              <a:t>الضوضاء</a:t>
            </a:r>
            <a:endParaRPr lang="en-US" sz="2400">
              <a:latin typeface="Gill Sans MT"/>
              <a:ea typeface="+mn-lt"/>
              <a:cs typeface="+mn-lt"/>
            </a:endParaRPr>
          </a:p>
          <a:p>
            <a:r>
              <a:rPr lang="en-US" sz="2400" b="1" dirty="0">
                <a:latin typeface="Gill Sans MT"/>
                <a:ea typeface="+mn-lt"/>
                <a:cs typeface="+mn-lt"/>
              </a:rPr>
              <a:t> (Noise) </a:t>
            </a:r>
            <a:r>
              <a:rPr lang="en-US" sz="2400" b="1" dirty="0" err="1">
                <a:latin typeface="Gill Sans MT"/>
                <a:ea typeface="+mn-lt"/>
                <a:cs typeface="+mn-lt"/>
              </a:rPr>
              <a:t>لاختبار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dirty="0" err="1">
                <a:latin typeface="Gill Sans MT"/>
                <a:ea typeface="+mn-lt"/>
                <a:cs typeface="+mn-lt"/>
              </a:rPr>
              <a:t>كفاءة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dirty="0" err="1">
                <a:latin typeface="Gill Sans MT"/>
                <a:ea typeface="+mn-lt"/>
                <a:cs typeface="+mn-lt"/>
              </a:rPr>
              <a:t>الأنظمة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dirty="0" err="1">
                <a:latin typeface="Gill Sans MT"/>
                <a:ea typeface="+mn-lt"/>
                <a:cs typeface="+mn-lt"/>
              </a:rPr>
              <a:t>تحت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dirty="0" err="1">
                <a:latin typeface="Gill Sans MT"/>
                <a:ea typeface="+mn-lt"/>
                <a:cs typeface="+mn-lt"/>
              </a:rPr>
              <a:t>ظروف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dirty="0" err="1">
                <a:latin typeface="Gill Sans MT"/>
                <a:ea typeface="+mn-lt"/>
                <a:cs typeface="+mn-lt"/>
              </a:rPr>
              <a:t>قنوات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 </a:t>
            </a:r>
            <a:r>
              <a:rPr lang="en-US" sz="2400" b="1" dirty="0" err="1">
                <a:latin typeface="Gill Sans MT"/>
                <a:ea typeface="+mn-lt"/>
                <a:cs typeface="+mn-lt"/>
              </a:rPr>
              <a:t>صعبة</a:t>
            </a:r>
            <a:endParaRPr lang="en-US" sz="2400" b="1" dirty="0" err="1">
              <a:latin typeface="Gill Sans MT"/>
              <a:ea typeface="Calibri"/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E2DAEB-AD63-94BE-950C-EB6CB0C3E6BA}"/>
              </a:ext>
            </a:extLst>
          </p:cNvPr>
          <p:cNvSpPr txBox="1"/>
          <p:nvPr/>
        </p:nvSpPr>
        <p:spPr>
          <a:xfrm>
            <a:off x="7819397" y="8847639"/>
            <a:ext cx="3630984" cy="2357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r-AE" b="1" dirty="0">
                <a:latin typeface="Rockwell"/>
              </a:rPr>
              <a:t>نمذجة دقيقة</a:t>
            </a:r>
            <a:br>
              <a:rPr lang="ar-AE" dirty="0">
                <a:latin typeface="Rockwell"/>
              </a:rPr>
            </a:br>
            <a:r>
              <a:rPr lang="ar-AE" dirty="0">
                <a:latin typeface="Rockwell"/>
              </a:rPr>
              <a:t>تصميم ومحاكاة أنظمة </a:t>
            </a:r>
            <a:r>
              <a:rPr lang="en-US" dirty="0">
                <a:latin typeface="Rockwell"/>
              </a:rPr>
              <a:t>NOMA </a:t>
            </a:r>
            <a:r>
              <a:rPr lang="ar-AE" dirty="0">
                <a:latin typeface="Rockwell"/>
              </a:rPr>
              <a:t>و </a:t>
            </a:r>
            <a:r>
              <a:rPr lang="en-US" dirty="0">
                <a:latin typeface="Rockwell"/>
              </a:rPr>
              <a:t>OMA </a:t>
            </a:r>
            <a:r>
              <a:rPr lang="ar-AE" dirty="0">
                <a:latin typeface="Rockwell"/>
              </a:rPr>
              <a:t>مع تخصيص الطاقة وتوزيع المستخدمين</a:t>
            </a:r>
            <a:endParaRPr lang="en-US">
              <a:latin typeface="Rockwel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2C5C80-AC0C-11FD-47D0-77F9BB15BC37}"/>
              </a:ext>
            </a:extLst>
          </p:cNvPr>
          <p:cNvSpPr txBox="1"/>
          <p:nvPr/>
        </p:nvSpPr>
        <p:spPr>
          <a:xfrm>
            <a:off x="7819608" y="10117510"/>
            <a:ext cx="3630984" cy="2357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AE" b="1" dirty="0">
                <a:ea typeface="+mn-lt"/>
                <a:cs typeface="+mn-lt"/>
              </a:rPr>
              <a:t>التحليل العميق للإنتاجية (</a:t>
            </a:r>
            <a:r>
              <a:rPr lang="ar-AE" b="1" dirty="0" err="1">
                <a:ea typeface="+mn-lt"/>
                <a:cs typeface="+mn-lt"/>
              </a:rPr>
              <a:t>Throughput</a:t>
            </a:r>
            <a:r>
              <a:rPr lang="ar-AE" b="1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ar-AE" dirty="0">
                <a:ea typeface="+mn-lt"/>
                <a:cs typeface="+mn-lt"/>
              </a:rPr>
              <a:t>قمنا بقياس كمية البيانات التي يمكن إرسالها بنجاح باستخدام معادلات رياضية دقيقة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5E5E27-94A7-0BA6-223D-58C5EFF07B48}"/>
              </a:ext>
            </a:extLst>
          </p:cNvPr>
          <p:cNvSpPr txBox="1"/>
          <p:nvPr/>
        </p:nvSpPr>
        <p:spPr>
          <a:xfrm>
            <a:off x="4404994" y="8850834"/>
            <a:ext cx="3171927" cy="2357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ea typeface="+mn-lt"/>
                <a:cs typeface="+mn-lt"/>
              </a:rPr>
              <a:t>الذكاء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الاصطناعي</a:t>
            </a:r>
          </a:p>
          <a:p>
            <a:r>
              <a:rPr lang="en-US" dirty="0" err="1">
                <a:ea typeface="+mn-lt"/>
                <a:cs typeface="+mn-lt"/>
              </a:rPr>
              <a:t>دمجنا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تقنيات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الذكاء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الاصطناعي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للتنبؤ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بالإنتاجية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وتحليل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تأثير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الضوضاء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على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الأداء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931D29-B5D4-3DEF-C50F-4D7281B591D1}"/>
              </a:ext>
            </a:extLst>
          </p:cNvPr>
          <p:cNvSpPr txBox="1"/>
          <p:nvPr/>
        </p:nvSpPr>
        <p:spPr>
          <a:xfrm>
            <a:off x="960080" y="8710686"/>
            <a:ext cx="2743200" cy="2357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ea typeface="+mn-lt"/>
                <a:cs typeface="+mn-lt"/>
              </a:rPr>
              <a:t>تخزين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النتائج</a:t>
            </a:r>
            <a:endParaRPr lang="en-US" b="1" dirty="0" err="1">
              <a:ea typeface="Calibri"/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تم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رفع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البيانات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على</a:t>
            </a:r>
            <a:r>
              <a:rPr lang="en-US" dirty="0">
                <a:ea typeface="+mn-lt"/>
                <a:cs typeface="+mn-lt"/>
              </a:rPr>
              <a:t> Firebase </a:t>
            </a:r>
            <a:r>
              <a:rPr lang="en-US" dirty="0" err="1">
                <a:ea typeface="+mn-lt"/>
                <a:cs typeface="+mn-lt"/>
              </a:rPr>
              <a:t>مع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إنشاء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تقارير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مرئية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باستخدام</a:t>
            </a:r>
            <a:r>
              <a:rPr lang="en-US" dirty="0">
                <a:ea typeface="+mn-lt"/>
                <a:cs typeface="+mn-lt"/>
              </a:rPr>
              <a:t> Python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3FFEDE-9939-52B8-227B-72433F9E02A5}"/>
              </a:ext>
            </a:extLst>
          </p:cNvPr>
          <p:cNvSpPr txBox="1"/>
          <p:nvPr/>
        </p:nvSpPr>
        <p:spPr>
          <a:xfrm>
            <a:off x="962175" y="10119291"/>
            <a:ext cx="2743200" cy="2357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ea typeface="+mn-lt"/>
                <a:cs typeface="+mn-lt"/>
              </a:rPr>
              <a:t>نتائج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واقعية</a:t>
            </a:r>
            <a:r>
              <a:rPr lang="en-US" b="1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أظهرت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نتائجنا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تفوق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نظام</a:t>
            </a:r>
            <a:r>
              <a:rPr lang="en-US" dirty="0">
                <a:ea typeface="+mn-lt"/>
                <a:cs typeface="+mn-lt"/>
              </a:rPr>
              <a:t> NOMA </a:t>
            </a:r>
            <a:r>
              <a:rPr lang="en-US" dirty="0" err="1">
                <a:ea typeface="+mn-lt"/>
                <a:cs typeface="+mn-lt"/>
              </a:rPr>
              <a:t>في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تحسين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كفاءة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استخدام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النطاق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الترددي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مقارنة</a:t>
            </a:r>
            <a:r>
              <a:rPr lang="en-US" dirty="0">
                <a:ea typeface="+mn-lt"/>
                <a:cs typeface="+mn-lt"/>
              </a:rPr>
              <a:t> بـ OMA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FEA65F-FFD2-0780-86CA-A80124D76354}"/>
              </a:ext>
            </a:extLst>
          </p:cNvPr>
          <p:cNvSpPr txBox="1"/>
          <p:nvPr/>
        </p:nvSpPr>
        <p:spPr>
          <a:xfrm>
            <a:off x="8290780" y="12393831"/>
            <a:ext cx="3328447" cy="14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تحسين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كفاءة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أنظمة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الاتصالات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اللاسلكية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E81726-E95B-050E-805A-C47069E2C18F}"/>
              </a:ext>
            </a:extLst>
          </p:cNvPr>
          <p:cNvSpPr txBox="1"/>
          <p:nvPr/>
        </p:nvSpPr>
        <p:spPr>
          <a:xfrm>
            <a:off x="5133073" y="12394799"/>
            <a:ext cx="2743200" cy="14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AE" dirty="0">
                <a:ea typeface="+mn-lt"/>
                <a:cs typeface="+mn-lt"/>
              </a:rPr>
              <a:t>دراسة تأثير الضوضاء على الأداء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4927E1-6215-5598-E36E-EA844CBE2331}"/>
              </a:ext>
            </a:extLst>
          </p:cNvPr>
          <p:cNvSpPr txBox="1"/>
          <p:nvPr/>
        </p:nvSpPr>
        <p:spPr>
          <a:xfrm>
            <a:off x="526018" y="12394799"/>
            <a:ext cx="4157505" cy="14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استخدام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الذكاء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الاصطناعي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لزيادة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الدقة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وتحليل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الأداء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01E2CE-D2BA-5531-8FEC-E5BDFBE1F29D}"/>
              </a:ext>
            </a:extLst>
          </p:cNvPr>
          <p:cNvSpPr txBox="1"/>
          <p:nvPr/>
        </p:nvSpPr>
        <p:spPr>
          <a:xfrm>
            <a:off x="10044740" y="13817603"/>
            <a:ext cx="1233279" cy="14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💡 </a:t>
            </a:r>
            <a:r>
              <a:rPr lang="en-US" dirty="0" err="1">
                <a:ea typeface="+mn-lt"/>
                <a:cs typeface="+mn-lt"/>
              </a:rPr>
              <a:t>الخاتمة</a:t>
            </a:r>
            <a:endParaRPr lang="en-US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BD06ED-6E7E-DB77-6610-E7C0C1AB873D}"/>
              </a:ext>
            </a:extLst>
          </p:cNvPr>
          <p:cNvSpPr txBox="1"/>
          <p:nvPr/>
        </p:nvSpPr>
        <p:spPr>
          <a:xfrm>
            <a:off x="4946795" y="14489541"/>
            <a:ext cx="6507174" cy="3275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المشروع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يقدم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نموذجًا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عمليًا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لتحسين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أداء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أنظمة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الاتصالات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باستخدام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تقنيات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حديثة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تعتمد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على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الذكاء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الاصطناعي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وتحليل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البيانات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هدفنا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هو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المساهمة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في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تطوير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أنظمة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الاتصال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المستقبلية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بكفاءة</a:t>
            </a:r>
            <a:r>
              <a:rPr lang="en-US" dirty="0">
                <a:ea typeface="+mn-lt"/>
                <a:cs typeface="+mn-lt"/>
              </a:rPr>
              <a:t> أعلى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79042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F7FC"/>
      </a:accent1>
      <a:accent2>
        <a:srgbClr val="2E7BC8"/>
      </a:accent2>
      <a:accent3>
        <a:srgbClr val="FFFEEB"/>
      </a:accent3>
      <a:accent4>
        <a:srgbClr val="C15764"/>
      </a:accent4>
      <a:accent5>
        <a:srgbClr val="F5A26F"/>
      </a:accent5>
      <a:accent6>
        <a:srgbClr val="C6FEDA"/>
      </a:accent6>
      <a:hlink>
        <a:srgbClr val="D2B356"/>
      </a:hlink>
      <a:folHlink>
        <a:srgbClr val="C59169"/>
      </a:folHlink>
    </a:clrScheme>
    <a:fontScheme name="Custom 7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81421_Win32_SL_v4" id="{A05BC38D-7A36-434C-AE58-671B91A32AC4}" vid="{BA7B049D-A6D9-479D-80E8-6A737482F9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91D39D-0B59-4B56-81CF-15F533A13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7CE127-7813-43B3-896B-0FC731E05D08}">
  <ds:schemaRefs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16c05727-aa75-4e4a-9b5f-8a80a1165891"/>
    <ds:schemaRef ds:uri="http://schemas.microsoft.com/sharepoint/v3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230e9df3-be65-4c73-a93b-d1236ebd677e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66227D2-E40E-4221-BAD8-76574753A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</Words>
  <Application>Microsoft Macintosh PowerPoint</Application>
  <PresentationFormat>مخصص</PresentationFormat>
  <Paragraphs>35</Paragraphs>
  <Slides>1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7" baseType="lpstr">
      <vt:lpstr>Arial</vt:lpstr>
      <vt:lpstr>Baguet Script</vt:lpstr>
      <vt:lpstr>Calibri</vt:lpstr>
      <vt:lpstr>Gill Sans MT</vt:lpstr>
      <vt:lpstr>Rockwell</vt:lpstr>
      <vt:lpstr>Custom</vt:lpstr>
      <vt:lpstr>تحليل تقنيات الاتصالات  مقارنة بين  NOMA و OMA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حسن عبدالرحيم بن محمد النعيم</cp:lastModifiedBy>
  <cp:revision>156</cp:revision>
  <dcterms:created xsi:type="dcterms:W3CDTF">2024-12-16T09:38:07Z</dcterms:created>
  <dcterms:modified xsi:type="dcterms:W3CDTF">2024-12-19T08:26:59Z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