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6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3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56C34-C7C9-4958-9C00-0FEDEBE363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4A9EF50-A991-4A7C-910E-87906487C588}">
      <dgm:prSet/>
      <dgm:spPr/>
      <dgm:t>
        <a:bodyPr/>
        <a:lstStyle/>
        <a:p>
          <a:pPr>
            <a:defRPr b="1"/>
          </a:pPr>
          <a:r>
            <a:rPr lang="en-US" b="1" dirty="0"/>
            <a:t>NOMA vs. OMA Efficiency:</a:t>
          </a:r>
          <a:endParaRPr lang="en-US" dirty="0"/>
        </a:p>
      </dgm:t>
    </dgm:pt>
    <dgm:pt modelId="{AE738BC4-917C-4DA3-9094-4007239A9BC7}" type="parTrans" cxnId="{FA59F3A2-CE57-4DB6-BD33-91BE3C41A7F2}">
      <dgm:prSet/>
      <dgm:spPr/>
      <dgm:t>
        <a:bodyPr/>
        <a:lstStyle/>
        <a:p>
          <a:endParaRPr lang="en-US"/>
        </a:p>
      </dgm:t>
    </dgm:pt>
    <dgm:pt modelId="{3FBCC824-DEBA-4D06-9BA3-3E8268DE7A31}" type="sibTrans" cxnId="{FA59F3A2-CE57-4DB6-BD33-91BE3C41A7F2}">
      <dgm:prSet/>
      <dgm:spPr/>
      <dgm:t>
        <a:bodyPr/>
        <a:lstStyle/>
        <a:p>
          <a:endParaRPr lang="en-US"/>
        </a:p>
      </dgm:t>
    </dgm:pt>
    <dgm:pt modelId="{E793929E-BD81-44DE-BE7A-7F9987007F5D}">
      <dgm:prSet/>
      <dgm:spPr/>
      <dgm:t>
        <a:bodyPr/>
        <a:lstStyle/>
        <a:p>
          <a:r>
            <a:rPr lang="en-US" dirty="0"/>
            <a:t>We generated a graph comparing the throughput of NOMA and OMA using MATLAB. This graph highlights the efficiency gains of NOMA.</a:t>
          </a:r>
        </a:p>
      </dgm:t>
    </dgm:pt>
    <dgm:pt modelId="{71C06F2C-4539-4E29-8D6F-C0D16B964E07}" type="parTrans" cxnId="{0F235A0F-4809-49C4-9F4B-961CC5731B3A}">
      <dgm:prSet/>
      <dgm:spPr/>
      <dgm:t>
        <a:bodyPr/>
        <a:lstStyle/>
        <a:p>
          <a:endParaRPr lang="en-US"/>
        </a:p>
      </dgm:t>
    </dgm:pt>
    <dgm:pt modelId="{10309D19-B285-4F7E-A9D6-043F2A73C96B}" type="sibTrans" cxnId="{0F235A0F-4809-49C4-9F4B-961CC5731B3A}">
      <dgm:prSet/>
      <dgm:spPr/>
      <dgm:t>
        <a:bodyPr/>
        <a:lstStyle/>
        <a:p>
          <a:endParaRPr lang="en-US"/>
        </a:p>
      </dgm:t>
    </dgm:pt>
    <dgm:pt modelId="{03CDA521-17F4-4033-AFF8-4D4BD95920A6}">
      <dgm:prSet/>
      <dgm:spPr/>
      <dgm:t>
        <a:bodyPr/>
        <a:lstStyle/>
        <a:p>
          <a:pPr>
            <a:defRPr b="1"/>
          </a:pPr>
          <a:r>
            <a:rPr lang="en-US" b="1"/>
            <a:t>Noise Impact Analysis:</a:t>
          </a:r>
          <a:endParaRPr lang="en-US"/>
        </a:p>
      </dgm:t>
    </dgm:pt>
    <dgm:pt modelId="{90001A5E-C556-4DA8-A4D8-B8E1436D3220}" type="parTrans" cxnId="{EB615C2F-02F4-4FDB-855D-664221BCD8B5}">
      <dgm:prSet/>
      <dgm:spPr/>
      <dgm:t>
        <a:bodyPr/>
        <a:lstStyle/>
        <a:p>
          <a:endParaRPr lang="en-US"/>
        </a:p>
      </dgm:t>
    </dgm:pt>
    <dgm:pt modelId="{455D0D7C-7387-4F78-8673-99E02D8C1B4F}" type="sibTrans" cxnId="{EB615C2F-02F4-4FDB-855D-664221BCD8B5}">
      <dgm:prSet/>
      <dgm:spPr/>
      <dgm:t>
        <a:bodyPr/>
        <a:lstStyle/>
        <a:p>
          <a:endParaRPr lang="en-US"/>
        </a:p>
      </dgm:t>
    </dgm:pt>
    <dgm:pt modelId="{A72BEEB6-4B71-4ACE-9C89-F2BBAE0D25FD}">
      <dgm:prSet/>
      <dgm:spPr/>
      <dgm:t>
        <a:bodyPr/>
        <a:lstStyle/>
        <a:p>
          <a:r>
            <a:rPr lang="en-US" dirty="0"/>
            <a:t>Another graph shows the impact of added noise on NOMA's performance, which we simulated to test robustness.</a:t>
          </a:r>
        </a:p>
      </dgm:t>
    </dgm:pt>
    <dgm:pt modelId="{E7478EE9-46FE-4D76-A55D-9C0178D587CB}" type="parTrans" cxnId="{6FDFB8CF-3FC5-4F25-BB56-EE2AF14B1249}">
      <dgm:prSet/>
      <dgm:spPr/>
      <dgm:t>
        <a:bodyPr/>
        <a:lstStyle/>
        <a:p>
          <a:endParaRPr lang="en-US"/>
        </a:p>
      </dgm:t>
    </dgm:pt>
    <dgm:pt modelId="{71D376E8-7A77-4C16-ADFB-D2A3A71128DE}" type="sibTrans" cxnId="{6FDFB8CF-3FC5-4F25-BB56-EE2AF14B1249}">
      <dgm:prSet/>
      <dgm:spPr/>
      <dgm:t>
        <a:bodyPr/>
        <a:lstStyle/>
        <a:p>
          <a:endParaRPr lang="en-US"/>
        </a:p>
      </dgm:t>
    </dgm:pt>
    <dgm:pt modelId="{8F35CE84-8D7B-43B9-9829-38126DF06DEE}" type="pres">
      <dgm:prSet presAssocID="{38A56C34-C7C9-4958-9C00-0FEDEBE363F1}" presName="root" presStyleCnt="0">
        <dgm:presLayoutVars>
          <dgm:dir/>
          <dgm:resizeHandles val="exact"/>
        </dgm:presLayoutVars>
      </dgm:prSet>
      <dgm:spPr/>
    </dgm:pt>
    <dgm:pt modelId="{37136AF8-C2A0-486B-B9E8-A2F682F653FA}" type="pres">
      <dgm:prSet presAssocID="{A4A9EF50-A991-4A7C-910E-87906487C588}" presName="compNode" presStyleCnt="0"/>
      <dgm:spPr/>
    </dgm:pt>
    <dgm:pt modelId="{85702A46-B051-4AA5-B52A-629706107221}" type="pres">
      <dgm:prSet presAssocID="{A4A9EF50-A991-4A7C-910E-87906487C5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373899-1498-4794-AF79-ABE05E283AF2}" type="pres">
      <dgm:prSet presAssocID="{A4A9EF50-A991-4A7C-910E-87906487C588}" presName="iconSpace" presStyleCnt="0"/>
      <dgm:spPr/>
    </dgm:pt>
    <dgm:pt modelId="{7EB86D86-F9C4-43E1-866E-9B36F00FB4A2}" type="pres">
      <dgm:prSet presAssocID="{A4A9EF50-A991-4A7C-910E-87906487C588}" presName="parTx" presStyleLbl="revTx" presStyleIdx="0" presStyleCnt="4">
        <dgm:presLayoutVars>
          <dgm:chMax val="0"/>
          <dgm:chPref val="0"/>
        </dgm:presLayoutVars>
      </dgm:prSet>
      <dgm:spPr/>
    </dgm:pt>
    <dgm:pt modelId="{39152594-A424-437E-82B8-A6C733FD479C}" type="pres">
      <dgm:prSet presAssocID="{A4A9EF50-A991-4A7C-910E-87906487C588}" presName="txSpace" presStyleCnt="0"/>
      <dgm:spPr/>
    </dgm:pt>
    <dgm:pt modelId="{0578DDA1-13D7-48DF-9CB4-AE214F7BEDAB}" type="pres">
      <dgm:prSet presAssocID="{A4A9EF50-A991-4A7C-910E-87906487C588}" presName="desTx" presStyleLbl="revTx" presStyleIdx="1" presStyleCnt="4">
        <dgm:presLayoutVars/>
      </dgm:prSet>
      <dgm:spPr/>
    </dgm:pt>
    <dgm:pt modelId="{79A5D8B0-B7E9-4F77-9987-78377D4D47FD}" type="pres">
      <dgm:prSet presAssocID="{3FBCC824-DEBA-4D06-9BA3-3E8268DE7A31}" presName="sibTrans" presStyleCnt="0"/>
      <dgm:spPr/>
    </dgm:pt>
    <dgm:pt modelId="{2471166A-142A-4121-B769-0D0EF02804B9}" type="pres">
      <dgm:prSet presAssocID="{03CDA521-17F4-4033-AFF8-4D4BD95920A6}" presName="compNode" presStyleCnt="0"/>
      <dgm:spPr/>
    </dgm:pt>
    <dgm:pt modelId="{A49F6AC0-9B6B-4ABF-A569-F8D94954B91E}" type="pres">
      <dgm:prSet presAssocID="{03CDA521-17F4-4033-AFF8-4D4BD95920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إحصائيات"/>
        </a:ext>
      </dgm:extLst>
    </dgm:pt>
    <dgm:pt modelId="{9410E33C-3C89-49D8-898F-2159AA8496E2}" type="pres">
      <dgm:prSet presAssocID="{03CDA521-17F4-4033-AFF8-4D4BD95920A6}" presName="iconSpace" presStyleCnt="0"/>
      <dgm:spPr/>
    </dgm:pt>
    <dgm:pt modelId="{BFAD701B-2918-42DB-9C0C-763B4D612C95}" type="pres">
      <dgm:prSet presAssocID="{03CDA521-17F4-4033-AFF8-4D4BD95920A6}" presName="parTx" presStyleLbl="revTx" presStyleIdx="2" presStyleCnt="4">
        <dgm:presLayoutVars>
          <dgm:chMax val="0"/>
          <dgm:chPref val="0"/>
        </dgm:presLayoutVars>
      </dgm:prSet>
      <dgm:spPr/>
    </dgm:pt>
    <dgm:pt modelId="{4D4D7C3E-B0F4-4D73-806D-378A9C665180}" type="pres">
      <dgm:prSet presAssocID="{03CDA521-17F4-4033-AFF8-4D4BD95920A6}" presName="txSpace" presStyleCnt="0"/>
      <dgm:spPr/>
    </dgm:pt>
    <dgm:pt modelId="{34AA8B34-6C0A-4667-9974-F1778988C5DD}" type="pres">
      <dgm:prSet presAssocID="{03CDA521-17F4-4033-AFF8-4D4BD95920A6}" presName="desTx" presStyleLbl="revTx" presStyleIdx="3" presStyleCnt="4">
        <dgm:presLayoutVars/>
      </dgm:prSet>
      <dgm:spPr/>
    </dgm:pt>
  </dgm:ptLst>
  <dgm:cxnLst>
    <dgm:cxn modelId="{0F235A0F-4809-49C4-9F4B-961CC5731B3A}" srcId="{A4A9EF50-A991-4A7C-910E-87906487C588}" destId="{E793929E-BD81-44DE-BE7A-7F9987007F5D}" srcOrd="0" destOrd="0" parTransId="{71C06F2C-4539-4E29-8D6F-C0D16B964E07}" sibTransId="{10309D19-B285-4F7E-A9D6-043F2A73C96B}"/>
    <dgm:cxn modelId="{EB615C2F-02F4-4FDB-855D-664221BCD8B5}" srcId="{38A56C34-C7C9-4958-9C00-0FEDEBE363F1}" destId="{03CDA521-17F4-4033-AFF8-4D4BD95920A6}" srcOrd="1" destOrd="0" parTransId="{90001A5E-C556-4DA8-A4D8-B8E1436D3220}" sibTransId="{455D0D7C-7387-4F78-8673-99E02D8C1B4F}"/>
    <dgm:cxn modelId="{52BC585B-D2A7-47BC-AC66-35FC0E3FA2F4}" type="presOf" srcId="{03CDA521-17F4-4033-AFF8-4D4BD95920A6}" destId="{BFAD701B-2918-42DB-9C0C-763B4D612C95}" srcOrd="0" destOrd="0" presId="urn:microsoft.com/office/officeart/2018/5/layout/CenteredIconLabelDescriptionList"/>
    <dgm:cxn modelId="{9C59DB6D-F802-4B86-A1B7-5A7ED0E85909}" type="presOf" srcId="{38A56C34-C7C9-4958-9C00-0FEDEBE363F1}" destId="{8F35CE84-8D7B-43B9-9829-38126DF06DEE}" srcOrd="0" destOrd="0" presId="urn:microsoft.com/office/officeart/2018/5/layout/CenteredIconLabelDescriptionList"/>
    <dgm:cxn modelId="{C8628298-171E-4721-B44B-D5FBE6D8615D}" type="presOf" srcId="{E793929E-BD81-44DE-BE7A-7F9987007F5D}" destId="{0578DDA1-13D7-48DF-9CB4-AE214F7BEDAB}" srcOrd="0" destOrd="0" presId="urn:microsoft.com/office/officeart/2018/5/layout/CenteredIconLabelDescriptionList"/>
    <dgm:cxn modelId="{FA59F3A2-CE57-4DB6-BD33-91BE3C41A7F2}" srcId="{38A56C34-C7C9-4958-9C00-0FEDEBE363F1}" destId="{A4A9EF50-A991-4A7C-910E-87906487C588}" srcOrd="0" destOrd="0" parTransId="{AE738BC4-917C-4DA3-9094-4007239A9BC7}" sibTransId="{3FBCC824-DEBA-4D06-9BA3-3E8268DE7A31}"/>
    <dgm:cxn modelId="{96F294A9-1B91-49C3-8BEA-BC0D00E35852}" type="presOf" srcId="{A72BEEB6-4B71-4ACE-9C89-F2BBAE0D25FD}" destId="{34AA8B34-6C0A-4667-9974-F1778988C5DD}" srcOrd="0" destOrd="0" presId="urn:microsoft.com/office/officeart/2018/5/layout/CenteredIconLabelDescriptionList"/>
    <dgm:cxn modelId="{6FDFB8CF-3FC5-4F25-BB56-EE2AF14B1249}" srcId="{03CDA521-17F4-4033-AFF8-4D4BD95920A6}" destId="{A72BEEB6-4B71-4ACE-9C89-F2BBAE0D25FD}" srcOrd="0" destOrd="0" parTransId="{E7478EE9-46FE-4D76-A55D-9C0178D587CB}" sibTransId="{71D376E8-7A77-4C16-ADFB-D2A3A71128DE}"/>
    <dgm:cxn modelId="{F59EE5EC-0114-4205-98A4-E79A6290276B}" type="presOf" srcId="{A4A9EF50-A991-4A7C-910E-87906487C588}" destId="{7EB86D86-F9C4-43E1-866E-9B36F00FB4A2}" srcOrd="0" destOrd="0" presId="urn:microsoft.com/office/officeart/2018/5/layout/CenteredIconLabelDescriptionList"/>
    <dgm:cxn modelId="{AEB6898F-A08B-4385-AE80-B65D92E13AC0}" type="presParOf" srcId="{8F35CE84-8D7B-43B9-9829-38126DF06DEE}" destId="{37136AF8-C2A0-486B-B9E8-A2F682F653FA}" srcOrd="0" destOrd="0" presId="urn:microsoft.com/office/officeart/2018/5/layout/CenteredIconLabelDescriptionList"/>
    <dgm:cxn modelId="{AA4E51DA-7E65-467A-99F9-E04F623FE0F9}" type="presParOf" srcId="{37136AF8-C2A0-486B-B9E8-A2F682F653FA}" destId="{85702A46-B051-4AA5-B52A-629706107221}" srcOrd="0" destOrd="0" presId="urn:microsoft.com/office/officeart/2018/5/layout/CenteredIconLabelDescriptionList"/>
    <dgm:cxn modelId="{FBD0E42D-5588-4C46-8D8B-AF99BF2A689F}" type="presParOf" srcId="{37136AF8-C2A0-486B-B9E8-A2F682F653FA}" destId="{DA373899-1498-4794-AF79-ABE05E283AF2}" srcOrd="1" destOrd="0" presId="urn:microsoft.com/office/officeart/2018/5/layout/CenteredIconLabelDescriptionList"/>
    <dgm:cxn modelId="{7703811B-2C37-49B2-A940-5D8E08195CA8}" type="presParOf" srcId="{37136AF8-C2A0-486B-B9E8-A2F682F653FA}" destId="{7EB86D86-F9C4-43E1-866E-9B36F00FB4A2}" srcOrd="2" destOrd="0" presId="urn:microsoft.com/office/officeart/2018/5/layout/CenteredIconLabelDescriptionList"/>
    <dgm:cxn modelId="{17DCF272-24D1-4272-A9BD-8C256ACBFC16}" type="presParOf" srcId="{37136AF8-C2A0-486B-B9E8-A2F682F653FA}" destId="{39152594-A424-437E-82B8-A6C733FD479C}" srcOrd="3" destOrd="0" presId="urn:microsoft.com/office/officeart/2018/5/layout/CenteredIconLabelDescriptionList"/>
    <dgm:cxn modelId="{D19E8F40-7A0B-486E-B062-11C16967B80E}" type="presParOf" srcId="{37136AF8-C2A0-486B-B9E8-A2F682F653FA}" destId="{0578DDA1-13D7-48DF-9CB4-AE214F7BEDAB}" srcOrd="4" destOrd="0" presId="urn:microsoft.com/office/officeart/2018/5/layout/CenteredIconLabelDescriptionList"/>
    <dgm:cxn modelId="{49D45390-F6CE-414A-83F6-D0C26C6D78D0}" type="presParOf" srcId="{8F35CE84-8D7B-43B9-9829-38126DF06DEE}" destId="{79A5D8B0-B7E9-4F77-9987-78377D4D47FD}" srcOrd="1" destOrd="0" presId="urn:microsoft.com/office/officeart/2018/5/layout/CenteredIconLabelDescriptionList"/>
    <dgm:cxn modelId="{D26BECAF-C6BA-4777-B83F-F82C9FEE6CF3}" type="presParOf" srcId="{8F35CE84-8D7B-43B9-9829-38126DF06DEE}" destId="{2471166A-142A-4121-B769-0D0EF02804B9}" srcOrd="2" destOrd="0" presId="urn:microsoft.com/office/officeart/2018/5/layout/CenteredIconLabelDescriptionList"/>
    <dgm:cxn modelId="{EC0258A1-B246-47BE-9A30-0BFA65A9E29D}" type="presParOf" srcId="{2471166A-142A-4121-B769-0D0EF02804B9}" destId="{A49F6AC0-9B6B-4ABF-A569-F8D94954B91E}" srcOrd="0" destOrd="0" presId="urn:microsoft.com/office/officeart/2018/5/layout/CenteredIconLabelDescriptionList"/>
    <dgm:cxn modelId="{B10C8A98-449D-4198-871B-8D77241D1E66}" type="presParOf" srcId="{2471166A-142A-4121-B769-0D0EF02804B9}" destId="{9410E33C-3C89-49D8-898F-2159AA8496E2}" srcOrd="1" destOrd="0" presId="urn:microsoft.com/office/officeart/2018/5/layout/CenteredIconLabelDescriptionList"/>
    <dgm:cxn modelId="{AAA29475-7DCF-49FB-A814-F1CF7324FDE2}" type="presParOf" srcId="{2471166A-142A-4121-B769-0D0EF02804B9}" destId="{BFAD701B-2918-42DB-9C0C-763B4D612C95}" srcOrd="2" destOrd="0" presId="urn:microsoft.com/office/officeart/2018/5/layout/CenteredIconLabelDescriptionList"/>
    <dgm:cxn modelId="{088A0B1B-364A-4296-AAE1-5399400857E6}" type="presParOf" srcId="{2471166A-142A-4121-B769-0D0EF02804B9}" destId="{4D4D7C3E-B0F4-4D73-806D-378A9C665180}" srcOrd="3" destOrd="0" presId="urn:microsoft.com/office/officeart/2018/5/layout/CenteredIconLabelDescriptionList"/>
    <dgm:cxn modelId="{A3DAB76C-1127-4592-93CA-C11010AE3DCC}" type="presParOf" srcId="{2471166A-142A-4121-B769-0D0EF02804B9}" destId="{34AA8B34-6C0A-4667-9974-F1778988C5D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02A46-B051-4AA5-B52A-629706107221}">
      <dsp:nvSpPr>
        <dsp:cNvPr id="0" name=""/>
        <dsp:cNvSpPr/>
      </dsp:nvSpPr>
      <dsp:spPr>
        <a:xfrm>
          <a:off x="882876" y="1462791"/>
          <a:ext cx="946476" cy="946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86D86-F9C4-43E1-866E-9B36F00FB4A2}">
      <dsp:nvSpPr>
        <dsp:cNvPr id="0" name=""/>
        <dsp:cNvSpPr/>
      </dsp:nvSpPr>
      <dsp:spPr>
        <a:xfrm>
          <a:off x="4005" y="2512195"/>
          <a:ext cx="2704218" cy="4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NOMA vs. OMA Efficiency:</a:t>
          </a:r>
          <a:endParaRPr lang="en-US" sz="1600" kern="1200" dirty="0"/>
        </a:p>
      </dsp:txBody>
      <dsp:txXfrm>
        <a:off x="4005" y="2512195"/>
        <a:ext cx="2704218" cy="405632"/>
      </dsp:txXfrm>
    </dsp:sp>
    <dsp:sp modelId="{0578DDA1-13D7-48DF-9CB4-AE214F7BEDAB}">
      <dsp:nvSpPr>
        <dsp:cNvPr id="0" name=""/>
        <dsp:cNvSpPr/>
      </dsp:nvSpPr>
      <dsp:spPr>
        <a:xfrm>
          <a:off x="4005" y="2965701"/>
          <a:ext cx="2704218" cy="89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generated a graph comparing the throughput of NOMA and OMA using MATLAB. This graph highlights the efficiency gains of NOMA.</a:t>
          </a:r>
        </a:p>
      </dsp:txBody>
      <dsp:txXfrm>
        <a:off x="4005" y="2965701"/>
        <a:ext cx="2704218" cy="890748"/>
      </dsp:txXfrm>
    </dsp:sp>
    <dsp:sp modelId="{A49F6AC0-9B6B-4ABF-A569-F8D94954B91E}">
      <dsp:nvSpPr>
        <dsp:cNvPr id="0" name=""/>
        <dsp:cNvSpPr/>
      </dsp:nvSpPr>
      <dsp:spPr>
        <a:xfrm>
          <a:off x="4060333" y="1462791"/>
          <a:ext cx="946476" cy="946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D701B-2918-42DB-9C0C-763B4D612C95}">
      <dsp:nvSpPr>
        <dsp:cNvPr id="0" name=""/>
        <dsp:cNvSpPr/>
      </dsp:nvSpPr>
      <dsp:spPr>
        <a:xfrm>
          <a:off x="3181462" y="2512195"/>
          <a:ext cx="2704218" cy="40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Noise Impact Analysis:</a:t>
          </a:r>
          <a:endParaRPr lang="en-US" sz="1600" kern="1200"/>
        </a:p>
      </dsp:txBody>
      <dsp:txXfrm>
        <a:off x="3181462" y="2512195"/>
        <a:ext cx="2704218" cy="405632"/>
      </dsp:txXfrm>
    </dsp:sp>
    <dsp:sp modelId="{34AA8B34-6C0A-4667-9974-F1778988C5DD}">
      <dsp:nvSpPr>
        <dsp:cNvPr id="0" name=""/>
        <dsp:cNvSpPr/>
      </dsp:nvSpPr>
      <dsp:spPr>
        <a:xfrm>
          <a:off x="3181462" y="2965701"/>
          <a:ext cx="2704218" cy="890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Another graph shows the impact of added noise on NOMA's performance, which we simulated to test robustness.</a:t>
          </a:r>
        </a:p>
      </dsp:txBody>
      <dsp:txXfrm>
        <a:off x="3181462" y="2965701"/>
        <a:ext cx="2704218" cy="890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B7FA3CC-CCAC-4043-876E-ED9B9DE7774D}" type="datetimeFigureOut">
              <a:rPr lang="ar-SA" smtClean="0"/>
              <a:t>18 جمادى الثانية، 1446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F23D23-0728-2048-B5C9-0D344CB4479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705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23D23-0728-2048-B5C9-0D344CB4479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828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r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FE30C0-5132-33BB-DFFE-D8F3A554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80" y="77288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" b="1" dirty="0"/>
              <a:t>Presentation: Simplified Implementation of NOMA in 5G Networks</a:t>
            </a:r>
            <a:br>
              <a:rPr lang="en" b="1" dirty="0"/>
            </a:br>
            <a:br>
              <a:rPr lang="en" b="1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4531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F4C087-8F5D-BE26-F159-403D161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/>
              <a:t>Steps for AI Model Training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FB6853-1EDA-6CC4-2C9A-3C52331D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65030"/>
            <a:ext cx="7796540" cy="399782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Data </a:t>
            </a:r>
            <a:r>
              <a:rPr lang="en" b="1" dirty="0" err="1"/>
              <a:t>Collection:</a:t>
            </a:r>
            <a:r>
              <a:rPr lang="en" dirty="0" err="1"/>
              <a:t>"We</a:t>
            </a:r>
            <a:r>
              <a:rPr lang="en" dirty="0"/>
              <a:t> simulated throughput data under different noise levels and user counts using MATLAB."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2. Data </a:t>
            </a:r>
            <a:r>
              <a:rPr lang="en" b="1" dirty="0" err="1"/>
              <a:t>Preparation:</a:t>
            </a:r>
            <a:r>
              <a:rPr lang="en" dirty="0" err="1"/>
              <a:t>"Formatted</a:t>
            </a:r>
            <a:r>
              <a:rPr lang="en" dirty="0"/>
              <a:t> the data to be suitable for Machine Learning training."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3. Model </a:t>
            </a:r>
            <a:r>
              <a:rPr lang="en" b="1" dirty="0" err="1"/>
              <a:t>Training:</a:t>
            </a:r>
            <a:r>
              <a:rPr lang="en" dirty="0" err="1"/>
              <a:t>"Used</a:t>
            </a:r>
            <a:r>
              <a:rPr lang="en" dirty="0"/>
              <a:t> Gaussian Process Regression (GPR) to train the model with Python libraries."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4. </a:t>
            </a:r>
            <a:r>
              <a:rPr lang="en" b="1" dirty="0" err="1"/>
              <a:t>Prediction:</a:t>
            </a:r>
            <a:r>
              <a:rPr lang="en" dirty="0" err="1"/>
              <a:t>"Tested</a:t>
            </a:r>
            <a:r>
              <a:rPr lang="en" dirty="0"/>
              <a:t> the model with new, unseen data to predict throughput."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5. </a:t>
            </a:r>
            <a:r>
              <a:rPr lang="en" b="1" dirty="0" err="1"/>
              <a:t>Validation:</a:t>
            </a:r>
            <a:r>
              <a:rPr lang="en" dirty="0" err="1"/>
              <a:t>"Compared</a:t>
            </a:r>
            <a:r>
              <a:rPr lang="en" dirty="0"/>
              <a:t> AI predictions with actual results calculated through MATLAB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8387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846C5A-D75E-9335-3194-07E02AFA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dirty="0"/>
              <a:t>Comparison of AI Predictions and Actual Results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1BC39E2-4052-EE3F-8B74-591D2C2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799" y="1885285"/>
            <a:ext cx="7796540" cy="39978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" dirty="0"/>
              <a:t>The predicted results from AI were plotted alongside actual simulation </a:t>
            </a:r>
            <a:r>
              <a:rPr lang="en" dirty="0" err="1"/>
              <a:t>results."</a:t>
            </a:r>
            <a:r>
              <a:rPr lang="en" b="1" dirty="0" err="1"/>
              <a:t>Graph</a:t>
            </a:r>
            <a:r>
              <a:rPr lang="en" b="1" dirty="0"/>
              <a:t>:</a:t>
            </a:r>
            <a:r>
              <a:rPr lang="en" dirty="0"/>
              <a:t> Include the graph showing the two lines (Predicted vs. AI Predictions) to illustrate the accuracy of AI predictions.</a:t>
            </a:r>
            <a:endParaRPr lang="ar-SA" dirty="0"/>
          </a:p>
          <a:p>
            <a:pPr algn="l"/>
            <a:r>
              <a:rPr lang="en" b="1" dirty="0"/>
              <a:t>Outcome:</a:t>
            </a:r>
            <a:r>
              <a:rPr lang="en" dirty="0"/>
              <a:t> "The AI model provided highly accurate predictions, demonstrating the reliability of the approach</a:t>
            </a:r>
            <a:endParaRPr lang="ar-SA" dirty="0"/>
          </a:p>
          <a:p>
            <a:pPr algn="l"/>
            <a:endParaRPr lang="ar-SA" dirty="0"/>
          </a:p>
          <a:p>
            <a:pPr algn="l"/>
            <a:r>
              <a:rPr lang="en" b="1" dirty="0"/>
              <a:t>Question:</a:t>
            </a:r>
            <a:r>
              <a:rPr lang="en" dirty="0"/>
              <a:t> "How can we verify the model's accuracy?</a:t>
            </a:r>
            <a:endParaRPr lang="ar-SA" dirty="0"/>
          </a:p>
          <a:p>
            <a:pPr algn="l"/>
            <a:r>
              <a:rPr lang="en" dirty="0"/>
              <a:t>We compared the AI predictions with actual results and calculated the Mean Absolute Error (MAE).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2629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BE12FB2-9C06-3AF2-9969-1C0B55B8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" b="1" dirty="0"/>
              <a:t>Firebase </a:t>
            </a:r>
            <a:r>
              <a:rPr lang="en-US" b="1" dirty="0"/>
              <a:t>dashboard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04BD99E-DF9D-1140-7957-D2429B5F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sz="1600" b="1" dirty="0"/>
              <a:t>What We Stored in Firebase:</a:t>
            </a:r>
            <a:endParaRPr lang="en" sz="16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Number of users (Number of Users).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Noise power (Noise Power).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Throughput results for NOMA and OMA.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Predictions generated by the AI model (AI Predictions).</a:t>
            </a:r>
          </a:p>
          <a:p>
            <a:pPr marL="344488" indent="-344488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ar-SA" sz="1600" dirty="0"/>
          </a:p>
        </p:txBody>
      </p:sp>
      <p:pic>
        <p:nvPicPr>
          <p:cNvPr id="5" name="صورة 4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48214B12-9EA3-B12C-23D8-4CFB31136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81" y="2348779"/>
            <a:ext cx="4574195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939132-8DE2-F361-247D-650506B5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Code Implementation Highlights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E481D37-BE42-61A0-7B85-5D1FE537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" dirty="0"/>
              <a:t>We developed an interactive UI using MATLAB, which allows users to adjust parameters like the number of users and noise power.</a:t>
            </a:r>
          </a:p>
          <a:p>
            <a:pPr algn="l"/>
            <a:endParaRPr lang="en" dirty="0"/>
          </a:p>
          <a:p>
            <a:pPr algn="l"/>
            <a:r>
              <a:rPr lang="en" dirty="0"/>
              <a:t>The code includes real-time visualization of throughput comparisons.</a:t>
            </a:r>
          </a:p>
          <a:p>
            <a:pPr algn="l"/>
            <a:endParaRPr lang="en" dirty="0"/>
          </a:p>
          <a:p>
            <a:pPr algn="l"/>
            <a:r>
              <a:rPr lang="en" dirty="0"/>
              <a:t>We integrated AI-driven predictions using Gaussian Process Regression to forecast system performance under varying conditions.</a:t>
            </a:r>
          </a:p>
          <a:p>
            <a:pPr algn="l"/>
            <a:endParaRPr lang="en" dirty="0"/>
          </a:p>
          <a:p>
            <a:pPr algn="l"/>
            <a:r>
              <a:rPr lang="en" dirty="0"/>
              <a:t>The results are stored in Firebase for easy access and sharing.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6622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A6346C-1097-A430-B1A7-BADD857D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Conclusion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39BD2F1-6CE2-606F-B4CF-EE103469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62259"/>
            <a:ext cx="7796540" cy="39978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/>
              <a:t>Through this project, we demonstrated that NOMA provides superior efficiency compared to OMA in managing bandwidth.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/>
              <a:t>Robustness tests revealed how NOMA performs under noisy conditions, emphasizing its practicality in real-world scenarios.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834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2FA01A-21EB-033A-4ED2-BDD513BA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465" y="2800142"/>
            <a:ext cx="7958331" cy="1077229"/>
          </a:xfrm>
        </p:spPr>
        <p:txBody>
          <a:bodyPr/>
          <a:lstStyle/>
          <a:p>
            <a:pPr algn="ctr"/>
            <a:r>
              <a:rPr lang="en" b="1" dirty="0"/>
              <a:t>Thank You</a:t>
            </a:r>
            <a:br>
              <a:rPr lang="en" b="1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61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2A7B538-38EE-858A-7DEE-CEAE3FBF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865" y="1241428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" b="1" dirty="0"/>
              <a:t>Title:</a:t>
            </a:r>
            <a:r>
              <a:rPr lang="en" dirty="0"/>
              <a:t> Simplified Implementation of NOMA in 5G Networks</a:t>
            </a:r>
            <a:br>
              <a:rPr lang="ar-SA" dirty="0"/>
            </a:br>
            <a:br>
              <a:rPr lang="ar-SA" dirty="0"/>
            </a:br>
            <a:br>
              <a:rPr lang="en" dirty="0"/>
            </a:br>
            <a:r>
              <a:rPr lang="en" b="1" dirty="0"/>
              <a:t>Subtitle:</a:t>
            </a:r>
            <a:r>
              <a:rPr lang="en" dirty="0"/>
              <a:t> Demonstrating Efficiency in Bandwidth Management</a:t>
            </a:r>
            <a:br>
              <a:rPr lang="ar-SA" dirty="0"/>
            </a:br>
            <a:br>
              <a:rPr lang="ar-SA" dirty="0"/>
            </a:br>
            <a:br>
              <a:rPr lang="en" dirty="0"/>
            </a:br>
            <a:r>
              <a:rPr lang="en" b="1" dirty="0"/>
              <a:t>Presented by:</a:t>
            </a:r>
            <a:r>
              <a:rPr lang="en" dirty="0"/>
              <a:t>      </a:t>
            </a:r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err="1"/>
              <a:t>alnaim</a:t>
            </a:r>
            <a:r>
              <a:rPr lang="en-US" dirty="0"/>
              <a:t> 222434746</a:t>
            </a:r>
            <a:br>
              <a:rPr lang="en-US" dirty="0"/>
            </a:br>
            <a:r>
              <a:rPr lang="en" b="1" i="0" u="none" strike="noStrike" dirty="0" err="1">
                <a:effectLst/>
                <a:latin typeface="-webkit-standard"/>
              </a:rPr>
              <a:t>Muhannad</a:t>
            </a:r>
            <a:r>
              <a:rPr lang="en" b="1" i="0" u="none" strike="noStrike" dirty="0">
                <a:effectLst/>
                <a:latin typeface="-webkit-standard"/>
              </a:rPr>
              <a:t> Naif</a:t>
            </a:r>
            <a:r>
              <a:rPr lang="en" b="1" dirty="0">
                <a:latin typeface="-webkit-standard"/>
              </a:rPr>
              <a:t> </a:t>
            </a:r>
            <a:r>
              <a:rPr lang="en" b="1" i="0" u="none" strike="noStrike" dirty="0">
                <a:effectLst/>
                <a:latin typeface="-webkit-standard"/>
              </a:rPr>
              <a:t>222415211</a:t>
            </a:r>
            <a:br>
              <a:rPr lang="en" b="1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r>
              <a:rPr lang="en" b="1" i="0" u="none" strike="noStrike" dirty="0">
                <a:effectLst/>
                <a:latin typeface="-webkit-standard"/>
              </a:rPr>
              <a:t>Ali </a:t>
            </a:r>
            <a:r>
              <a:rPr lang="en" b="1" i="0" u="none" strike="noStrike" dirty="0" err="1">
                <a:effectLst/>
                <a:latin typeface="-webkit-standard"/>
              </a:rPr>
              <a:t>Alyami</a:t>
            </a:r>
            <a:r>
              <a:rPr lang="en" b="1" i="0" u="none" strike="noStrike" dirty="0">
                <a:effectLst/>
                <a:latin typeface="-webkit-standard"/>
              </a:rPr>
              <a:t> 222438546</a:t>
            </a:r>
            <a:br>
              <a:rPr lang="en" b="1" i="0" u="none" strike="noStrike" dirty="0">
                <a:effectLst/>
                <a:latin typeface="-webkit-standard"/>
              </a:rPr>
            </a:br>
            <a:br>
              <a:rPr lang="en" dirty="0"/>
            </a:br>
            <a:br>
              <a:rPr lang="en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3366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E77A01-9A5B-FF6F-8A5F-3C9F984C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Introduction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F9F549-FA7C-DDD9-6318-EFF63863B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21972"/>
            <a:ext cx="7796540" cy="43082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" b="1" dirty="0"/>
              <a:t>What is the Project About?</a:t>
            </a:r>
            <a:endParaRPr lang="e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In this project, we developed a simplified implementation of Non-Orthogonal Multiple Access (NOMA) in 5G networks to demonstrate its efficiency in bandwidth management.</a:t>
            </a:r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Why is this Important?</a:t>
            </a:r>
            <a:endParaRPr lang="en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With the increasing number of devices connecting to networks, bandwidth management has become critical.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NOMA enables simultaneous data transmission for multiple users, improving network efficiency compared to traditional methods.</a:t>
            </a:r>
          </a:p>
          <a:p>
            <a: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9302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11B5B4-8D02-B4F5-7B02-4CDC45E4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/>
              <a:t>Objectives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72A954A-3F58-1934-CA98-0FDB99D1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27573"/>
            <a:ext cx="7796540" cy="39978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The main objectives we focused on were: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Implementing a simplified version of NOMA to handle multiple users 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Comparing its performance with Orthogonal Multiple Access (OMA).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Testing its robustness under noisy conditions to simulate real-world scenarios.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4923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155C5824-2BDA-4A02-BED9-0338C8016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5EAFDFF8-7773-4351-A8F0-4FEB9CE8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C4592FE6-399E-4FA6-9473-D4255C626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EB9F5F8F-9BE2-44D1-8635-552AE7553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3848F896-2D9E-456B-B79E-06687B8C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9478E1E-6AA0-46B8-9422-9A978C057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678AEA5-B095-F0D6-B7C6-E90A352A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51" y="808056"/>
            <a:ext cx="4168377" cy="1077229"/>
          </a:xfrm>
        </p:spPr>
        <p:txBody>
          <a:bodyPr>
            <a:normAutofit/>
          </a:bodyPr>
          <a:lstStyle/>
          <a:p>
            <a:pPr algn="l"/>
            <a:r>
              <a:rPr lang="en" sz="2600" b="1"/>
              <a:t>Tools and Technologies</a:t>
            </a:r>
            <a:br>
              <a:rPr lang="en" sz="2600" b="1"/>
            </a:br>
            <a:endParaRPr lang="ar-SA" sz="2600"/>
          </a:p>
        </p:txBody>
      </p:sp>
      <p:pic>
        <p:nvPicPr>
          <p:cNvPr id="7" name="صورة 6" descr="Analysis of how increasing noise levels impact throughput, with AI predictions">
            <a:extLst>
              <a:ext uri="{FF2B5EF4-FFF2-40B4-BE49-F238E27FC236}">
                <a16:creationId xmlns:a16="http://schemas.microsoft.com/office/drawing/2014/main" id="{02327B1D-2781-A25E-07A1-A56C0F450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738" y="644472"/>
            <a:ext cx="315816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صورة 8" descr="صورة تحتوي على نص, لقطة شاشة, برمجيات, رقم&#10;&#10;تم إنشاء الوصف تلقائياً">
            <a:extLst>
              <a:ext uri="{FF2B5EF4-FFF2-40B4-BE49-F238E27FC236}">
                <a16:creationId xmlns:a16="http://schemas.microsoft.com/office/drawing/2014/main" id="{9DB08610-EACB-8885-1640-464CF5A19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297" y="3728711"/>
            <a:ext cx="3781046" cy="234424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7AA7FED-CC35-17A2-6F2F-AE940141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351" y="2052116"/>
            <a:ext cx="4168378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b="1" dirty="0"/>
              <a:t>Software:</a:t>
            </a:r>
            <a:endParaRPr lang="en" sz="13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dirty="0"/>
              <a:t>We used MATLAB to design and simulate the NOMA and OMA models.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dirty="0"/>
              <a:t>Python NOMA libraries were employed for additional analysis.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ar-SA" sz="1300" b="1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ar-SA" sz="1300" b="1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ar-SA" sz="1300" b="1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b="1" dirty="0"/>
              <a:t>Cloud Platforms:</a:t>
            </a:r>
            <a:endParaRPr lang="en" sz="13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sz="1300" dirty="0"/>
              <a:t>Firebase was used to store the simulation results and visualize the data.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F41C1373-9651-4596-9D53-A49C36108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2A7BA1-DF67-E9CD-9AE2-4B65E037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98" y="710084"/>
            <a:ext cx="7958331" cy="1077229"/>
          </a:xfrm>
        </p:spPr>
        <p:txBody>
          <a:bodyPr/>
          <a:lstStyle/>
          <a:p>
            <a:pPr algn="ctr"/>
            <a:r>
              <a:rPr lang="en" b="1" dirty="0"/>
              <a:t>Implementation Overview</a:t>
            </a:r>
            <a:br>
              <a:rPr lang="en" b="1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CA50F9E-9287-F4F0-F266-48FE12CB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171" y="1611086"/>
            <a:ext cx="8784772" cy="4876799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1:</a:t>
            </a:r>
            <a:r>
              <a:rPr lang="en" sz="1600" dirty="0"/>
              <a:t> Study NOMA basics: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started by understanding key concepts like power domain separation and user pairing.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2:</a:t>
            </a:r>
            <a:r>
              <a:rPr lang="en" sz="1600" dirty="0"/>
              <a:t> Create simulations: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Using MATLAB, we simulated data transmission scenarios to compare NOMA and OMA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3:</a:t>
            </a:r>
            <a:r>
              <a:rPr lang="en" sz="1600" dirty="0"/>
              <a:t> Analyze efficiency: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measured throughput and demonstrated how NOMA outperforms OMA in terms of bandwidth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4:</a:t>
            </a:r>
            <a:r>
              <a:rPr lang="en" sz="1600" dirty="0"/>
              <a:t> Store results: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uploaded the simulation data to Firebase and generated visual reports for better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b="1" dirty="0"/>
              <a:t>Step 5 (Bonus):</a:t>
            </a:r>
            <a:r>
              <a:rPr lang="en" sz="1600" dirty="0"/>
              <a:t> Test robustness: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" sz="1400" dirty="0"/>
              <a:t>We added noise to the simulations to evaluate NOMA's performance under challenging conditions.</a:t>
            </a:r>
          </a:p>
          <a:p>
            <a:pPr algn="l"/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28769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B98599B-DB31-ED11-790B-6F18709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" sz="3100" b="1">
                <a:solidFill>
                  <a:schemeClr val="bg1"/>
                </a:solidFill>
              </a:rPr>
              <a:t>Results (Visualization)</a:t>
            </a:r>
            <a:br>
              <a:rPr lang="en" sz="3100" b="1">
                <a:solidFill>
                  <a:schemeClr val="bg1"/>
                </a:solidFill>
              </a:rPr>
            </a:br>
            <a:endParaRPr lang="ar-SA" sz="31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F05D29A4-9C3D-B24C-7AB6-898F013AE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67073"/>
              </p:ext>
            </p:extLst>
          </p:nvPr>
        </p:nvGraphicFramePr>
        <p:xfrm>
          <a:off x="5439747" y="-418648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صورة 6" descr="صورة تحتوي على نص, لقطة شاشة, تخطيط, خط&#10;&#10;تم إنشاء الوصف تلقائياً">
            <a:extLst>
              <a:ext uri="{FF2B5EF4-FFF2-40B4-BE49-F238E27FC236}">
                <a16:creationId xmlns:a16="http://schemas.microsoft.com/office/drawing/2014/main" id="{984B2634-275E-2E75-9707-C7CB69500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472" y="3615911"/>
            <a:ext cx="2264990" cy="2292170"/>
          </a:xfrm>
          <a:prstGeom prst="rect">
            <a:avLst/>
          </a:prstGeom>
        </p:spPr>
      </p:pic>
      <p:pic>
        <p:nvPicPr>
          <p:cNvPr id="10" name="صورة 9" descr="صورة تحتوي على نص, لقطة شاشة, خط, تخطيط&#10;&#10;تم إنشاء الوصف تلقائياً">
            <a:extLst>
              <a:ext uri="{FF2B5EF4-FFF2-40B4-BE49-F238E27FC236}">
                <a16:creationId xmlns:a16="http://schemas.microsoft.com/office/drawing/2014/main" id="{93D99205-68B7-5812-4A65-1578E0EBB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9096" y="3661893"/>
            <a:ext cx="2480337" cy="22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45488B1-1802-C903-8263-F675F3AA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Role of Artificial Intelligence in the Project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443088-6356-AB9F-70BF-C1D8FB22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" dirty="0"/>
          </a:p>
          <a:p>
            <a:pPr marL="742950" lvl="1" indent="-285750">
              <a:buFont typeface="+mj-lt"/>
              <a:buAutoNum type="arabicPeriod"/>
            </a:pPr>
            <a:r>
              <a:rPr lang="en" dirty="0"/>
              <a:t>We utilized </a:t>
            </a:r>
            <a:r>
              <a:rPr lang="en" b="1" dirty="0"/>
              <a:t>Machine Learning</a:t>
            </a:r>
            <a:r>
              <a:rPr lang="en" dirty="0"/>
              <a:t> algorithms to analyze data and predict system throughput based on parameters such as the number of users and noise levels."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" dirty="0"/>
              <a:t>"Deep Learning was not used as the project did not require the complexity of neural networks. Instead, we relied on simple yet effective algorithms such as Gaussian Process Regression (GPR)."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5117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F12167-432B-2D59-7961-C2BEC3D1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Dataset Used for Model Training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5F2C52D-568F-EFC5-8FBC-F8578F16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885285"/>
            <a:ext cx="7796540" cy="399782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1" dirty="0"/>
              <a:t>Content:</a:t>
            </a:r>
            <a:endParaRPr lang="ar-SA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"The dataset was generated through MATLAB simulations."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"The dataset includes the following parameters: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Number of users: 2 - 50.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Noise levels: 0.001 to 0.1.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Total power: 10 watts.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dirty="0"/>
              <a:t>Throughput results for both NOMA and OMA."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dirty="0"/>
              <a:t>"This dataset was used to train the model to predict throughput</a:t>
            </a: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8994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اديسون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ماديسون</Template>
  <TotalTime>2140</TotalTime>
  <Words>828</Words>
  <Application>Microsoft Macintosh PowerPoint</Application>
  <PresentationFormat>شاشة عريضة</PresentationFormat>
  <Paragraphs>84</Paragraphs>
  <Slides>15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2" baseType="lpstr">
      <vt:lpstr>-webkit-standard</vt:lpstr>
      <vt:lpstr>Aptos</vt:lpstr>
      <vt:lpstr>Arial</vt:lpstr>
      <vt:lpstr>MS Shell Dlg 2</vt:lpstr>
      <vt:lpstr>Wingdings</vt:lpstr>
      <vt:lpstr>Wingdings 3</vt:lpstr>
      <vt:lpstr>ماديسون</vt:lpstr>
      <vt:lpstr>Presentation: Simplified Implementation of NOMA in 5G Networks  </vt:lpstr>
      <vt:lpstr>Title: Simplified Implementation of NOMA in 5G Networks   Subtitle: Demonstrating Efficiency in Bandwidth Management   Presented by:      hasan alnaim 222434746 Muhannad Naif 222415211 Ali Alyami 222438546   </vt:lpstr>
      <vt:lpstr>Introduction </vt:lpstr>
      <vt:lpstr>Objectives </vt:lpstr>
      <vt:lpstr>Tools and Technologies </vt:lpstr>
      <vt:lpstr>Implementation Overview </vt:lpstr>
      <vt:lpstr>Results (Visualization) </vt:lpstr>
      <vt:lpstr>Role of Artificial Intelligence in the Project</vt:lpstr>
      <vt:lpstr>Dataset Used for Model Training</vt:lpstr>
      <vt:lpstr>Steps for AI Model Training</vt:lpstr>
      <vt:lpstr>Comparison of AI Predictions and Actual Results</vt:lpstr>
      <vt:lpstr>Firebase dashboard </vt:lpstr>
      <vt:lpstr>Code Implementation Highlights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حسن عبدالرحيم بن محمد النعيم</dc:creator>
  <cp:lastModifiedBy>حسن عبدالرحيم بن محمد النعيم</cp:lastModifiedBy>
  <cp:revision>4</cp:revision>
  <dcterms:created xsi:type="dcterms:W3CDTF">2024-12-15T09:59:08Z</dcterms:created>
  <dcterms:modified xsi:type="dcterms:W3CDTF">2024-12-19T08:33:38Z</dcterms:modified>
</cp:coreProperties>
</file>