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D047097-3006-4944-A439-91DA94F8D5A7}">
  <a:tblStyle styleId="{5D047097-3006-4944-A439-91DA94F8D5A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69e3b4346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69e3b4346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e69e3b434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e69e3b434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e6a3c044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e6a3c044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e7a7ab5f3c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e7a7ab5f3c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e7a7ab5f3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e7a7ab5f3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e7a7ab5f3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e7a7ab5f3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Voting patterns had all kinds of information from which county voted for which candidates to the method of voting to </a:t>
            </a:r>
            <a:endParaRPr>
              <a:solidFill>
                <a:schemeClr val="dk1"/>
              </a:solidFill>
            </a:endParaRPr>
          </a:p>
          <a:p>
            <a:pPr indent="0" lvl="0" marL="0" rtl="0" algn="l">
              <a:spcBef>
                <a:spcPts val="0"/>
              </a:spcBef>
              <a:spcAft>
                <a:spcPts val="0"/>
              </a:spcAft>
              <a:buNone/>
            </a:pPr>
            <a:r>
              <a:rPr lang="en">
                <a:solidFill>
                  <a:schemeClr val="dk1"/>
                </a:solidFill>
              </a:rPr>
              <a:t>But we ended up just using the point difference column, which gave the difference between the votes dem and republican - this does ignore third party candidates, but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open intro data did also have historical data, but we only looked at the most recent, 2019 data - obviously if the pandemic changed that data it wouldn’t be reflected, but it gives us a sense of where every country was at the start of the pandemic, has education data, transport, income, race, how its changed over time, insurance, retail sales</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e7a7ab5f3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e7a7ab5f3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e7a7ab5f3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e7a7ab5f3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created </a:t>
            </a:r>
            <a:r>
              <a:rPr lang="en"/>
              <a:t>graphs</a:t>
            </a:r>
            <a:r>
              <a:rPr lang="en"/>
              <a:t> for all the </a:t>
            </a:r>
            <a:r>
              <a:rPr lang="en"/>
              <a:t>variables we planned to use in our dataset in order to analyze trends and distinguish which variables could be eliminated as outliers. We also looked for variables in our data that had a high correlation with one another. We would delete one of those variables because two variables with a high correlation will add a greater emphasis in the variables, which can change the results in the prediction. For example, we noticed that having a percentage for females and males was unnecessary, so we took out the female variable to prevent skewing the data.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7a7ab5f3c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7a7ab5f3c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e7a7ab5f3c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e7a7ab5f3c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e7a7ab5f3c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e7a7ab5f3c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solidFill>
                <a:srgbClr val="CACACA"/>
              </a:solidFill>
              <a:latin typeface="Average"/>
              <a:ea typeface="Average"/>
              <a:cs typeface="Average"/>
              <a:sym typeface="Average"/>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69e3b434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69e3b434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project</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Keira, Hannah, Khanh, Sebastian and Kevin.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a:t>
            </a:r>
            <a:endParaRPr/>
          </a:p>
        </p:txBody>
      </p:sp>
      <p:sp>
        <p:nvSpPr>
          <p:cNvPr id="121" name="Google Shape;12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2" name="Google Shape;122;p22"/>
          <p:cNvPicPr preferRelativeResize="0"/>
          <p:nvPr/>
        </p:nvPicPr>
        <p:blipFill>
          <a:blip r:embed="rId3">
            <a:alphaModFix/>
          </a:blip>
          <a:stretch>
            <a:fillRect/>
          </a:stretch>
        </p:blipFill>
        <p:spPr>
          <a:xfrm>
            <a:off x="1705150" y="1152475"/>
            <a:ext cx="5634601" cy="377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Gender</a:t>
            </a:r>
            <a:endParaRPr/>
          </a:p>
        </p:txBody>
      </p:sp>
      <p:sp>
        <p:nvSpPr>
          <p:cNvPr id="128" name="Google Shape;128;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3"/>
          <p:cNvPicPr preferRelativeResize="0"/>
          <p:nvPr/>
        </p:nvPicPr>
        <p:blipFill>
          <a:blip r:embed="rId3">
            <a:alphaModFix/>
          </a:blip>
          <a:stretch>
            <a:fillRect/>
          </a:stretch>
        </p:blipFill>
        <p:spPr>
          <a:xfrm>
            <a:off x="1691576" y="1152476"/>
            <a:ext cx="5760849" cy="385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Households</a:t>
            </a:r>
            <a:r>
              <a:rPr lang="en"/>
              <a:t> with Computers </a:t>
            </a:r>
            <a:endParaRPr/>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6" name="Google Shape;136;p24"/>
          <p:cNvPicPr preferRelativeResize="0"/>
          <p:nvPr/>
        </p:nvPicPr>
        <p:blipFill>
          <a:blip r:embed="rId3">
            <a:alphaModFix/>
          </a:blip>
          <a:stretch>
            <a:fillRect/>
          </a:stretch>
        </p:blipFill>
        <p:spPr>
          <a:xfrm>
            <a:off x="1237975" y="942000"/>
            <a:ext cx="7045423" cy="42014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1371600" rtl="0" algn="l">
              <a:spcBef>
                <a:spcPts val="0"/>
              </a:spcBef>
              <a:spcAft>
                <a:spcPts val="0"/>
              </a:spcAft>
              <a:buNone/>
            </a:pPr>
            <a:r>
              <a:rPr lang="en"/>
              <a:t>Next steps/ further investigations</a:t>
            </a:r>
            <a:endParaRPr/>
          </a:p>
        </p:txBody>
      </p:sp>
      <p:sp>
        <p:nvSpPr>
          <p:cNvPr id="142" name="Google Shape;14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Our model assumes that the next pandemic will be exactly the same as COVID 19</a:t>
            </a:r>
            <a:endParaRPr/>
          </a:p>
          <a:p>
            <a:pPr indent="-342900" lvl="0" marL="457200" rtl="0" algn="l">
              <a:spcBef>
                <a:spcPts val="1200"/>
              </a:spcBef>
              <a:spcAft>
                <a:spcPts val="0"/>
              </a:spcAft>
              <a:buSzPts val="1800"/>
              <a:buChar char="●"/>
            </a:pPr>
            <a:r>
              <a:rPr lang="en"/>
              <a:t>The data is very relative: </a:t>
            </a:r>
            <a:r>
              <a:rPr lang="en"/>
              <a:t>averages</a:t>
            </a:r>
            <a:r>
              <a:rPr lang="en"/>
              <a:t> can be swayed based on different times when COVID could be more or less dangerous</a:t>
            </a:r>
            <a:endParaRPr/>
          </a:p>
          <a:p>
            <a:pPr indent="-342900" lvl="0" marL="457200" rtl="0" algn="l">
              <a:spcBef>
                <a:spcPts val="0"/>
              </a:spcBef>
              <a:spcAft>
                <a:spcPts val="0"/>
              </a:spcAft>
              <a:buSzPts val="1800"/>
              <a:buChar char="●"/>
            </a:pPr>
            <a:r>
              <a:rPr lang="en"/>
              <a:t>Further investigate factors that will be consistent no matter what the disease is</a:t>
            </a:r>
            <a:endParaRPr/>
          </a:p>
          <a:p>
            <a:pPr indent="-342900" lvl="0" marL="457200" rtl="0" algn="l">
              <a:spcBef>
                <a:spcPts val="0"/>
              </a:spcBef>
              <a:spcAft>
                <a:spcPts val="0"/>
              </a:spcAft>
              <a:buSzPts val="1800"/>
              <a:buChar char="●"/>
            </a:pPr>
            <a:r>
              <a:rPr lang="en"/>
              <a:t>Try and create a model that can predict different diseases</a:t>
            </a:r>
            <a:endParaRPr/>
          </a:p>
          <a:p>
            <a:pPr indent="-342900" lvl="0" marL="457200" rtl="0" algn="l">
              <a:spcBef>
                <a:spcPts val="0"/>
              </a:spcBef>
              <a:spcAft>
                <a:spcPts val="0"/>
              </a:spcAft>
              <a:buSzPts val="1800"/>
              <a:buChar char="●"/>
            </a:pPr>
            <a:r>
              <a:rPr lang="en"/>
              <a:t>Predict possible changes in population or overall income in different counties</a:t>
            </a:r>
            <a:endParaRPr/>
          </a:p>
          <a:p>
            <a:pPr indent="-342900" lvl="0" marL="457200" rtl="0" algn="l">
              <a:spcBef>
                <a:spcPts val="0"/>
              </a:spcBef>
              <a:spcAft>
                <a:spcPts val="0"/>
              </a:spcAft>
              <a:buSzPts val="1800"/>
              <a:buChar char="●"/>
            </a:pPr>
            <a:r>
              <a:rPr lang="en"/>
              <a:t>Try and use datasets for past pandemics instead of just the COVID pandemic</a:t>
            </a:r>
            <a:endParaRPr/>
          </a:p>
          <a:p>
            <a:pPr indent="-342900" lvl="0" marL="457200" rtl="0" algn="l">
              <a:spcBef>
                <a:spcPts val="0"/>
              </a:spcBef>
              <a:spcAft>
                <a:spcPts val="0"/>
              </a:spcAft>
              <a:buSzPts val="1800"/>
              <a:buChar char="●"/>
            </a:pPr>
            <a:r>
              <a:rPr lang="en"/>
              <a:t>We need to find more data and possibly </a:t>
            </a:r>
            <a:r>
              <a:rPr lang="en"/>
              <a:t>understand</a:t>
            </a:r>
            <a:r>
              <a:rPr lang="en"/>
              <a:t> why some variables lead to less COVID cases; for example % household with computers and % unemployment rate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Overview of </a:t>
            </a:r>
            <a:r>
              <a:rPr lang="en"/>
              <a:t>the</a:t>
            </a:r>
            <a:r>
              <a:rPr lang="en"/>
              <a:t> problem</a:t>
            </a:r>
            <a:endParaRPr/>
          </a:p>
        </p:txBody>
      </p:sp>
      <p:sp>
        <p:nvSpPr>
          <p:cNvPr id="66" name="Google Shape;66;p14"/>
          <p:cNvSpPr txBox="1"/>
          <p:nvPr>
            <p:ph idx="1" type="body"/>
          </p:nvPr>
        </p:nvSpPr>
        <p:spPr>
          <a:xfrm>
            <a:off x="311700" y="113382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7" name="Google Shape;67;p14"/>
          <p:cNvPicPr preferRelativeResize="0"/>
          <p:nvPr/>
        </p:nvPicPr>
        <p:blipFill>
          <a:blip r:embed="rId3">
            <a:alphaModFix/>
          </a:blip>
          <a:stretch>
            <a:fillRect/>
          </a:stretch>
        </p:blipFill>
        <p:spPr>
          <a:xfrm>
            <a:off x="0" y="1133836"/>
            <a:ext cx="4320075" cy="3242414"/>
          </a:xfrm>
          <a:prstGeom prst="rect">
            <a:avLst/>
          </a:prstGeom>
          <a:noFill/>
          <a:ln>
            <a:noFill/>
          </a:ln>
        </p:spPr>
      </p:pic>
      <p:pic>
        <p:nvPicPr>
          <p:cNvPr id="68" name="Google Shape;68;p14"/>
          <p:cNvPicPr preferRelativeResize="0"/>
          <p:nvPr/>
        </p:nvPicPr>
        <p:blipFill>
          <a:blip r:embed="rId4">
            <a:alphaModFix/>
          </a:blip>
          <a:stretch>
            <a:fillRect/>
          </a:stretch>
        </p:blipFill>
        <p:spPr>
          <a:xfrm>
            <a:off x="4391525" y="1436112"/>
            <a:ext cx="4689500" cy="2637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38750"/>
            <a:ext cx="8520600" cy="5790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Data Sources and description</a:t>
            </a:r>
            <a:endParaRPr/>
          </a:p>
        </p:txBody>
      </p:sp>
      <p:sp>
        <p:nvSpPr>
          <p:cNvPr id="74" name="Google Shape;74;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got data from US census, Kaggle, and other </a:t>
            </a:r>
            <a:r>
              <a:rPr lang="en"/>
              <a:t>sources</a:t>
            </a:r>
            <a:endParaRPr/>
          </a:p>
          <a:p>
            <a:pPr indent="-342900" lvl="0" marL="457200" rtl="0" algn="l">
              <a:spcBef>
                <a:spcPts val="0"/>
              </a:spcBef>
              <a:spcAft>
                <a:spcPts val="0"/>
              </a:spcAft>
              <a:buSzPts val="1800"/>
              <a:buChar char="-"/>
            </a:pPr>
            <a:r>
              <a:rPr lang="en"/>
              <a:t>Lots freely </a:t>
            </a:r>
            <a:r>
              <a:rPr lang="en"/>
              <a:t>available</a:t>
            </a:r>
            <a:r>
              <a:rPr lang="en"/>
              <a:t> data</a:t>
            </a:r>
            <a:endParaRPr/>
          </a:p>
          <a:p>
            <a:pPr indent="-342900" lvl="0" marL="457200" rtl="0" algn="l">
              <a:spcBef>
                <a:spcPts val="0"/>
              </a:spcBef>
              <a:spcAft>
                <a:spcPts val="0"/>
              </a:spcAft>
              <a:buSzPts val="1800"/>
              <a:buChar char="-"/>
            </a:pPr>
            <a:r>
              <a:rPr lang="en"/>
              <a:t>Spent a long time trying to find </a:t>
            </a:r>
            <a:r>
              <a:rPr lang="en"/>
              <a:t>nicely</a:t>
            </a:r>
            <a:r>
              <a:rPr lang="en"/>
              <a:t> </a:t>
            </a:r>
            <a:r>
              <a:rPr lang="en"/>
              <a:t>formatted</a:t>
            </a:r>
            <a:r>
              <a:rPr lang="en"/>
              <a:t> data to reduce data cleaning</a:t>
            </a:r>
            <a:endParaRPr/>
          </a:p>
          <a:p>
            <a:pPr indent="-342900" lvl="0" marL="457200" rtl="0" algn="l">
              <a:spcBef>
                <a:spcPts val="0"/>
              </a:spcBef>
              <a:spcAft>
                <a:spcPts val="0"/>
              </a:spcAft>
              <a:buSzPts val="1800"/>
              <a:buChar char="-"/>
            </a:pPr>
            <a:r>
              <a:rPr lang="en"/>
              <a:t>Looked at 8 or so data sets, ended up using 4 of them</a:t>
            </a:r>
            <a:endParaRPr/>
          </a:p>
          <a:p>
            <a:pPr indent="-317500" lvl="1" marL="914400" rtl="0" algn="l">
              <a:spcBef>
                <a:spcPts val="0"/>
              </a:spcBef>
              <a:spcAft>
                <a:spcPts val="0"/>
              </a:spcAft>
              <a:buSzPts val="1400"/>
              <a:buChar char="-"/>
            </a:pPr>
            <a:r>
              <a:rPr lang="en"/>
              <a:t>Covid and covid </a:t>
            </a:r>
            <a:r>
              <a:rPr lang="en"/>
              <a:t>vaccination data </a:t>
            </a:r>
            <a:r>
              <a:rPr lang="en"/>
              <a:t>from Kaggle</a:t>
            </a:r>
            <a:endParaRPr/>
          </a:p>
          <a:p>
            <a:pPr indent="-317500" lvl="1" marL="914400" rtl="0" algn="l">
              <a:spcBef>
                <a:spcPts val="0"/>
              </a:spcBef>
              <a:spcAft>
                <a:spcPts val="0"/>
              </a:spcAft>
              <a:buSzPts val="1400"/>
              <a:buChar char="-"/>
            </a:pPr>
            <a:r>
              <a:rPr lang="en"/>
              <a:t>Income, gender, and race data from OpenIntro</a:t>
            </a:r>
            <a:endParaRPr/>
          </a:p>
          <a:p>
            <a:pPr indent="-317500" lvl="1" marL="914400" rtl="0" algn="l">
              <a:spcBef>
                <a:spcPts val="0"/>
              </a:spcBef>
              <a:spcAft>
                <a:spcPts val="0"/>
              </a:spcAft>
              <a:buSzPts val="1400"/>
              <a:buChar char="-"/>
            </a:pPr>
            <a:r>
              <a:rPr lang="en"/>
              <a:t>Voting patterns from GitHub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Data cleaning</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We chose data that was </a:t>
            </a:r>
            <a:r>
              <a:rPr lang="en"/>
              <a:t>relatively</a:t>
            </a:r>
            <a:r>
              <a:rPr lang="en"/>
              <a:t> clean to begin with but we still:</a:t>
            </a:r>
            <a:endParaRPr/>
          </a:p>
          <a:p>
            <a:pPr indent="-342900" lvl="0" marL="457200" rtl="0" algn="l">
              <a:spcBef>
                <a:spcPts val="1200"/>
              </a:spcBef>
              <a:spcAft>
                <a:spcPts val="0"/>
              </a:spcAft>
              <a:buSzPts val="1800"/>
              <a:buChar char="-"/>
            </a:pPr>
            <a:r>
              <a:rPr lang="en"/>
              <a:t>Made sure the types were correct</a:t>
            </a:r>
            <a:endParaRPr/>
          </a:p>
          <a:p>
            <a:pPr indent="-342900" lvl="0" marL="457200" rtl="0" algn="l">
              <a:spcBef>
                <a:spcPts val="0"/>
              </a:spcBef>
              <a:spcAft>
                <a:spcPts val="0"/>
              </a:spcAft>
              <a:buSzPts val="1800"/>
              <a:buChar char="-"/>
            </a:pPr>
            <a:r>
              <a:rPr lang="en"/>
              <a:t>Different county naming styles</a:t>
            </a:r>
            <a:endParaRPr/>
          </a:p>
          <a:p>
            <a:pPr indent="-342900" lvl="0" marL="457200" rtl="0" algn="l">
              <a:spcBef>
                <a:spcPts val="0"/>
              </a:spcBef>
              <a:spcAft>
                <a:spcPts val="0"/>
              </a:spcAft>
              <a:buSzPts val="1800"/>
              <a:buChar char="-"/>
            </a:pPr>
            <a:r>
              <a:rPr lang="en"/>
              <a:t>Combined all the data from our different </a:t>
            </a:r>
            <a:r>
              <a:rPr lang="en"/>
              <a:t>source</a:t>
            </a:r>
            <a:r>
              <a:rPr lang="en"/>
              <a:t> into one big list that </a:t>
            </a:r>
            <a:r>
              <a:rPr lang="en"/>
              <a:t>only</a:t>
            </a:r>
            <a:r>
              <a:rPr lang="en"/>
              <a:t> had the data that </a:t>
            </a:r>
            <a:r>
              <a:rPr lang="en"/>
              <a:t>might</a:t>
            </a:r>
            <a:r>
              <a:rPr lang="en"/>
              <a:t> be </a:t>
            </a:r>
            <a:r>
              <a:rPr lang="en"/>
              <a:t>relevant</a:t>
            </a:r>
            <a:endParaRPr/>
          </a:p>
          <a:p>
            <a:pPr indent="-342900" lvl="0" marL="457200" rtl="0" algn="l">
              <a:spcBef>
                <a:spcPts val="0"/>
              </a:spcBef>
              <a:spcAft>
                <a:spcPts val="0"/>
              </a:spcAft>
              <a:buSzPts val="1800"/>
              <a:buChar char="-"/>
            </a:pPr>
            <a:r>
              <a:rPr lang="en"/>
              <a:t>Checked for missing values (a few null values lead us to look for different data sets)</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3200400" rtl="0" algn="l">
              <a:spcBef>
                <a:spcPts val="0"/>
              </a:spcBef>
              <a:spcAft>
                <a:spcPts val="0"/>
              </a:spcAft>
              <a:buNone/>
            </a:pPr>
            <a:r>
              <a:rPr lang="en"/>
              <a:t>EDA </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created graphs for all the </a:t>
            </a:r>
            <a:r>
              <a:rPr lang="en"/>
              <a:t>variables</a:t>
            </a:r>
            <a:endParaRPr/>
          </a:p>
          <a:p>
            <a:pPr indent="-342900" lvl="0" marL="457200" rtl="0" algn="l">
              <a:spcBef>
                <a:spcPts val="0"/>
              </a:spcBef>
              <a:spcAft>
                <a:spcPts val="0"/>
              </a:spcAft>
              <a:buSzPts val="1800"/>
              <a:buChar char="●"/>
            </a:pPr>
            <a:r>
              <a:rPr lang="en"/>
              <a:t>Deleted variables with high correlation with one another(or keep one)</a:t>
            </a:r>
            <a:endParaRPr/>
          </a:p>
          <a:p>
            <a:pPr indent="-342900" lvl="0" marL="457200" rtl="0" algn="l">
              <a:spcBef>
                <a:spcPts val="0"/>
              </a:spcBef>
              <a:spcAft>
                <a:spcPts val="0"/>
              </a:spcAft>
              <a:buSzPts val="1800"/>
              <a:buChar char="●"/>
            </a:pPr>
            <a:r>
              <a:rPr lang="en"/>
              <a:t>If two variables have high correlation, adds greater emphasis to both in the prediction. </a:t>
            </a:r>
            <a:endParaRPr/>
          </a:p>
          <a:p>
            <a:pPr indent="-342900" lvl="0" marL="457200" rtl="0" algn="l">
              <a:spcBef>
                <a:spcPts val="0"/>
              </a:spcBef>
              <a:spcAft>
                <a:spcPts val="0"/>
              </a:spcAft>
              <a:buSzPts val="1800"/>
              <a:buChar char="●"/>
            </a:pPr>
            <a:r>
              <a:rPr lang="en"/>
              <a:t>For example, the percent of genders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2286000" rtl="0" algn="l">
              <a:spcBef>
                <a:spcPts val="0"/>
              </a:spcBef>
              <a:spcAft>
                <a:spcPts val="0"/>
              </a:spcAft>
              <a:buNone/>
            </a:pPr>
            <a:r>
              <a:rPr lang="en"/>
              <a:t>Feature </a:t>
            </a:r>
            <a:r>
              <a:rPr lang="en"/>
              <a:t>engineering </a:t>
            </a:r>
            <a:endParaRPr/>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 name="Google Shape;93;p18"/>
          <p:cNvPicPr preferRelativeResize="0"/>
          <p:nvPr/>
        </p:nvPicPr>
        <p:blipFill rotWithShape="1">
          <a:blip r:embed="rId3">
            <a:alphaModFix/>
          </a:blip>
          <a:srcRect b="1409" l="0" r="0" t="0"/>
          <a:stretch/>
        </p:blipFill>
        <p:spPr>
          <a:xfrm>
            <a:off x="259400" y="1152477"/>
            <a:ext cx="4312599" cy="3813928"/>
          </a:xfrm>
          <a:prstGeom prst="rect">
            <a:avLst/>
          </a:prstGeom>
          <a:noFill/>
          <a:ln>
            <a:noFill/>
          </a:ln>
        </p:spPr>
      </p:pic>
      <p:pic>
        <p:nvPicPr>
          <p:cNvPr id="94" name="Google Shape;94;p18"/>
          <p:cNvPicPr preferRelativeResize="0"/>
          <p:nvPr/>
        </p:nvPicPr>
        <p:blipFill rotWithShape="1">
          <a:blip r:embed="rId4">
            <a:alphaModFix/>
          </a:blip>
          <a:srcRect b="2362" l="0" r="0" t="6404"/>
          <a:stretch/>
        </p:blipFill>
        <p:spPr>
          <a:xfrm>
            <a:off x="5020900" y="1017725"/>
            <a:ext cx="3301200" cy="1993550"/>
          </a:xfrm>
          <a:prstGeom prst="rect">
            <a:avLst/>
          </a:prstGeom>
          <a:noFill/>
          <a:ln>
            <a:noFill/>
          </a:ln>
        </p:spPr>
      </p:pic>
      <p:pic>
        <p:nvPicPr>
          <p:cNvPr id="95" name="Google Shape;95;p18"/>
          <p:cNvPicPr preferRelativeResize="0"/>
          <p:nvPr/>
        </p:nvPicPr>
        <p:blipFill rotWithShape="1">
          <a:blip r:embed="rId5">
            <a:alphaModFix/>
          </a:blip>
          <a:srcRect b="0" l="0" r="0" t="5979"/>
          <a:stretch/>
        </p:blipFill>
        <p:spPr>
          <a:xfrm>
            <a:off x="5128780" y="3011275"/>
            <a:ext cx="3085444" cy="1993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457200" lvl="0" marL="3200400" rtl="0" algn="l">
              <a:spcBef>
                <a:spcPts val="0"/>
              </a:spcBef>
              <a:spcAft>
                <a:spcPts val="0"/>
              </a:spcAft>
              <a:buNone/>
            </a:pPr>
            <a:r>
              <a:rPr lang="en"/>
              <a:t>Modeling</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5714"/>
              </a:lnSpc>
              <a:spcBef>
                <a:spcPts val="0"/>
              </a:spcBef>
              <a:spcAft>
                <a:spcPts val="0"/>
              </a:spcAft>
              <a:buNone/>
            </a:pPr>
            <a:r>
              <a:rPr lang="en"/>
              <a:t>cases_per_capita = average_cases_in_the_us + 0.00509923male - </a:t>
            </a:r>
            <a:endParaRPr/>
          </a:p>
          <a:p>
            <a:pPr indent="0" lvl="0" marL="914400" rtl="0" algn="l">
              <a:lnSpc>
                <a:spcPct val="135714"/>
              </a:lnSpc>
              <a:spcBef>
                <a:spcPts val="0"/>
              </a:spcBef>
              <a:spcAft>
                <a:spcPts val="0"/>
              </a:spcAft>
              <a:buNone/>
            </a:pPr>
            <a:r>
              <a:rPr lang="en"/>
              <a:t>0.01245196median_age - 0.00765377household_has_computer + 0.00840073per_point_diff + 0.00561966vaccinated_pop - 0.00171684two_plus_races - 0.00227221unemployment_rate + 0.00296562black + 0.0025961tot_pop</a:t>
            </a:r>
            <a:endParaRPr/>
          </a:p>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1008600"/>
          </a:xfrm>
          <a:prstGeom prst="rect">
            <a:avLst/>
          </a:prstGeom>
        </p:spPr>
        <p:txBody>
          <a:bodyPr anchorCtr="0" anchor="t" bIns="91425" lIns="91425" spcFirstLastPara="1" rIns="91425" wrap="square" tIns="91425">
            <a:normAutofit/>
          </a:bodyPr>
          <a:lstStyle/>
          <a:p>
            <a:pPr indent="457200" lvl="0" marL="1371600" rtl="0" algn="l">
              <a:spcBef>
                <a:spcPts val="0"/>
              </a:spcBef>
              <a:spcAft>
                <a:spcPts val="0"/>
              </a:spcAft>
              <a:buNone/>
            </a:pPr>
            <a:r>
              <a:rPr lang="en"/>
              <a:t>Different models we tried</a:t>
            </a:r>
            <a:endParaRPr/>
          </a:p>
        </p:txBody>
      </p:sp>
      <p:sp>
        <p:nvSpPr>
          <p:cNvPr id="107" name="Google Shape;107;p20"/>
          <p:cNvSpPr txBox="1"/>
          <p:nvPr>
            <p:ph idx="1" type="body"/>
          </p:nvPr>
        </p:nvSpPr>
        <p:spPr>
          <a:xfrm>
            <a:off x="311700" y="1621325"/>
            <a:ext cx="8520600" cy="2947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8" name="Google Shape;108;p20"/>
          <p:cNvPicPr preferRelativeResize="0"/>
          <p:nvPr/>
        </p:nvPicPr>
        <p:blipFill>
          <a:blip r:embed="rId3">
            <a:alphaModFix/>
          </a:blip>
          <a:stretch>
            <a:fillRect/>
          </a:stretch>
        </p:blipFill>
        <p:spPr>
          <a:xfrm>
            <a:off x="1753900" y="1381838"/>
            <a:ext cx="5178226" cy="3426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Effect of each factor on cases per capita</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15" name="Google Shape;115;p21"/>
          <p:cNvGraphicFramePr/>
          <p:nvPr/>
        </p:nvGraphicFramePr>
        <p:xfrm>
          <a:off x="2644188" y="1303165"/>
          <a:ext cx="3000000" cy="3000000"/>
        </p:xfrm>
        <a:graphic>
          <a:graphicData uri="http://schemas.openxmlformats.org/drawingml/2006/table">
            <a:tbl>
              <a:tblPr>
                <a:noFill/>
                <a:tableStyleId>{5D047097-3006-4944-A439-91DA94F8D5A7}</a:tableStyleId>
              </a:tblPr>
              <a:tblGrid>
                <a:gridCol w="3855625"/>
              </a:tblGrid>
              <a:tr h="399850">
                <a:tc>
                  <a:txBody>
                    <a:bodyPr/>
                    <a:lstStyle/>
                    <a:p>
                      <a:pPr indent="0" lvl="0" marL="0" rtl="0" algn="l">
                        <a:spcBef>
                          <a:spcPts val="0"/>
                        </a:spcBef>
                        <a:spcAft>
                          <a:spcPts val="0"/>
                        </a:spcAft>
                        <a:buNone/>
                      </a:pPr>
                      <a:r>
                        <a:rPr b="1" lang="en">
                          <a:solidFill>
                            <a:schemeClr val="dk1"/>
                          </a:solidFill>
                        </a:rPr>
                        <a:t>% Population Male</a:t>
                      </a:r>
                      <a:endParaRPr b="1">
                        <a:solidFill>
                          <a:schemeClr val="dk1"/>
                        </a:solidFill>
                      </a:endParaRPr>
                    </a:p>
                  </a:txBody>
                  <a:tcPr marT="91425" marB="91425" marR="91425" marL="91425">
                    <a:solidFill>
                      <a:srgbClr val="990000"/>
                    </a:solidFill>
                  </a:tcPr>
                </a:tc>
              </a:tr>
              <a:tr h="399850">
                <a:tc>
                  <a:txBody>
                    <a:bodyPr/>
                    <a:lstStyle/>
                    <a:p>
                      <a:pPr indent="0" lvl="0" marL="0" rtl="0" algn="l">
                        <a:spcBef>
                          <a:spcPts val="0"/>
                        </a:spcBef>
                        <a:spcAft>
                          <a:spcPts val="0"/>
                        </a:spcAft>
                        <a:buNone/>
                      </a:pPr>
                      <a:r>
                        <a:rPr b="1" lang="en">
                          <a:solidFill>
                            <a:schemeClr val="dk1"/>
                          </a:solidFill>
                        </a:rPr>
                        <a:t>Median Age</a:t>
                      </a:r>
                      <a:endParaRPr b="1">
                        <a:solidFill>
                          <a:schemeClr val="dk1"/>
                        </a:solidFill>
                      </a:endParaRPr>
                    </a:p>
                  </a:txBody>
                  <a:tcPr marT="91425" marB="91425" marR="91425" marL="91425">
                    <a:solidFill>
                      <a:srgbClr val="38761D"/>
                    </a:solidFill>
                  </a:tcPr>
                </a:tc>
              </a:tr>
              <a:tr h="399850">
                <a:tc>
                  <a:txBody>
                    <a:bodyPr/>
                    <a:lstStyle/>
                    <a:p>
                      <a:pPr indent="0" lvl="0" marL="0" rtl="0" algn="l">
                        <a:spcBef>
                          <a:spcPts val="0"/>
                        </a:spcBef>
                        <a:spcAft>
                          <a:spcPts val="0"/>
                        </a:spcAft>
                        <a:buNone/>
                      </a:pPr>
                      <a:r>
                        <a:rPr b="1" lang="en">
                          <a:solidFill>
                            <a:schemeClr val="dk1"/>
                          </a:solidFill>
                        </a:rPr>
                        <a:t>% households with computers </a:t>
                      </a:r>
                      <a:endParaRPr b="1">
                        <a:solidFill>
                          <a:schemeClr val="dk1"/>
                        </a:solidFill>
                      </a:endParaRPr>
                    </a:p>
                  </a:txBody>
                  <a:tcPr marT="91425" marB="91425" marR="91425" marL="91425">
                    <a:solidFill>
                      <a:srgbClr val="38761D"/>
                    </a:solidFill>
                  </a:tcPr>
                </a:tc>
              </a:tr>
              <a:tr h="399850">
                <a:tc>
                  <a:txBody>
                    <a:bodyPr/>
                    <a:lstStyle/>
                    <a:p>
                      <a:pPr indent="0" lvl="0" marL="0" rtl="0" algn="l">
                        <a:spcBef>
                          <a:spcPts val="0"/>
                        </a:spcBef>
                        <a:spcAft>
                          <a:spcPts val="0"/>
                        </a:spcAft>
                        <a:buNone/>
                      </a:pPr>
                      <a:r>
                        <a:rPr b="1" lang="en">
                          <a:solidFill>
                            <a:schemeClr val="dk1"/>
                          </a:solidFill>
                        </a:rPr>
                        <a:t>People voting Republican</a:t>
                      </a:r>
                      <a:endParaRPr b="1">
                        <a:solidFill>
                          <a:schemeClr val="dk1"/>
                        </a:solidFill>
                      </a:endParaRPr>
                    </a:p>
                  </a:txBody>
                  <a:tcPr marT="91425" marB="91425" marR="91425" marL="91425">
                    <a:solidFill>
                      <a:srgbClr val="990000"/>
                    </a:solidFill>
                  </a:tcPr>
                </a:tc>
              </a:tr>
              <a:tr h="399850">
                <a:tc>
                  <a:txBody>
                    <a:bodyPr/>
                    <a:lstStyle/>
                    <a:p>
                      <a:pPr indent="0" lvl="0" marL="0" rtl="0" algn="l">
                        <a:spcBef>
                          <a:spcPts val="0"/>
                        </a:spcBef>
                        <a:spcAft>
                          <a:spcPts val="0"/>
                        </a:spcAft>
                        <a:buNone/>
                      </a:pPr>
                      <a:r>
                        <a:rPr b="1" lang="en">
                          <a:solidFill>
                            <a:schemeClr val="dk1"/>
                          </a:solidFill>
                        </a:rPr>
                        <a:t>% of Population Vaccinated</a:t>
                      </a:r>
                      <a:endParaRPr b="1">
                        <a:solidFill>
                          <a:schemeClr val="dk1"/>
                        </a:solidFill>
                      </a:endParaRPr>
                    </a:p>
                  </a:txBody>
                  <a:tcPr marT="91425" marB="91425" marR="91425" marL="91425">
                    <a:solidFill>
                      <a:srgbClr val="990000"/>
                    </a:solidFill>
                  </a:tcPr>
                </a:tc>
              </a:tr>
              <a:tr h="399850">
                <a:tc>
                  <a:txBody>
                    <a:bodyPr/>
                    <a:lstStyle/>
                    <a:p>
                      <a:pPr indent="0" lvl="0" marL="0" rtl="0" algn="l">
                        <a:spcBef>
                          <a:spcPts val="0"/>
                        </a:spcBef>
                        <a:spcAft>
                          <a:spcPts val="0"/>
                        </a:spcAft>
                        <a:buNone/>
                      </a:pPr>
                      <a:r>
                        <a:rPr b="1" lang="en">
                          <a:solidFill>
                            <a:schemeClr val="dk1"/>
                          </a:solidFill>
                        </a:rPr>
                        <a:t>% Multiracial people</a:t>
                      </a:r>
                      <a:endParaRPr b="1">
                        <a:solidFill>
                          <a:schemeClr val="dk1"/>
                        </a:solidFill>
                      </a:endParaRPr>
                    </a:p>
                  </a:txBody>
                  <a:tcPr marT="91425" marB="91425" marR="91425" marL="91425">
                    <a:lnB cap="flat" cmpd="sng" w="9525">
                      <a:solidFill>
                        <a:srgbClr val="CACACA"/>
                      </a:solidFill>
                      <a:prstDash val="solid"/>
                      <a:round/>
                      <a:headEnd len="sm" w="sm" type="none"/>
                      <a:tailEnd len="sm" w="sm" type="none"/>
                    </a:lnB>
                    <a:solidFill>
                      <a:srgbClr val="38761D"/>
                    </a:solidFill>
                  </a:tcPr>
                </a:tc>
              </a:tr>
              <a:tr h="399850">
                <a:tc>
                  <a:txBody>
                    <a:bodyPr/>
                    <a:lstStyle/>
                    <a:p>
                      <a:pPr indent="0" lvl="0" marL="0" rtl="0" algn="l">
                        <a:spcBef>
                          <a:spcPts val="0"/>
                        </a:spcBef>
                        <a:spcAft>
                          <a:spcPts val="0"/>
                        </a:spcAft>
                        <a:buNone/>
                      </a:pPr>
                      <a:r>
                        <a:rPr b="1" lang="en">
                          <a:solidFill>
                            <a:schemeClr val="dk1"/>
                          </a:solidFill>
                        </a:rPr>
                        <a:t>Unemployment rate</a:t>
                      </a:r>
                      <a:endParaRPr b="1">
                        <a:solidFill>
                          <a:schemeClr val="dk1"/>
                        </a:solidFill>
                      </a:endParaRPr>
                    </a:p>
                  </a:txBody>
                  <a:tcPr marT="91425" marB="91425" marR="91425" marL="91425">
                    <a:lnL cap="flat" cmpd="sng" w="9525">
                      <a:solidFill>
                        <a:srgbClr val="CACACA"/>
                      </a:solidFill>
                      <a:prstDash val="solid"/>
                      <a:round/>
                      <a:headEnd len="sm" w="sm" type="none"/>
                      <a:tailEnd len="sm" w="sm" type="none"/>
                    </a:lnL>
                    <a:lnR cap="flat" cmpd="sng" w="9525">
                      <a:solidFill>
                        <a:srgbClr val="CACACA"/>
                      </a:solidFill>
                      <a:prstDash val="solid"/>
                      <a:round/>
                      <a:headEnd len="sm" w="sm" type="none"/>
                      <a:tailEnd len="sm" w="sm" type="none"/>
                    </a:lnR>
                    <a:lnT cap="flat" cmpd="sng" w="9525">
                      <a:solidFill>
                        <a:srgbClr val="CACACA"/>
                      </a:solidFill>
                      <a:prstDash val="solid"/>
                      <a:round/>
                      <a:headEnd len="sm" w="sm" type="none"/>
                      <a:tailEnd len="sm" w="sm" type="none"/>
                    </a:lnT>
                    <a:lnB cap="flat" cmpd="sng" w="9525">
                      <a:solidFill>
                        <a:srgbClr val="CACACA"/>
                      </a:solidFill>
                      <a:prstDash val="solid"/>
                      <a:round/>
                      <a:headEnd len="sm" w="sm" type="none"/>
                      <a:tailEnd len="sm" w="sm" type="none"/>
                    </a:lnB>
                    <a:solidFill>
                      <a:srgbClr val="38761D"/>
                    </a:solidFill>
                  </a:tcPr>
                </a:tc>
              </a:tr>
              <a:tr h="399850">
                <a:tc>
                  <a:txBody>
                    <a:bodyPr/>
                    <a:lstStyle/>
                    <a:p>
                      <a:pPr indent="0" lvl="0" marL="0" rtl="0" algn="l">
                        <a:spcBef>
                          <a:spcPts val="0"/>
                        </a:spcBef>
                        <a:spcAft>
                          <a:spcPts val="0"/>
                        </a:spcAft>
                        <a:buNone/>
                      </a:pPr>
                      <a:r>
                        <a:rPr b="1" lang="en">
                          <a:solidFill>
                            <a:schemeClr val="dk1"/>
                          </a:solidFill>
                        </a:rPr>
                        <a:t>% Black people</a:t>
                      </a:r>
                      <a:endParaRPr b="1">
                        <a:solidFill>
                          <a:schemeClr val="dk1"/>
                        </a:solidFill>
                      </a:endParaRPr>
                    </a:p>
                  </a:txBody>
                  <a:tcPr marT="91425" marB="91425" marR="91425" marL="91425">
                    <a:lnT cap="flat" cmpd="sng" w="9525">
                      <a:solidFill>
                        <a:srgbClr val="CACACA"/>
                      </a:solidFill>
                      <a:prstDash val="solid"/>
                      <a:round/>
                      <a:headEnd len="sm" w="sm" type="none"/>
                      <a:tailEnd len="sm" w="sm" type="none"/>
                    </a:lnT>
                    <a:solidFill>
                      <a:srgbClr val="990000"/>
                    </a:solidFill>
                  </a:tcPr>
                </a:tc>
              </a:tr>
              <a:tr h="399850">
                <a:tc>
                  <a:txBody>
                    <a:bodyPr/>
                    <a:lstStyle/>
                    <a:p>
                      <a:pPr indent="0" lvl="0" marL="0" rtl="0" algn="l">
                        <a:spcBef>
                          <a:spcPts val="0"/>
                        </a:spcBef>
                        <a:spcAft>
                          <a:spcPts val="0"/>
                        </a:spcAft>
                        <a:buNone/>
                      </a:pPr>
                      <a:r>
                        <a:rPr b="1" lang="en">
                          <a:solidFill>
                            <a:schemeClr val="dk1"/>
                          </a:solidFill>
                        </a:rPr>
                        <a:t>Total Population</a:t>
                      </a:r>
                      <a:endParaRPr b="1">
                        <a:solidFill>
                          <a:schemeClr val="dk1"/>
                        </a:solidFill>
                      </a:endParaRPr>
                    </a:p>
                  </a:txBody>
                  <a:tcPr marT="91425" marB="91425" marR="91425" marL="91425">
                    <a:solidFill>
                      <a:srgbClr val="990000"/>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