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 Minh Thong 20176881" initials="DMT2" lastIdx="1" clrIdx="0">
    <p:extLst>
      <p:ext uri="{19B8F6BF-5375-455C-9EA6-DF929625EA0E}">
        <p15:presenceInfo xmlns:p15="http://schemas.microsoft.com/office/powerpoint/2012/main" userId="S::thong.dm176881@sis.hust.edu.vn::2c88223c-942d-48a8-a13e-d1a199be8d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E641C2-1C65-9605-799E-336AC9457342}" v="171" dt="2020-12-26T15:52:59.288"/>
    <p1510:client id="{8995E13E-C65C-B69C-CB57-326B65E11FE3}" v="282" dt="2020-12-26T11:18:39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405"/>
  </p:normalViewPr>
  <p:slideViewPr>
    <p:cSldViewPr snapToGrid="0" snapToObjects="1">
      <p:cViewPr>
        <p:scale>
          <a:sx n="131" d="100"/>
          <a:sy n="131" d="100"/>
        </p:scale>
        <p:origin x="44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716C-40DB-6C4B-9C0F-A7A7F5407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518055"/>
            <a:ext cx="7315200" cy="3255264"/>
          </a:xfrm>
        </p:spPr>
        <p:txBody>
          <a:bodyPr/>
          <a:lstStyle/>
          <a:p>
            <a:r>
              <a:rPr lang="en-VN" sz="6600" b="1" dirty="0"/>
              <a:t>Eco Bike Rental</a:t>
            </a:r>
            <a:br>
              <a:rPr lang="en-VN" sz="6600" b="1" dirty="0"/>
            </a:br>
            <a:endParaRPr lang="en-US" sz="66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626F7-6664-4841-823B-3143DDEAD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3429000"/>
            <a:ext cx="7315200" cy="220352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VN" sz="2400" dirty="0"/>
              <a:t>Group 8</a:t>
            </a:r>
            <a:endParaRPr lang="en-US" sz="2400"/>
          </a:p>
          <a:p>
            <a:r>
              <a:rPr lang="en-VN" sz="2400" dirty="0"/>
              <a:t>Trần Thị Hằng- 20176748</a:t>
            </a:r>
          </a:p>
          <a:p>
            <a:r>
              <a:rPr lang="en-VN" sz="2400" dirty="0"/>
              <a:t>Dương Thị Huê- 20176772</a:t>
            </a:r>
          </a:p>
          <a:p>
            <a:r>
              <a:rPr lang="en-VN" sz="2400" dirty="0"/>
              <a:t>Đỗ Minh Thông- 20176881</a:t>
            </a:r>
          </a:p>
          <a:p>
            <a:r>
              <a:rPr lang="en-VN" sz="2400" dirty="0"/>
              <a:t>Phạm Nhật Linh- 20184285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08520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AEFF-2CE4-9647-BD84-71FDA5EE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IV. Design Considerations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BC32D-2518-5041-A268-5B7698F2A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580994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VN" sz="2400" dirty="0"/>
              <a:t>1. Design Concepts</a:t>
            </a:r>
          </a:p>
          <a:p>
            <a:endParaRPr lang="en-VN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DF000F-6A1E-7B4B-BAB1-3C0BE21BB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 sz="2800" dirty="0"/>
              <a:t>Problems:</a:t>
            </a:r>
            <a:endParaRPr lang="en-US" sz="2800"/>
          </a:p>
          <a:p>
            <a:r>
              <a:rPr lang="en-US" sz="2800" dirty="0">
                <a:ea typeface="+mn-lt"/>
                <a:cs typeface="+mn-lt"/>
              </a:rPr>
              <a:t>Control Coupling </a:t>
            </a:r>
            <a:endParaRPr lang="en-VN" sz="2800" dirty="0"/>
          </a:p>
          <a:p>
            <a:r>
              <a:rPr lang="en-US" sz="2800" dirty="0">
                <a:ea typeface="+mn-lt"/>
                <a:cs typeface="+mn-lt"/>
              </a:rPr>
              <a:t>Communicational Cohesion</a:t>
            </a:r>
            <a:endParaRPr lang="en-VN" sz="2800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745012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AEFF-2CE4-9647-BD84-71FDA5EE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IV. Design Considerations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BC32D-2518-5041-A268-5B7698F2A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580994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VN" sz="2400" dirty="0"/>
              <a:t>1. Design Concepts</a:t>
            </a:r>
          </a:p>
          <a:p>
            <a:r>
              <a:rPr lang="en-VN" sz="2400" dirty="0"/>
              <a:t>2. Design Principles</a:t>
            </a:r>
          </a:p>
          <a:p>
            <a:endParaRPr lang="en-VN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DF000F-6A1E-7B4B-BAB1-3C0BE21BB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912" y="868680"/>
            <a:ext cx="7632192" cy="5120640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Design simple classes </a:t>
            </a:r>
            <a:r>
              <a:rPr lang="en-US" sz="2400" dirty="0">
                <a:ea typeface="+mn-lt"/>
                <a:cs typeface="+mn-lt"/>
              </a:rPr>
              <a:t>follow SOLID principles</a:t>
            </a:r>
          </a:p>
          <a:p>
            <a:r>
              <a:rPr lang="en-US" sz="2400" dirty="0"/>
              <a:t>1 class – 1 job – 1 responsibility</a:t>
            </a:r>
          </a:p>
          <a:p>
            <a:r>
              <a:rPr lang="en-US" sz="2400" dirty="0">
                <a:ea typeface="+mn-lt"/>
                <a:cs typeface="+mn-lt"/>
              </a:rPr>
              <a:t>Open for extension but close for modification</a:t>
            </a:r>
            <a:endParaRPr lang="en-US" sz="2400" dirty="0"/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ea typeface="+mn-lt"/>
                <a:cs typeface="+mn-lt"/>
              </a:rPr>
              <a:t>Use interfaces, abstract classes. Subclasses can substitute for their base classes</a:t>
            </a:r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ea typeface="+mn-lt"/>
                <a:cs typeface="+mn-lt"/>
              </a:rPr>
              <a:t>Use specific interfaces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All classes with same properties into one package to manage easily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=&gt; </a:t>
            </a:r>
            <a:r>
              <a:rPr lang="en-US" sz="2400" dirty="0">
                <a:ea typeface="+mn-lt"/>
                <a:cs typeface="+mn-lt"/>
              </a:rPr>
              <a:t>Reuse source code, adapt any changing requirements. </a:t>
            </a:r>
          </a:p>
          <a:p>
            <a:endParaRPr lang="en-US" sz="2400" dirty="0"/>
          </a:p>
          <a:p>
            <a:endParaRPr lang="en-VN" sz="2400" dirty="0"/>
          </a:p>
        </p:txBody>
      </p:sp>
    </p:spTree>
    <p:extLst>
      <p:ext uri="{BB962C8B-B14F-4D97-AF65-F5344CB8AC3E}">
        <p14:creationId xmlns:p14="http://schemas.microsoft.com/office/powerpoint/2010/main" val="304678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AEFF-2CE4-9647-BD84-71FDA5EE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IV. Design Considerations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BC32D-2518-5041-A268-5B7698F2A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580994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VN" sz="2400" dirty="0"/>
              <a:t>1. Design Concepts</a:t>
            </a:r>
          </a:p>
          <a:p>
            <a:r>
              <a:rPr lang="en-VN" sz="2400" dirty="0"/>
              <a:t>2. Design Principles</a:t>
            </a:r>
          </a:p>
          <a:p>
            <a:r>
              <a:rPr lang="en-VN" sz="2400" dirty="0"/>
              <a:t>3. Design Patterns</a:t>
            </a:r>
          </a:p>
          <a:p>
            <a:endParaRPr lang="en-VN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DF000F-6A1E-7B4B-BAB1-3C0BE21BB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+mn-lt"/>
                <a:cs typeface="+mn-lt"/>
              </a:rPr>
              <a:t>Strategy pattern:</a:t>
            </a:r>
          </a:p>
          <a:p>
            <a:pPr marL="845820" lvl="1" indent="-342900"/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UpdateDBTransaction</a:t>
            </a:r>
            <a:r>
              <a:rPr lang="en-US" sz="2000" dirty="0">
                <a:ea typeface="+mn-lt"/>
                <a:cs typeface="+mn-lt"/>
              </a:rPr>
              <a:t> interface, class </a:t>
            </a:r>
            <a:r>
              <a:rPr lang="en-US" sz="2000" dirty="0" err="1">
                <a:ea typeface="+mn-lt"/>
                <a:cs typeface="+mn-lt"/>
              </a:rPr>
              <a:t>RentBike</a:t>
            </a:r>
            <a:r>
              <a:rPr lang="en-US" sz="2000" dirty="0">
                <a:ea typeface="+mn-lt"/>
                <a:cs typeface="+mn-lt"/>
              </a:rPr>
              <a:t> and </a:t>
            </a:r>
            <a:r>
              <a:rPr lang="en-US" sz="2000" dirty="0" err="1">
                <a:ea typeface="+mn-lt"/>
                <a:cs typeface="+mn-lt"/>
              </a:rPr>
              <a:t>ReturnBike</a:t>
            </a:r>
            <a:r>
              <a:rPr lang="en-US" sz="2000" dirty="0">
                <a:ea typeface="+mn-lt"/>
                <a:cs typeface="+mn-lt"/>
              </a:rPr>
              <a:t> implement it. </a:t>
            </a:r>
          </a:p>
          <a:p>
            <a:pPr marL="788670" lvl="1" indent="-285750"/>
            <a:r>
              <a:rPr lang="en-US" sz="2000" dirty="0">
                <a:ea typeface="+mn-lt"/>
                <a:cs typeface="+mn-lt"/>
              </a:rPr>
              <a:t>Two methods </a:t>
            </a:r>
            <a:r>
              <a:rPr lang="en-US" sz="2000" b="1" i="1" dirty="0" err="1">
                <a:ea typeface="+mn-lt"/>
                <a:cs typeface="+mn-lt"/>
              </a:rPr>
              <a:t>updateDB</a:t>
            </a:r>
            <a:r>
              <a:rPr lang="en-US" sz="2000" dirty="0">
                <a:ea typeface="+mn-lt"/>
                <a:cs typeface="+mn-lt"/>
              </a:rPr>
              <a:t>  and </a:t>
            </a:r>
            <a:r>
              <a:rPr lang="en-US" sz="2000" b="1" i="1" dirty="0" err="1">
                <a:ea typeface="+mn-lt"/>
                <a:cs typeface="+mn-lt"/>
              </a:rPr>
              <a:t>moveToResultScreenHandler</a:t>
            </a:r>
            <a:r>
              <a:rPr lang="en-US" sz="2000" dirty="0">
                <a:ea typeface="+mn-lt"/>
                <a:cs typeface="+mn-lt"/>
              </a:rPr>
              <a:t>  can be changed at run time .</a:t>
            </a:r>
          </a:p>
          <a:p>
            <a:pPr marL="502920" lvl="1" indent="0">
              <a:buNone/>
            </a:pPr>
            <a:r>
              <a:rPr lang="en-US" sz="2000" dirty="0">
                <a:ea typeface="+mn-lt"/>
                <a:cs typeface="+mn-lt"/>
              </a:rPr>
              <a:t>=&gt; Clean code, easier to switch between different algorithms</a:t>
            </a:r>
          </a:p>
          <a:p>
            <a:r>
              <a:rPr lang="en-US" sz="2400" dirty="0">
                <a:ea typeface="+mn-lt"/>
                <a:cs typeface="+mn-lt"/>
              </a:rPr>
              <a:t>Facade pattern: </a:t>
            </a:r>
          </a:p>
          <a:p>
            <a:pPr marL="788670" lvl="1" indent="-285750"/>
            <a:r>
              <a:rPr lang="en-US" sz="2000" dirty="0">
                <a:ea typeface="+mn-lt"/>
                <a:cs typeface="+mn-lt"/>
              </a:rPr>
              <a:t>use </a:t>
            </a:r>
            <a:r>
              <a:rPr lang="en-US" sz="2000" dirty="0" err="1">
                <a:ea typeface="+mn-lt"/>
                <a:cs typeface="+mn-lt"/>
              </a:rPr>
              <a:t>InterbankInterface</a:t>
            </a:r>
            <a:r>
              <a:rPr lang="en-US" sz="2000" dirty="0">
                <a:ea typeface="+mn-lt"/>
                <a:cs typeface="+mn-lt"/>
              </a:rPr>
              <a:t> </a:t>
            </a:r>
            <a:endParaRPr lang="en-US" sz="2000"/>
          </a:p>
          <a:p>
            <a:pPr marL="502920" lvl="1" indent="0">
              <a:buNone/>
            </a:pPr>
            <a:r>
              <a:rPr lang="en-US" sz="2200" dirty="0">
                <a:ea typeface="+mn-lt"/>
                <a:cs typeface="+mn-lt"/>
              </a:rPr>
              <a:t>=&gt; Decreases complexity and provides an easier interface for communication. </a:t>
            </a:r>
            <a:endParaRPr lang="en-US" sz="2200">
              <a:ea typeface="+mn-lt"/>
              <a:cs typeface="+mn-lt"/>
            </a:endParaRPr>
          </a:p>
          <a:p>
            <a:endParaRPr lang="en-US" sz="2400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382448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E5F2043D-6D6E-480F-9FD2-A327D8636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88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1921-2EBE-4AC1-9D6A-39BADB0B6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848" y="1018032"/>
            <a:ext cx="9503664" cy="3255264"/>
          </a:xfrm>
        </p:spPr>
        <p:txBody>
          <a:bodyPr>
            <a:normAutofit/>
          </a:bodyPr>
          <a:lstStyle/>
          <a:p>
            <a:r>
              <a:rPr lang="en-GB" sz="8000" b="1" dirty="0"/>
              <a:t>Thank you </a:t>
            </a:r>
            <a:br>
              <a:rPr lang="en-GB" sz="8000" b="1" dirty="0"/>
            </a:br>
            <a:r>
              <a:rPr lang="en-GB" sz="8000" b="1" dirty="0"/>
              <a:t>for listening!</a:t>
            </a:r>
          </a:p>
        </p:txBody>
      </p:sp>
    </p:spTree>
    <p:extLst>
      <p:ext uri="{BB962C8B-B14F-4D97-AF65-F5344CB8AC3E}">
        <p14:creationId xmlns:p14="http://schemas.microsoft.com/office/powerpoint/2010/main" val="78445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6A7DE-9154-094D-B594-6F5D376E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I. Member Contribution</a:t>
            </a:r>
          </a:p>
        </p:txBody>
      </p:sp>
      <p:pic>
        <p:nvPicPr>
          <p:cNvPr id="5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E692FFF1-E69F-4B84-83C6-33623F625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268" y="1183535"/>
            <a:ext cx="7693152" cy="4713433"/>
          </a:xfrm>
        </p:spPr>
      </p:pic>
    </p:spTree>
    <p:extLst>
      <p:ext uri="{BB962C8B-B14F-4D97-AF65-F5344CB8AC3E}">
        <p14:creationId xmlns:p14="http://schemas.microsoft.com/office/powerpoint/2010/main" val="414758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EA68-4B14-3F48-AA98-22431FEC7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II. Typical Interaction 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C8B39-5397-7B4F-909E-306766017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506368"/>
            <a:ext cx="3176016" cy="2309798"/>
          </a:xfrm>
        </p:spPr>
        <p:txBody>
          <a:bodyPr>
            <a:normAutofit/>
          </a:bodyPr>
          <a:lstStyle/>
          <a:p>
            <a:endParaRPr lang="en-VN" sz="1800" dirty="0"/>
          </a:p>
          <a:p>
            <a:r>
              <a:rPr lang="en-VN" sz="2400" dirty="0"/>
              <a:t>1. Sequence Diagram</a:t>
            </a:r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8A83CA19-A48E-874F-AA95-8250EAB35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8" t="1149" r="1397" b="2069"/>
          <a:stretch/>
        </p:blipFill>
        <p:spPr>
          <a:xfrm>
            <a:off x="3722255" y="54010"/>
            <a:ext cx="7426035" cy="6880332"/>
          </a:xfrm>
        </p:spPr>
      </p:pic>
    </p:spTree>
    <p:extLst>
      <p:ext uri="{BB962C8B-B14F-4D97-AF65-F5344CB8AC3E}">
        <p14:creationId xmlns:p14="http://schemas.microsoft.com/office/powerpoint/2010/main" val="172426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EA68-4B14-3F48-AA98-22431FEC7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II. Typical Interaction 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C8B39-5397-7B4F-909E-306766017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506368"/>
            <a:ext cx="3078480" cy="2309798"/>
          </a:xfrm>
        </p:spPr>
        <p:txBody>
          <a:bodyPr>
            <a:normAutofit/>
          </a:bodyPr>
          <a:lstStyle/>
          <a:p>
            <a:endParaRPr lang="en-VN" sz="1800" dirty="0"/>
          </a:p>
          <a:p>
            <a:r>
              <a:rPr lang="en-VN" sz="2400" dirty="0"/>
              <a:t>1. Sequence Diagram</a:t>
            </a:r>
          </a:p>
          <a:p>
            <a:r>
              <a:rPr lang="en-VN" sz="2400" dirty="0"/>
              <a:t>2. Analysis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2EE49A-8C4F-7C4B-8D86-3941470C1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05" t="14881" r="20162" b="5589"/>
          <a:stretch/>
        </p:blipFill>
        <p:spPr>
          <a:xfrm>
            <a:off x="3482110" y="1143000"/>
            <a:ext cx="8321963" cy="4084782"/>
          </a:xfrm>
        </p:spPr>
      </p:pic>
    </p:spTree>
    <p:extLst>
      <p:ext uri="{BB962C8B-B14F-4D97-AF65-F5344CB8AC3E}">
        <p14:creationId xmlns:p14="http://schemas.microsoft.com/office/powerpoint/2010/main" val="308956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EA68-4B14-3F48-AA98-22431FEC7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II. Typical Interaction 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C8B39-5397-7B4F-909E-306766017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506368"/>
            <a:ext cx="2980944" cy="2309798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400" dirty="0"/>
          </a:p>
          <a:p>
            <a:r>
              <a:rPr lang="en-VN" sz="2400" dirty="0"/>
              <a:t>1. Sequence Diagram</a:t>
            </a:r>
          </a:p>
          <a:p>
            <a:r>
              <a:rPr lang="en-VN" sz="2400" dirty="0"/>
              <a:t>2. Analysis Diagram</a:t>
            </a:r>
          </a:p>
          <a:p>
            <a:r>
              <a:rPr lang="en-VN" sz="2400" dirty="0"/>
              <a:t>3. Communication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78873D-25D3-C344-ACD0-BC138E11A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22" t="7635" r="4633" b="10576"/>
          <a:stretch/>
        </p:blipFill>
        <p:spPr>
          <a:xfrm>
            <a:off x="3472872" y="1771072"/>
            <a:ext cx="8278279" cy="3315855"/>
          </a:xfrm>
        </p:spPr>
      </p:pic>
    </p:spTree>
    <p:extLst>
      <p:ext uri="{BB962C8B-B14F-4D97-AF65-F5344CB8AC3E}">
        <p14:creationId xmlns:p14="http://schemas.microsoft.com/office/powerpoint/2010/main" val="239856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AEFF-2CE4-9647-BD84-71FDA5EE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III. Class Diagrams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C23600-9892-6840-B26A-6A0ED9D42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91" t="5186" r="1974" b="4119"/>
          <a:stretch/>
        </p:blipFill>
        <p:spPr>
          <a:xfrm>
            <a:off x="3472874" y="1360053"/>
            <a:ext cx="8340436" cy="413789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BC32D-2518-5041-A268-5B7698F2A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2200" dirty="0"/>
          </a:p>
          <a:p>
            <a:r>
              <a:rPr lang="en-VN" sz="2200" dirty="0"/>
              <a:t>1. General Diagram</a:t>
            </a:r>
          </a:p>
        </p:txBody>
      </p:sp>
    </p:spTree>
    <p:extLst>
      <p:ext uri="{BB962C8B-B14F-4D97-AF65-F5344CB8AC3E}">
        <p14:creationId xmlns:p14="http://schemas.microsoft.com/office/powerpoint/2010/main" val="401642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AEFF-2CE4-9647-BD84-71FDA5EE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III. Class Diagrams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BC32D-2518-5041-A268-5B7698F2A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512464"/>
            <a:ext cx="3480816" cy="2303702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r>
              <a:rPr lang="en-VN" sz="2200" dirty="0"/>
              <a:t>1. General Diagram</a:t>
            </a:r>
          </a:p>
          <a:p>
            <a:r>
              <a:rPr lang="en-VN" sz="2200" dirty="0"/>
              <a:t>2. Detailed Diagram</a:t>
            </a:r>
          </a:p>
          <a:p>
            <a:r>
              <a:rPr lang="en-VN" sz="2200" dirty="0"/>
              <a:t>    a. </a:t>
            </a:r>
            <a:r>
              <a:rPr lang="en-VN" sz="2000" dirty="0"/>
              <a:t>Controller Class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C94675-186B-8D40-9614-B18D7742A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02" t="4005" r="1222" b="4121"/>
          <a:stretch/>
        </p:blipFill>
        <p:spPr>
          <a:xfrm>
            <a:off x="3519055" y="1323571"/>
            <a:ext cx="8200044" cy="4206240"/>
          </a:xfrm>
        </p:spPr>
      </p:pic>
    </p:spTree>
    <p:extLst>
      <p:ext uri="{BB962C8B-B14F-4D97-AF65-F5344CB8AC3E}">
        <p14:creationId xmlns:p14="http://schemas.microsoft.com/office/powerpoint/2010/main" val="94013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AEFF-2CE4-9647-BD84-71FDA5EE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III. Class Diagrams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BC32D-2518-5041-A268-5B7698F2A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506368"/>
            <a:ext cx="3090672" cy="2309798"/>
          </a:xfrm>
        </p:spPr>
        <p:txBody>
          <a:bodyPr>
            <a:normAutofit fontScale="92500"/>
          </a:bodyPr>
          <a:lstStyle/>
          <a:p>
            <a:endParaRPr lang="en-VN" sz="1800" dirty="0"/>
          </a:p>
          <a:p>
            <a:r>
              <a:rPr lang="en-VN" sz="2400" dirty="0"/>
              <a:t>1. General Diagram</a:t>
            </a:r>
          </a:p>
          <a:p>
            <a:r>
              <a:rPr lang="en-VN" sz="2400" dirty="0"/>
              <a:t>2. Detailed Diagram</a:t>
            </a:r>
          </a:p>
          <a:p>
            <a:r>
              <a:rPr lang="en-VN" sz="1800" dirty="0"/>
              <a:t>    </a:t>
            </a:r>
            <a:r>
              <a:rPr lang="en-VN" sz="2000" dirty="0"/>
              <a:t>a. Controller Class Diagram</a:t>
            </a:r>
          </a:p>
          <a:p>
            <a:r>
              <a:rPr lang="en-VN" sz="2000"/>
              <a:t>    b. Entity Class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5BDE6D-B1A0-5340-95D4-A70B0CE49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49" t="3563" r="971" b="3329"/>
          <a:stretch/>
        </p:blipFill>
        <p:spPr>
          <a:xfrm>
            <a:off x="3472872" y="782829"/>
            <a:ext cx="8275783" cy="5292341"/>
          </a:xfrm>
        </p:spPr>
      </p:pic>
    </p:spTree>
    <p:extLst>
      <p:ext uri="{BB962C8B-B14F-4D97-AF65-F5344CB8AC3E}">
        <p14:creationId xmlns:p14="http://schemas.microsoft.com/office/powerpoint/2010/main" val="421247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AEFF-2CE4-9647-BD84-71FDA5EE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III. Class Diagrams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BC32D-2518-5041-A268-5B7698F2A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506368"/>
            <a:ext cx="3139440" cy="2568802"/>
          </a:xfrm>
        </p:spPr>
        <p:txBody>
          <a:bodyPr>
            <a:normAutofit fontScale="92500" lnSpcReduction="10000"/>
          </a:bodyPr>
          <a:lstStyle/>
          <a:p>
            <a:endParaRPr lang="en-VN" sz="1800" dirty="0"/>
          </a:p>
          <a:p>
            <a:r>
              <a:rPr lang="en-VN" sz="2400" dirty="0"/>
              <a:t>1. General Diagram</a:t>
            </a:r>
          </a:p>
          <a:p>
            <a:r>
              <a:rPr lang="en-VN" sz="2400" dirty="0"/>
              <a:t>2. Detailed Diagram</a:t>
            </a:r>
          </a:p>
          <a:p>
            <a:r>
              <a:rPr lang="en-VN" sz="1800" dirty="0"/>
              <a:t>    </a:t>
            </a:r>
            <a:r>
              <a:rPr lang="en-VN" sz="2000" dirty="0"/>
              <a:t>a. Controller Class Diagram</a:t>
            </a:r>
          </a:p>
          <a:p>
            <a:r>
              <a:rPr lang="en-VN" sz="2000" dirty="0"/>
              <a:t>     b. Entity Class Diagram</a:t>
            </a:r>
          </a:p>
          <a:p>
            <a:r>
              <a:rPr lang="en-VN" sz="2000" dirty="0"/>
              <a:t>     c. Screen Class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5FE4F9-1BEB-9444-81B6-86F2DF173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9" t="1982" r="570" b="1710"/>
          <a:stretch/>
        </p:blipFill>
        <p:spPr>
          <a:xfrm>
            <a:off x="3463637" y="634076"/>
            <a:ext cx="8367212" cy="5772728"/>
          </a:xfrm>
        </p:spPr>
      </p:pic>
    </p:spTree>
    <p:extLst>
      <p:ext uri="{BB962C8B-B14F-4D97-AF65-F5344CB8AC3E}">
        <p14:creationId xmlns:p14="http://schemas.microsoft.com/office/powerpoint/2010/main" val="221569920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142</TotalTime>
  <Words>182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Frame</vt:lpstr>
      <vt:lpstr>Eco Bike Rental </vt:lpstr>
      <vt:lpstr>I. Member Contribution</vt:lpstr>
      <vt:lpstr>II. Typical Interaction Diagram</vt:lpstr>
      <vt:lpstr>II. Typical Interaction Diagram</vt:lpstr>
      <vt:lpstr>II. Typical Interaction Diagram</vt:lpstr>
      <vt:lpstr>III. Class Diagrams</vt:lpstr>
      <vt:lpstr>III. Class Diagrams</vt:lpstr>
      <vt:lpstr>III. Class Diagrams</vt:lpstr>
      <vt:lpstr>III. Class Diagrams</vt:lpstr>
      <vt:lpstr>IV. Design Considerations</vt:lpstr>
      <vt:lpstr>IV. Design Considerations</vt:lpstr>
      <vt:lpstr>IV. Design Considerations</vt:lpstr>
      <vt:lpstr>PowerPoint Presentation</vt:lpstr>
      <vt:lpstr>Thank you 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 Bike Rental </dc:title>
  <dc:creator>Do Minh Thong 20176881</dc:creator>
  <cp:lastModifiedBy>Do Minh Thong 20176881</cp:lastModifiedBy>
  <cp:revision>107</cp:revision>
  <dcterms:created xsi:type="dcterms:W3CDTF">2020-12-26T08:06:36Z</dcterms:created>
  <dcterms:modified xsi:type="dcterms:W3CDTF">2020-12-26T15:53:12Z</dcterms:modified>
</cp:coreProperties>
</file>