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27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2595-F265-4BEF-BA3F-BF39A474D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E0E7A-AEC5-4609-8C3A-7DECFFC5E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DDD43-6B2D-4C53-95E8-63557C1D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25BB-5ADA-4C81-92F0-8B9D55EF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8A992-E0CA-40AC-826D-5616B2D5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FCB9A-FA7B-4EBB-A020-29195FA1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71156-78C4-4188-8C9B-8A85AE1A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8135D-1232-4444-B21B-CF68E22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81437-A825-4651-9C56-21BE40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A60AD-23D9-4E6C-B4BA-FD41CF4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37C5A-35B5-413F-ABC6-19856F803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CA0574-C4B5-49B2-AAB6-418768443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FE20D-0BD9-4066-9F57-493EDD01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1F564-31A2-4BD5-BDC5-D5D5D37B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499E5-341A-49AE-9352-6952845E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531DA-3123-4BD8-8422-D39E0418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84325-A1C9-40A0-AF93-1CE6866B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C3654-C910-4621-96A2-8AE0E5C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BB7CC-FEAD-4845-A517-7DED8EBB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9EB23-C000-4F49-B641-72157FCD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DC37-AE65-4AAE-8BE9-C83DFE20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44049-4425-48C6-9426-17798EFA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93CE5-1539-470F-9EF5-946312B7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95C49-E970-4522-8FC7-BCB45344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BDAAF-ABB2-4FBC-9247-94022029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9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7924-CA38-4AEE-BFF8-8B4D159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A1354-84AD-48D9-8AB2-A5FFD62EE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F2541-3183-45FF-A85C-533B8242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DB863-6D27-41CC-AD78-BCBDA8B2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BD2844-7202-4A89-AAC5-98E8C6C3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9287BB-8FA8-4545-852D-8261B85B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3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1030C-0821-4409-BF52-E5F9F457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BCAC5-64A7-4CE0-ACBE-9B0624871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93BB1-5BE0-4802-A5B3-47ECD4D8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D7BC7F-4EB0-49C4-B812-5F526879E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7783BB-5F28-409D-AFB0-480982357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39B54-7367-4DA6-B412-D8FF4B4D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FDC1A-26F2-4077-8572-7D4CE9BB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273C2E-5C71-4DE3-BFB3-39AD187E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01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900A-92C4-4A21-B717-E79AF070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6E3B1-DF36-4767-A794-4A158819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24EFEE-0A96-4BC7-A4C8-A2C9CA06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5636D0-A45F-4795-8CE2-3DADD7C5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707BA5-E7C6-4FF1-A765-E88B99EB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160E7-DC4C-454E-ADA7-52C4FD4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E082E-570F-4906-B503-06AD348E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B1A78-7556-4C07-A8DB-9B261E7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DFA9F-26B6-45B1-B6E3-5AE1824A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4EB705-9FB7-42B5-B602-A0D7070DA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C81B7-4EDD-4153-B9F6-0630A345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6AFB8-75D1-4A56-8FE6-BA0F9AD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2F115-A055-4815-931D-6DC68FA6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B783A-819B-46C7-962A-088285ED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8620D3-598A-4327-9A2D-0054F81AD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B4FB1-E664-47EF-8F90-42A53A5C3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D9D6F-6C1B-41DC-AD6A-552B5F0E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D1982-0717-44F2-9703-2217665F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C21A-96F1-4F62-9D89-2228717A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4A8CC-5528-4FCD-B9AD-54681C5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AA066-7887-4A55-9B40-5507128E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B7E96-3F3C-4149-83DC-7BD0F6B73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21E7F-4308-41E6-9B15-FA8860466EE7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FD02E-415C-4CBF-AF4F-C1774657A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124AE-213F-475E-836C-C67F0D610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A3CE-A0B8-4E19-A396-E2A139CC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48BEE9-1E18-44BD-B3A7-0D9B9AAA36C6}"/>
              </a:ext>
            </a:extLst>
          </p:cNvPr>
          <p:cNvSpPr txBox="1"/>
          <p:nvPr/>
        </p:nvSpPr>
        <p:spPr>
          <a:xfrm>
            <a:off x="338859" y="388089"/>
            <a:ext cx="1008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 w="22225">
                  <a:noFill/>
                  <a:prstDash val="solid"/>
                </a:ln>
              </a:rPr>
              <a:t>1. </a:t>
            </a:r>
            <a:r>
              <a:rPr lang="ko-KR" altLang="en-US" sz="3600" b="1" dirty="0">
                <a:ln w="22225">
                  <a:noFill/>
                  <a:prstDash val="solid"/>
                </a:ln>
              </a:rPr>
              <a:t>정권교체 시기는 전세보증금에 영향을 줄까</a:t>
            </a:r>
            <a:r>
              <a:rPr lang="en-US" altLang="ko-KR" sz="3600" b="1" dirty="0">
                <a:ln w="22225">
                  <a:noFill/>
                  <a:prstDash val="solid"/>
                </a:ln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BE716-91AD-4BC9-96A8-5AB87CD22613}"/>
              </a:ext>
            </a:extLst>
          </p:cNvPr>
          <p:cNvSpPr txBox="1"/>
          <p:nvPr/>
        </p:nvSpPr>
        <p:spPr>
          <a:xfrm>
            <a:off x="738968" y="1161397"/>
            <a:ext cx="8563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17</a:t>
            </a:r>
            <a:r>
              <a:rPr lang="ko-KR" altLang="en-US" dirty="0"/>
              <a:t>년</a:t>
            </a:r>
            <a:r>
              <a:rPr lang="en-US" altLang="ko-KR" dirty="0"/>
              <a:t>~23</a:t>
            </a:r>
            <a:r>
              <a:rPr lang="ko-KR" altLang="en-US" dirty="0"/>
              <a:t>년까지의 데이터 </a:t>
            </a:r>
            <a:r>
              <a:rPr lang="en-US" altLang="ko-KR" dirty="0"/>
              <a:t>=&gt;</a:t>
            </a:r>
            <a:r>
              <a:rPr lang="ko-KR" altLang="en-US" dirty="0"/>
              <a:t> 대선시기</a:t>
            </a:r>
            <a:r>
              <a:rPr lang="en-US" altLang="ko-KR" dirty="0"/>
              <a:t>(2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정권교체시기</a:t>
            </a:r>
            <a:r>
              <a:rPr lang="en-US" altLang="ko-KR" dirty="0"/>
              <a:t>(5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에 거래량 多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ko-KR" altLang="en-US" dirty="0"/>
              <a:t>그렇다면 다른 정권교체시기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이명박 </a:t>
            </a:r>
            <a:r>
              <a:rPr lang="ko-KR" altLang="en-US" dirty="0" err="1"/>
              <a:t>정부때</a:t>
            </a:r>
            <a:r>
              <a:rPr lang="ko-KR" altLang="en-US" dirty="0"/>
              <a:t> 전세 데이터 없음</a:t>
            </a:r>
            <a:r>
              <a:rPr lang="en-US" altLang="ko-KR" dirty="0"/>
              <a:t>, </a:t>
            </a:r>
            <a:r>
              <a:rPr lang="ko-KR" altLang="en-US" dirty="0"/>
              <a:t>박근혜 정부때부터 데이터 수집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평상시와 비교를 위해 </a:t>
            </a: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~2022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월말까지 수집</a:t>
            </a:r>
            <a:r>
              <a:rPr lang="en-US" altLang="ko-KR" dirty="0"/>
              <a:t>.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D055792-E008-47D1-AD47-04BE95547398}"/>
              </a:ext>
            </a:extLst>
          </p:cNvPr>
          <p:cNvCxnSpPr>
            <a:cxnSpLocks/>
          </p:cNvCxnSpPr>
          <p:nvPr/>
        </p:nvCxnSpPr>
        <p:spPr>
          <a:xfrm>
            <a:off x="494136" y="4265313"/>
            <a:ext cx="113343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047884-DE58-4E55-B6E3-2A6A161257A0}"/>
              </a:ext>
            </a:extLst>
          </p:cNvPr>
          <p:cNvCxnSpPr>
            <a:cxnSpLocks/>
          </p:cNvCxnSpPr>
          <p:nvPr/>
        </p:nvCxnSpPr>
        <p:spPr>
          <a:xfrm>
            <a:off x="440973" y="5950573"/>
            <a:ext cx="113343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4DF246A-94D4-4B70-B2B7-131DB6318901}"/>
              </a:ext>
            </a:extLst>
          </p:cNvPr>
          <p:cNvSpPr/>
          <p:nvPr/>
        </p:nvSpPr>
        <p:spPr>
          <a:xfrm>
            <a:off x="702749" y="4169620"/>
            <a:ext cx="191385" cy="191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AE80D1-47CC-4BFC-A20B-87206CD925B2}"/>
              </a:ext>
            </a:extLst>
          </p:cNvPr>
          <p:cNvSpPr txBox="1"/>
          <p:nvPr/>
        </p:nvSpPr>
        <p:spPr>
          <a:xfrm>
            <a:off x="349661" y="4456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12.12.5~</a:t>
            </a:r>
          </a:p>
          <a:p>
            <a:r>
              <a:rPr lang="ko-KR" altLang="en-US" sz="1200" dirty="0"/>
              <a:t>투표시작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223013-64E6-4B7C-BEDC-35D6E2695465}"/>
              </a:ext>
            </a:extLst>
          </p:cNvPr>
          <p:cNvSpPr/>
          <p:nvPr/>
        </p:nvSpPr>
        <p:spPr>
          <a:xfrm>
            <a:off x="1343929" y="4159790"/>
            <a:ext cx="191385" cy="191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7DE41-4953-40F7-95D4-CFBA252E475C}"/>
              </a:ext>
            </a:extLst>
          </p:cNvPr>
          <p:cNvSpPr txBox="1"/>
          <p:nvPr/>
        </p:nvSpPr>
        <p:spPr>
          <a:xfrm>
            <a:off x="1044069" y="4456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12.12.20</a:t>
            </a:r>
          </a:p>
          <a:p>
            <a:r>
              <a:rPr lang="ko-KR" altLang="en-US" sz="1200" dirty="0"/>
              <a:t>당선확정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3BBB63C-D611-4F7D-A530-A5AB18F1A328}"/>
              </a:ext>
            </a:extLst>
          </p:cNvPr>
          <p:cNvSpPr/>
          <p:nvPr/>
        </p:nvSpPr>
        <p:spPr>
          <a:xfrm>
            <a:off x="2470877" y="4161679"/>
            <a:ext cx="191385" cy="191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BCC32F-4F8C-412F-978D-41F3A6E681FE}"/>
              </a:ext>
            </a:extLst>
          </p:cNvPr>
          <p:cNvSpPr txBox="1"/>
          <p:nvPr/>
        </p:nvSpPr>
        <p:spPr>
          <a:xfrm>
            <a:off x="2171017" y="44585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13.2.25</a:t>
            </a:r>
          </a:p>
          <a:p>
            <a:r>
              <a:rPr lang="ko-KR" altLang="en-US" sz="1200" dirty="0"/>
              <a:t>임기시작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B878F5-23E4-4050-8944-D8F5DC91659C}"/>
              </a:ext>
            </a:extLst>
          </p:cNvPr>
          <p:cNvSpPr/>
          <p:nvPr/>
        </p:nvSpPr>
        <p:spPr>
          <a:xfrm>
            <a:off x="4173392" y="4171728"/>
            <a:ext cx="191385" cy="191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DF212-F044-4606-A6F0-D0D20870B403}"/>
              </a:ext>
            </a:extLst>
          </p:cNvPr>
          <p:cNvSpPr txBox="1"/>
          <p:nvPr/>
        </p:nvSpPr>
        <p:spPr>
          <a:xfrm>
            <a:off x="3873532" y="446863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16.10.29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촛불집회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922DDA4-832A-4626-A510-5A04F6441244}"/>
              </a:ext>
            </a:extLst>
          </p:cNvPr>
          <p:cNvSpPr/>
          <p:nvPr/>
        </p:nvSpPr>
        <p:spPr>
          <a:xfrm>
            <a:off x="5606832" y="4159790"/>
            <a:ext cx="191385" cy="191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50CEB-4D60-415F-9DBF-CB71DA3A9F4E}"/>
              </a:ext>
            </a:extLst>
          </p:cNvPr>
          <p:cNvSpPr txBox="1"/>
          <p:nvPr/>
        </p:nvSpPr>
        <p:spPr>
          <a:xfrm>
            <a:off x="5306972" y="445669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16.12.9</a:t>
            </a:r>
          </a:p>
          <a:p>
            <a:r>
              <a:rPr lang="ko-KR" altLang="en-US" dirty="0"/>
              <a:t>탄핵 시작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000237-D40F-4F9B-A329-C6D4DD7E7D13}"/>
              </a:ext>
            </a:extLst>
          </p:cNvPr>
          <p:cNvSpPr/>
          <p:nvPr/>
        </p:nvSpPr>
        <p:spPr>
          <a:xfrm>
            <a:off x="7309347" y="4125433"/>
            <a:ext cx="191385" cy="191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905EC6-8D95-4E28-AAB3-0BD49CAEA758}"/>
              </a:ext>
            </a:extLst>
          </p:cNvPr>
          <p:cNvSpPr txBox="1"/>
          <p:nvPr/>
        </p:nvSpPr>
        <p:spPr>
          <a:xfrm>
            <a:off x="7009487" y="4437289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17.3.10</a:t>
            </a:r>
          </a:p>
          <a:p>
            <a:r>
              <a:rPr lang="ko-KR" altLang="en-US" dirty="0"/>
              <a:t>종료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1AB0CAC-26C7-44AC-B44C-CC7F56712EF8}"/>
              </a:ext>
            </a:extLst>
          </p:cNvPr>
          <p:cNvCxnSpPr/>
          <p:nvPr/>
        </p:nvCxnSpPr>
        <p:spPr>
          <a:xfrm flipV="1">
            <a:off x="5679222" y="3845171"/>
            <a:ext cx="0" cy="224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DEBBB7-086B-45F9-9857-33A0CF881927}"/>
              </a:ext>
            </a:extLst>
          </p:cNvPr>
          <p:cNvCxnSpPr>
            <a:cxnSpLocks/>
          </p:cNvCxnSpPr>
          <p:nvPr/>
        </p:nvCxnSpPr>
        <p:spPr>
          <a:xfrm>
            <a:off x="5679222" y="3845171"/>
            <a:ext cx="1872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E50D69D-E6BD-4D82-B710-BA2E3E40EC59}"/>
              </a:ext>
            </a:extLst>
          </p:cNvPr>
          <p:cNvCxnSpPr/>
          <p:nvPr/>
        </p:nvCxnSpPr>
        <p:spPr>
          <a:xfrm>
            <a:off x="7551565" y="3845171"/>
            <a:ext cx="0" cy="170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73AE54-8AC2-40B3-93BC-2EEAC5487106}"/>
              </a:ext>
            </a:extLst>
          </p:cNvPr>
          <p:cNvSpPr txBox="1"/>
          <p:nvPr/>
        </p:nvSpPr>
        <p:spPr>
          <a:xfrm>
            <a:off x="5558853" y="347528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국무총리 권한대행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015A242-B1DD-4B31-81FE-737A655004F4}"/>
              </a:ext>
            </a:extLst>
          </p:cNvPr>
          <p:cNvSpPr/>
          <p:nvPr/>
        </p:nvSpPr>
        <p:spPr>
          <a:xfrm>
            <a:off x="8130868" y="4159789"/>
            <a:ext cx="191385" cy="191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22CF7-2A72-4858-9EBE-17618BBE05DC}"/>
              </a:ext>
            </a:extLst>
          </p:cNvPr>
          <p:cNvSpPr txBox="1"/>
          <p:nvPr/>
        </p:nvSpPr>
        <p:spPr>
          <a:xfrm>
            <a:off x="7979910" y="4502973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17.4.17~</a:t>
            </a:r>
          </a:p>
          <a:p>
            <a:r>
              <a:rPr lang="ko-KR" altLang="en-US" sz="1200" dirty="0"/>
              <a:t>선거운동</a:t>
            </a:r>
            <a:endParaRPr lang="en-US" altLang="ko-KR" sz="1200" dirty="0"/>
          </a:p>
          <a:p>
            <a:r>
              <a:rPr lang="ko-KR" altLang="en-US" sz="1200" dirty="0"/>
              <a:t>시작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DF2BF7-7A48-4842-BD48-BD8CBAA3A9C2}"/>
              </a:ext>
            </a:extLst>
          </p:cNvPr>
          <p:cNvSpPr/>
          <p:nvPr/>
        </p:nvSpPr>
        <p:spPr>
          <a:xfrm>
            <a:off x="2562446" y="2837543"/>
            <a:ext cx="5050297" cy="586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박근혜 정권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0A41D0-E2CC-4C88-9DA6-F27F303180E2}"/>
              </a:ext>
            </a:extLst>
          </p:cNvPr>
          <p:cNvSpPr/>
          <p:nvPr/>
        </p:nvSpPr>
        <p:spPr>
          <a:xfrm>
            <a:off x="7612744" y="2844026"/>
            <a:ext cx="1589313" cy="586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국무총리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C48453-DE28-4A43-8039-5B3ECB70A690}"/>
              </a:ext>
            </a:extLst>
          </p:cNvPr>
          <p:cNvSpPr/>
          <p:nvPr/>
        </p:nvSpPr>
        <p:spPr>
          <a:xfrm>
            <a:off x="9200456" y="2844026"/>
            <a:ext cx="2627987" cy="5869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문재인 정권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6C0C11-3B18-456C-8D49-7C24B4DABE55}"/>
              </a:ext>
            </a:extLst>
          </p:cNvPr>
          <p:cNvSpPr/>
          <p:nvPr/>
        </p:nvSpPr>
        <p:spPr>
          <a:xfrm>
            <a:off x="497544" y="5135987"/>
            <a:ext cx="6956515" cy="5869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문재인 정권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0BD59-5135-4A28-ACD9-5CD795720505}"/>
              </a:ext>
            </a:extLst>
          </p:cNvPr>
          <p:cNvSpPr txBox="1"/>
          <p:nvPr/>
        </p:nvSpPr>
        <p:spPr>
          <a:xfrm>
            <a:off x="2384403" y="6155875"/>
            <a:ext cx="207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22.2.15</a:t>
            </a:r>
          </a:p>
          <a:p>
            <a:r>
              <a:rPr lang="ko-KR" altLang="en-US" sz="1600" dirty="0"/>
              <a:t>선거운동 시작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51598B-1C5F-44D2-9287-D8B2FA08D845}"/>
              </a:ext>
            </a:extLst>
          </p:cNvPr>
          <p:cNvSpPr txBox="1"/>
          <p:nvPr/>
        </p:nvSpPr>
        <p:spPr>
          <a:xfrm>
            <a:off x="4000002" y="6169564"/>
            <a:ext cx="277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22.3.10</a:t>
            </a:r>
          </a:p>
          <a:p>
            <a:r>
              <a:rPr lang="ko-KR" altLang="en-US" sz="1600" dirty="0"/>
              <a:t>개표 및 </a:t>
            </a:r>
            <a:r>
              <a:rPr lang="ko-KR" altLang="en-US" sz="1600" dirty="0" err="1"/>
              <a:t>윤석열</a:t>
            </a:r>
            <a:r>
              <a:rPr lang="ko-KR" altLang="en-US" sz="1600" dirty="0"/>
              <a:t> 당선인 확정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0E2AEB-1E29-40B6-8CB5-032E73EEC790}"/>
              </a:ext>
            </a:extLst>
          </p:cNvPr>
          <p:cNvSpPr txBox="1"/>
          <p:nvPr/>
        </p:nvSpPr>
        <p:spPr>
          <a:xfrm>
            <a:off x="7064899" y="6140452"/>
            <a:ext cx="277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22.5.10</a:t>
            </a:r>
          </a:p>
          <a:p>
            <a:r>
              <a:rPr lang="ko-KR" altLang="en-US" sz="1600" dirty="0" err="1"/>
              <a:t>윤석열</a:t>
            </a:r>
            <a:r>
              <a:rPr lang="ko-KR" altLang="en-US" sz="1600" dirty="0"/>
              <a:t> 정권 임기시작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B5FD358-50B3-46CF-A4E7-23A59DD5E147}"/>
              </a:ext>
            </a:extLst>
          </p:cNvPr>
          <p:cNvSpPr/>
          <p:nvPr/>
        </p:nvSpPr>
        <p:spPr>
          <a:xfrm>
            <a:off x="7449954" y="5847256"/>
            <a:ext cx="191385" cy="19138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79361C-5FA6-422F-98C1-3FE9B7EAA061}"/>
              </a:ext>
            </a:extLst>
          </p:cNvPr>
          <p:cNvSpPr/>
          <p:nvPr/>
        </p:nvSpPr>
        <p:spPr>
          <a:xfrm>
            <a:off x="7449953" y="5140412"/>
            <a:ext cx="4325327" cy="5869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윤석열</a:t>
            </a:r>
            <a:r>
              <a:rPr lang="ko-KR" altLang="en-US" dirty="0">
                <a:solidFill>
                  <a:schemeClr val="bg1"/>
                </a:solidFill>
              </a:rPr>
              <a:t> 정권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CE5745-6B1A-4A6B-B3CB-98F5C05C3802}"/>
              </a:ext>
            </a:extLst>
          </p:cNvPr>
          <p:cNvSpPr txBox="1"/>
          <p:nvPr/>
        </p:nvSpPr>
        <p:spPr>
          <a:xfrm>
            <a:off x="8710034" y="4438901"/>
            <a:ext cx="352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17.5.10</a:t>
            </a:r>
          </a:p>
          <a:p>
            <a:r>
              <a:rPr lang="ko-KR" altLang="en-US" sz="1600" b="1" dirty="0"/>
              <a:t>당선 선포 동시 문재인정권 임기시작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631D283-E449-420F-B71A-D1DCC89EF6A7}"/>
              </a:ext>
            </a:extLst>
          </p:cNvPr>
          <p:cNvSpPr/>
          <p:nvPr/>
        </p:nvSpPr>
        <p:spPr>
          <a:xfrm>
            <a:off x="9095089" y="4145705"/>
            <a:ext cx="191385" cy="191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74DBB7-730F-4A35-9030-8754033B82D5}"/>
              </a:ext>
            </a:extLst>
          </p:cNvPr>
          <p:cNvSpPr/>
          <p:nvPr/>
        </p:nvSpPr>
        <p:spPr>
          <a:xfrm>
            <a:off x="4314760" y="5847256"/>
            <a:ext cx="191385" cy="19138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AB9B5EA-D792-4DB7-BDB4-B9F1C4EAF44B}"/>
              </a:ext>
            </a:extLst>
          </p:cNvPr>
          <p:cNvSpPr/>
          <p:nvPr/>
        </p:nvSpPr>
        <p:spPr>
          <a:xfrm>
            <a:off x="2600952" y="5854880"/>
            <a:ext cx="191385" cy="19138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98D997-EE56-4AD0-A151-7B7DA6EACE95}"/>
              </a:ext>
            </a:extLst>
          </p:cNvPr>
          <p:cNvSpPr/>
          <p:nvPr/>
        </p:nvSpPr>
        <p:spPr>
          <a:xfrm>
            <a:off x="372238" y="2831060"/>
            <a:ext cx="2198888" cy="5869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이명박 정권</a:t>
            </a:r>
          </a:p>
        </p:txBody>
      </p:sp>
    </p:spTree>
    <p:extLst>
      <p:ext uri="{BB962C8B-B14F-4D97-AF65-F5344CB8AC3E}">
        <p14:creationId xmlns:p14="http://schemas.microsoft.com/office/powerpoint/2010/main" val="15993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BC45B6-B7C6-4A1B-922E-FB263757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31" y="212332"/>
            <a:ext cx="11139941" cy="66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4206077-B3ED-4033-A614-E7940A9C3B24}"/>
              </a:ext>
            </a:extLst>
          </p:cNvPr>
          <p:cNvCxnSpPr>
            <a:cxnSpLocks/>
          </p:cNvCxnSpPr>
          <p:nvPr/>
        </p:nvCxnSpPr>
        <p:spPr>
          <a:xfrm flipV="1">
            <a:off x="1487714" y="3548743"/>
            <a:ext cx="9499600" cy="14224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D804154-711C-427A-8AE2-9EA80D2F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5" y="0"/>
            <a:ext cx="5295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BC9EE-5B75-4287-A0D6-C2580C192DFC}"/>
              </a:ext>
            </a:extLst>
          </p:cNvPr>
          <p:cNvSpPr/>
          <p:nvPr/>
        </p:nvSpPr>
        <p:spPr>
          <a:xfrm>
            <a:off x="13562840" y="129786"/>
            <a:ext cx="646363" cy="1801718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A7460E-D438-4555-A54C-02F90074A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5295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E74131-AC5D-412D-BC7B-E9426690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0"/>
            <a:ext cx="5295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1E471E-3086-49DB-93F0-26B80CB5E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067175"/>
            <a:ext cx="5295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51C17A-C215-440E-B51B-09781983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4110038"/>
            <a:ext cx="5295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CC82FD9-ED83-4FD5-B947-0863BCABB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027" y="4152900"/>
            <a:ext cx="5295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E0419D9-ABEA-48DA-86E0-6F12A6D7573E}"/>
              </a:ext>
            </a:extLst>
          </p:cNvPr>
          <p:cNvSpPr/>
          <p:nvPr/>
        </p:nvSpPr>
        <p:spPr>
          <a:xfrm>
            <a:off x="2858700" y="525718"/>
            <a:ext cx="191385" cy="191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C78FB7-746F-452C-B04B-D055B460E849}"/>
              </a:ext>
            </a:extLst>
          </p:cNvPr>
          <p:cNvSpPr txBox="1"/>
          <p:nvPr/>
        </p:nvSpPr>
        <p:spPr>
          <a:xfrm>
            <a:off x="2223281" y="1136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12.12.5~</a:t>
            </a:r>
          </a:p>
          <a:p>
            <a:r>
              <a:rPr lang="ko-KR" altLang="en-US" sz="1200" dirty="0"/>
              <a:t>투표시작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526DC-F570-496E-8907-77D24A95497C}"/>
              </a:ext>
            </a:extLst>
          </p:cNvPr>
          <p:cNvSpPr txBox="1"/>
          <p:nvPr/>
        </p:nvSpPr>
        <p:spPr>
          <a:xfrm>
            <a:off x="2858700" y="1297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12.12.20</a:t>
            </a:r>
          </a:p>
          <a:p>
            <a:r>
              <a:rPr lang="ko-KR" altLang="en-US" sz="1200" dirty="0"/>
              <a:t>당선확정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140F9F-D7DE-4BC2-B032-7A25A31E27E4}"/>
              </a:ext>
            </a:extLst>
          </p:cNvPr>
          <p:cNvSpPr/>
          <p:nvPr/>
        </p:nvSpPr>
        <p:spPr>
          <a:xfrm>
            <a:off x="3236185" y="713948"/>
            <a:ext cx="191385" cy="191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B3F84F-E7E2-49B1-A104-C591CCC95DF7}"/>
              </a:ext>
            </a:extLst>
          </p:cNvPr>
          <p:cNvSpPr txBox="1"/>
          <p:nvPr/>
        </p:nvSpPr>
        <p:spPr>
          <a:xfrm>
            <a:off x="3458663" y="57536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13.2.25</a:t>
            </a:r>
          </a:p>
          <a:p>
            <a:r>
              <a:rPr lang="ko-KR" altLang="en-US" sz="1200" dirty="0"/>
              <a:t>박근혜정부</a:t>
            </a:r>
            <a:endParaRPr lang="en-US" altLang="ko-KR" sz="1200" dirty="0"/>
          </a:p>
          <a:p>
            <a:r>
              <a:rPr lang="ko-KR" altLang="en-US" sz="1200" dirty="0"/>
              <a:t>임기시작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767048C-FD7C-4D6D-B859-4F9F981A3E7A}"/>
              </a:ext>
            </a:extLst>
          </p:cNvPr>
          <p:cNvCxnSpPr/>
          <p:nvPr/>
        </p:nvCxnSpPr>
        <p:spPr>
          <a:xfrm>
            <a:off x="2781300" y="3609975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CB8DFB-086B-46A2-8FF0-59630E985645}"/>
              </a:ext>
            </a:extLst>
          </p:cNvPr>
          <p:cNvCxnSpPr/>
          <p:nvPr/>
        </p:nvCxnSpPr>
        <p:spPr>
          <a:xfrm>
            <a:off x="2940050" y="3609975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6101DB8-C3EA-47F7-B2C7-DF45F1B9333A}"/>
              </a:ext>
            </a:extLst>
          </p:cNvPr>
          <p:cNvCxnSpPr/>
          <p:nvPr/>
        </p:nvCxnSpPr>
        <p:spPr>
          <a:xfrm>
            <a:off x="3124200" y="361315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EAA3606-9D61-4495-970D-73FC639F583C}"/>
              </a:ext>
            </a:extLst>
          </p:cNvPr>
          <p:cNvCxnSpPr/>
          <p:nvPr/>
        </p:nvCxnSpPr>
        <p:spPr>
          <a:xfrm>
            <a:off x="3305175" y="3609975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86D27C1-40D1-4922-A242-C82298B03686}"/>
              </a:ext>
            </a:extLst>
          </p:cNvPr>
          <p:cNvSpPr/>
          <p:nvPr/>
        </p:nvSpPr>
        <p:spPr>
          <a:xfrm>
            <a:off x="13299190" y="1447398"/>
            <a:ext cx="127884" cy="117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FD9E45-10FA-405A-80FD-6D9DE16CE5EE}"/>
              </a:ext>
            </a:extLst>
          </p:cNvPr>
          <p:cNvSpPr txBox="1"/>
          <p:nvPr/>
        </p:nvSpPr>
        <p:spPr>
          <a:xfrm>
            <a:off x="11930517" y="705761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16.10.29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촛불집회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E931487-68F0-4C1F-A131-6C10ED44B709}"/>
              </a:ext>
            </a:extLst>
          </p:cNvPr>
          <p:cNvSpPr/>
          <p:nvPr/>
        </p:nvSpPr>
        <p:spPr>
          <a:xfrm>
            <a:off x="13508828" y="822283"/>
            <a:ext cx="111626" cy="1071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5C196C-5992-44D5-81DC-D4B4C857133E}"/>
              </a:ext>
            </a:extLst>
          </p:cNvPr>
          <p:cNvSpPr txBox="1"/>
          <p:nvPr/>
        </p:nvSpPr>
        <p:spPr>
          <a:xfrm>
            <a:off x="13575503" y="47498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16.12.9</a:t>
            </a:r>
          </a:p>
          <a:p>
            <a:r>
              <a:rPr lang="ko-KR" altLang="en-US" dirty="0"/>
              <a:t>탄핵 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98D707-2EB3-4CC1-A9F1-3B35E26E8813}"/>
              </a:ext>
            </a:extLst>
          </p:cNvPr>
          <p:cNvCxnSpPr>
            <a:cxnSpLocks/>
          </p:cNvCxnSpPr>
          <p:nvPr/>
        </p:nvCxnSpPr>
        <p:spPr>
          <a:xfrm flipV="1">
            <a:off x="13363132" y="1619732"/>
            <a:ext cx="0" cy="205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9052BE-9C29-46A5-B67D-B5B0DEA9C194}"/>
              </a:ext>
            </a:extLst>
          </p:cNvPr>
          <p:cNvCxnSpPr>
            <a:cxnSpLocks/>
          </p:cNvCxnSpPr>
          <p:nvPr/>
        </p:nvCxnSpPr>
        <p:spPr>
          <a:xfrm flipV="1">
            <a:off x="13575503" y="1028926"/>
            <a:ext cx="0" cy="2696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F9A4CC4-C17E-468B-9E4A-289A5DC8405A}"/>
              </a:ext>
            </a:extLst>
          </p:cNvPr>
          <p:cNvSpPr/>
          <p:nvPr/>
        </p:nvSpPr>
        <p:spPr>
          <a:xfrm>
            <a:off x="14136179" y="1729325"/>
            <a:ext cx="135536" cy="1158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BCA66C-A161-4370-86E7-BF803F4430D0}"/>
              </a:ext>
            </a:extLst>
          </p:cNvPr>
          <p:cNvSpPr txBox="1"/>
          <p:nvPr/>
        </p:nvSpPr>
        <p:spPr>
          <a:xfrm>
            <a:off x="13705116" y="1881111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17.3.10</a:t>
            </a:r>
          </a:p>
          <a:p>
            <a:r>
              <a:rPr lang="ko-KR" altLang="en-US" dirty="0"/>
              <a:t>종료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A0753C8-2F87-42DE-B34C-93E9D9DF7CFC}"/>
              </a:ext>
            </a:extLst>
          </p:cNvPr>
          <p:cNvSpPr/>
          <p:nvPr/>
        </p:nvSpPr>
        <p:spPr>
          <a:xfrm>
            <a:off x="14339343" y="1796384"/>
            <a:ext cx="93344" cy="975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BBE03C-9B75-43DE-8B9B-2F03CA1922B7}"/>
              </a:ext>
            </a:extLst>
          </p:cNvPr>
          <p:cNvSpPr txBox="1"/>
          <p:nvPr/>
        </p:nvSpPr>
        <p:spPr>
          <a:xfrm>
            <a:off x="14178763" y="116644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17.4.17~</a:t>
            </a:r>
          </a:p>
          <a:p>
            <a:r>
              <a:rPr lang="ko-KR" altLang="en-US" sz="1200" dirty="0"/>
              <a:t>선거운동</a:t>
            </a:r>
            <a:endParaRPr lang="en-US" altLang="ko-KR" sz="1200" dirty="0"/>
          </a:p>
          <a:p>
            <a:r>
              <a:rPr lang="ko-KR" altLang="en-US" sz="1200" dirty="0"/>
              <a:t>시작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FEC30-7C17-4082-8D07-9F525733FFEA}"/>
              </a:ext>
            </a:extLst>
          </p:cNvPr>
          <p:cNvSpPr txBox="1"/>
          <p:nvPr/>
        </p:nvSpPr>
        <p:spPr>
          <a:xfrm>
            <a:off x="14452596" y="1978642"/>
            <a:ext cx="352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17.5.10</a:t>
            </a:r>
          </a:p>
          <a:p>
            <a:r>
              <a:rPr lang="ko-KR" altLang="en-US" sz="1600" b="1" dirty="0"/>
              <a:t>당선 선포 동시 문재인정권 임기시작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9AC50AC-CDD1-4A53-8104-69D2707DF641}"/>
              </a:ext>
            </a:extLst>
          </p:cNvPr>
          <p:cNvCxnSpPr/>
          <p:nvPr/>
        </p:nvCxnSpPr>
        <p:spPr>
          <a:xfrm>
            <a:off x="14522351" y="3609975"/>
            <a:ext cx="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7FD3862-5871-4723-9212-B4290614ECE4}"/>
              </a:ext>
            </a:extLst>
          </p:cNvPr>
          <p:cNvCxnSpPr/>
          <p:nvPr/>
        </p:nvCxnSpPr>
        <p:spPr>
          <a:xfrm>
            <a:off x="14709676" y="3609975"/>
            <a:ext cx="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E6B45-E6A1-4673-94B5-1098ECDDD481}"/>
              </a:ext>
            </a:extLst>
          </p:cNvPr>
          <p:cNvCxnSpPr/>
          <p:nvPr/>
        </p:nvCxnSpPr>
        <p:spPr>
          <a:xfrm>
            <a:off x="14884301" y="3609975"/>
            <a:ext cx="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3925E7C-EEB0-42D2-9204-1E7284FA077B}"/>
              </a:ext>
            </a:extLst>
          </p:cNvPr>
          <p:cNvCxnSpPr/>
          <p:nvPr/>
        </p:nvCxnSpPr>
        <p:spPr>
          <a:xfrm>
            <a:off x="15062101" y="3603625"/>
            <a:ext cx="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073F710-79C9-4D9C-9595-8386B55121D5}"/>
              </a:ext>
            </a:extLst>
          </p:cNvPr>
          <p:cNvCxnSpPr/>
          <p:nvPr/>
        </p:nvCxnSpPr>
        <p:spPr>
          <a:xfrm flipV="1">
            <a:off x="14522351" y="1897282"/>
            <a:ext cx="0" cy="176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49A09E02-F533-480E-A835-1E8D1C948810}"/>
              </a:ext>
            </a:extLst>
          </p:cNvPr>
          <p:cNvSpPr/>
          <p:nvPr/>
        </p:nvSpPr>
        <p:spPr>
          <a:xfrm>
            <a:off x="14479082" y="1815581"/>
            <a:ext cx="99791" cy="9979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A7294-FB51-4AF0-A1DC-4A4117C5312F}"/>
              </a:ext>
            </a:extLst>
          </p:cNvPr>
          <p:cNvSpPr txBox="1"/>
          <p:nvPr/>
        </p:nvSpPr>
        <p:spPr>
          <a:xfrm>
            <a:off x="11542014" y="5365659"/>
            <a:ext cx="207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22.2.15</a:t>
            </a:r>
          </a:p>
          <a:p>
            <a:r>
              <a:rPr lang="ko-KR" altLang="en-US" sz="1600" dirty="0"/>
              <a:t>선거운동 시작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97429A-78D5-4B4C-889F-33B6ECC69545}"/>
              </a:ext>
            </a:extLst>
          </p:cNvPr>
          <p:cNvSpPr txBox="1"/>
          <p:nvPr/>
        </p:nvSpPr>
        <p:spPr>
          <a:xfrm>
            <a:off x="12087225" y="4724159"/>
            <a:ext cx="277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22.3.10</a:t>
            </a:r>
          </a:p>
          <a:p>
            <a:r>
              <a:rPr lang="ko-KR" altLang="en-US" sz="1600" dirty="0"/>
              <a:t>개표 및 </a:t>
            </a:r>
            <a:r>
              <a:rPr lang="ko-KR" altLang="en-US" sz="1600" dirty="0" err="1"/>
              <a:t>윤석열</a:t>
            </a:r>
            <a:r>
              <a:rPr lang="ko-KR" altLang="en-US" sz="1600" dirty="0"/>
              <a:t> 당선인 확정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9F1551-242A-4E2A-B567-F784E9A07A6C}"/>
              </a:ext>
            </a:extLst>
          </p:cNvPr>
          <p:cNvSpPr/>
          <p:nvPr/>
        </p:nvSpPr>
        <p:spPr>
          <a:xfrm>
            <a:off x="12348267" y="5313607"/>
            <a:ext cx="191385" cy="19138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61BD30A-E2E8-4A16-9105-F16DFD3047B6}"/>
              </a:ext>
            </a:extLst>
          </p:cNvPr>
          <p:cNvSpPr/>
          <p:nvPr/>
        </p:nvSpPr>
        <p:spPr>
          <a:xfrm>
            <a:off x="11930517" y="5214938"/>
            <a:ext cx="156708" cy="14228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0508E3-16C8-4AC8-A08E-F6037AF266DC}"/>
              </a:ext>
            </a:extLst>
          </p:cNvPr>
          <p:cNvSpPr txBox="1"/>
          <p:nvPr/>
        </p:nvSpPr>
        <p:spPr>
          <a:xfrm>
            <a:off x="13443209" y="4362866"/>
            <a:ext cx="2777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22.5.10</a:t>
            </a:r>
          </a:p>
          <a:p>
            <a:r>
              <a:rPr lang="ko-KR" altLang="en-US" sz="1600" dirty="0" err="1"/>
              <a:t>윤석열</a:t>
            </a:r>
            <a:r>
              <a:rPr lang="ko-KR" altLang="en-US" sz="1600" dirty="0"/>
              <a:t> 정권 임기시작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C330800-803E-47CA-9364-0EDD7DDC7C7F}"/>
              </a:ext>
            </a:extLst>
          </p:cNvPr>
          <p:cNvSpPr/>
          <p:nvPr/>
        </p:nvSpPr>
        <p:spPr>
          <a:xfrm>
            <a:off x="13203497" y="4468929"/>
            <a:ext cx="191385" cy="19138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EACCA7-FEC4-44A3-B9BA-B1C2F755D98B}"/>
              </a:ext>
            </a:extLst>
          </p:cNvPr>
          <p:cNvCxnSpPr>
            <a:cxnSpLocks/>
          </p:cNvCxnSpPr>
          <p:nvPr/>
        </p:nvCxnSpPr>
        <p:spPr>
          <a:xfrm flipV="1">
            <a:off x="13291569" y="4660314"/>
            <a:ext cx="1" cy="315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91738E5F-7B4E-42C0-8245-ED76DE8DCAD4}"/>
              </a:ext>
            </a:extLst>
          </p:cNvPr>
          <p:cNvSpPr/>
          <p:nvPr/>
        </p:nvSpPr>
        <p:spPr>
          <a:xfrm>
            <a:off x="4406426" y="1893888"/>
            <a:ext cx="246743" cy="246743"/>
          </a:xfrm>
          <a:prstGeom prst="ellipse">
            <a:avLst/>
          </a:prstGeom>
          <a:solidFill>
            <a:srgbClr val="FFCCFF">
              <a:alpha val="41000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ECC406E-897C-42E0-B055-024CAE511FB4}"/>
              </a:ext>
            </a:extLst>
          </p:cNvPr>
          <p:cNvSpPr/>
          <p:nvPr/>
        </p:nvSpPr>
        <p:spPr>
          <a:xfrm>
            <a:off x="9687040" y="2154919"/>
            <a:ext cx="246743" cy="246743"/>
          </a:xfrm>
          <a:prstGeom prst="ellipse">
            <a:avLst/>
          </a:prstGeom>
          <a:solidFill>
            <a:srgbClr val="FFCCFF">
              <a:alpha val="41000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2EBBC04-6EC7-4C8E-8D54-5E4BA407916F}"/>
              </a:ext>
            </a:extLst>
          </p:cNvPr>
          <p:cNvSpPr/>
          <p:nvPr/>
        </p:nvSpPr>
        <p:spPr>
          <a:xfrm>
            <a:off x="9810411" y="5614080"/>
            <a:ext cx="246743" cy="246743"/>
          </a:xfrm>
          <a:prstGeom prst="ellipse">
            <a:avLst/>
          </a:prstGeom>
          <a:solidFill>
            <a:srgbClr val="FFCCFF">
              <a:alpha val="41000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097C70E-B65C-44B7-B180-6544ACCE2D94}"/>
              </a:ext>
            </a:extLst>
          </p:cNvPr>
          <p:cNvSpPr/>
          <p:nvPr/>
        </p:nvSpPr>
        <p:spPr>
          <a:xfrm>
            <a:off x="14880093" y="5730500"/>
            <a:ext cx="246743" cy="246743"/>
          </a:xfrm>
          <a:prstGeom prst="ellipse">
            <a:avLst/>
          </a:prstGeom>
          <a:solidFill>
            <a:srgbClr val="FFCCFF">
              <a:alpha val="41000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8436A64-AFAF-42DF-A2A8-C408BF3FEF7C}"/>
              </a:ext>
            </a:extLst>
          </p:cNvPr>
          <p:cNvSpPr/>
          <p:nvPr/>
        </p:nvSpPr>
        <p:spPr>
          <a:xfrm>
            <a:off x="4406425" y="5800045"/>
            <a:ext cx="246743" cy="246743"/>
          </a:xfrm>
          <a:prstGeom prst="ellipse">
            <a:avLst/>
          </a:prstGeom>
          <a:solidFill>
            <a:srgbClr val="FFCCFF">
              <a:alpha val="41000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915ADF1-ABB0-4DFC-94C2-424C1FFA3C2A}"/>
              </a:ext>
            </a:extLst>
          </p:cNvPr>
          <p:cNvSpPr/>
          <p:nvPr/>
        </p:nvSpPr>
        <p:spPr>
          <a:xfrm>
            <a:off x="9687039" y="2140631"/>
            <a:ext cx="246743" cy="246743"/>
          </a:xfrm>
          <a:prstGeom prst="ellipse">
            <a:avLst/>
          </a:prstGeom>
          <a:solidFill>
            <a:srgbClr val="FFCCFF">
              <a:alpha val="41000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D4CF513-60C8-4E9E-A1E3-D6BA1FF58BB3}"/>
              </a:ext>
            </a:extLst>
          </p:cNvPr>
          <p:cNvSpPr/>
          <p:nvPr/>
        </p:nvSpPr>
        <p:spPr>
          <a:xfrm>
            <a:off x="15156695" y="1527226"/>
            <a:ext cx="521455" cy="511124"/>
          </a:xfrm>
          <a:prstGeom prst="ellipse">
            <a:avLst/>
          </a:prstGeom>
          <a:solidFill>
            <a:srgbClr val="FFCCFF">
              <a:alpha val="41000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A2B44-BA55-4B9C-ABDD-E2F8FBCC9E5F}"/>
              </a:ext>
            </a:extLst>
          </p:cNvPr>
          <p:cNvSpPr txBox="1"/>
          <p:nvPr/>
        </p:nvSpPr>
        <p:spPr>
          <a:xfrm>
            <a:off x="3662095" y="3095919"/>
            <a:ext cx="14574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2012</a:t>
            </a:r>
            <a:r>
              <a:rPr lang="ko-KR" altLang="en-US" dirty="0"/>
              <a:t>년</a:t>
            </a:r>
            <a:r>
              <a:rPr lang="en-US" altLang="ko-KR" dirty="0"/>
              <a:t>,13</a:t>
            </a:r>
            <a:r>
              <a:rPr lang="ko-KR" altLang="en-US" dirty="0"/>
              <a:t>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5362BD-3CFD-4022-A5A5-39CB4701EAAA}"/>
              </a:ext>
            </a:extLst>
          </p:cNvPr>
          <p:cNvSpPr txBox="1"/>
          <p:nvPr/>
        </p:nvSpPr>
        <p:spPr>
          <a:xfrm>
            <a:off x="8986651" y="3053886"/>
            <a:ext cx="14574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2014</a:t>
            </a:r>
            <a:r>
              <a:rPr lang="ko-KR" altLang="en-US" dirty="0"/>
              <a:t>년</a:t>
            </a:r>
            <a:r>
              <a:rPr lang="en-US" altLang="ko-KR" dirty="0"/>
              <a:t>,15</a:t>
            </a:r>
            <a:r>
              <a:rPr lang="ko-KR" altLang="en-US" dirty="0"/>
              <a:t>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E8A3AD-07D7-4FE2-96B1-E69CB77D130B}"/>
              </a:ext>
            </a:extLst>
          </p:cNvPr>
          <p:cNvSpPr txBox="1"/>
          <p:nvPr/>
        </p:nvSpPr>
        <p:spPr>
          <a:xfrm>
            <a:off x="14394024" y="3145690"/>
            <a:ext cx="14574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년</a:t>
            </a:r>
            <a:r>
              <a:rPr lang="en-US" altLang="ko-KR" dirty="0"/>
              <a:t>,17</a:t>
            </a:r>
            <a:r>
              <a:rPr lang="ko-KR" altLang="en-US" dirty="0"/>
              <a:t>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8B8D9B-6E06-49FA-9BBF-612FC8431D53}"/>
              </a:ext>
            </a:extLst>
          </p:cNvPr>
          <p:cNvSpPr txBox="1"/>
          <p:nvPr/>
        </p:nvSpPr>
        <p:spPr>
          <a:xfrm>
            <a:off x="3677700" y="7215411"/>
            <a:ext cx="14574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</a:t>
            </a:r>
            <a:r>
              <a:rPr lang="en-US" altLang="ko-KR" dirty="0"/>
              <a:t>,19</a:t>
            </a:r>
            <a:r>
              <a:rPr lang="ko-KR" altLang="en-US" dirty="0"/>
              <a:t>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910E92-C304-4FE6-AACD-C94156C0D7F8}"/>
              </a:ext>
            </a:extLst>
          </p:cNvPr>
          <p:cNvSpPr txBox="1"/>
          <p:nvPr/>
        </p:nvSpPr>
        <p:spPr>
          <a:xfrm>
            <a:off x="9081693" y="7215411"/>
            <a:ext cx="14574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</a:t>
            </a:r>
            <a:r>
              <a:rPr lang="en-US" altLang="ko-KR" dirty="0"/>
              <a:t>,21</a:t>
            </a:r>
            <a:r>
              <a:rPr lang="ko-KR" altLang="en-US" dirty="0"/>
              <a:t>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F55F4-1C5D-4606-90C5-A069BB2A80B8}"/>
              </a:ext>
            </a:extLst>
          </p:cNvPr>
          <p:cNvSpPr txBox="1"/>
          <p:nvPr/>
        </p:nvSpPr>
        <p:spPr>
          <a:xfrm>
            <a:off x="14757745" y="7350599"/>
            <a:ext cx="92204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BFE8583-3550-47EF-8B0B-F32B9F1BEB4A}"/>
              </a:ext>
            </a:extLst>
          </p:cNvPr>
          <p:cNvCxnSpPr>
            <a:cxnSpLocks/>
          </p:cNvCxnSpPr>
          <p:nvPr/>
        </p:nvCxnSpPr>
        <p:spPr>
          <a:xfrm flipV="1">
            <a:off x="4487652" y="798153"/>
            <a:ext cx="647498" cy="8215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56FCDAD-0720-4A7D-822E-98E1C96B4B15}"/>
              </a:ext>
            </a:extLst>
          </p:cNvPr>
          <p:cNvCxnSpPr>
            <a:cxnSpLocks/>
          </p:cNvCxnSpPr>
          <p:nvPr/>
        </p:nvCxnSpPr>
        <p:spPr>
          <a:xfrm flipV="1">
            <a:off x="4336232" y="4499931"/>
            <a:ext cx="647498" cy="8215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C0496B6-9782-4DD8-BD83-F71CBDF00DC1}"/>
              </a:ext>
            </a:extLst>
          </p:cNvPr>
          <p:cNvCxnSpPr>
            <a:cxnSpLocks/>
          </p:cNvCxnSpPr>
          <p:nvPr/>
        </p:nvCxnSpPr>
        <p:spPr>
          <a:xfrm flipV="1">
            <a:off x="10155226" y="1166447"/>
            <a:ext cx="288875" cy="4532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975C55-0A38-42F5-B018-28FA1F4F8693}"/>
              </a:ext>
            </a:extLst>
          </p:cNvPr>
          <p:cNvCxnSpPr>
            <a:cxnSpLocks/>
          </p:cNvCxnSpPr>
          <p:nvPr/>
        </p:nvCxnSpPr>
        <p:spPr>
          <a:xfrm flipV="1">
            <a:off x="4310631" y="4499931"/>
            <a:ext cx="647498" cy="8215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DFDEA4A-87B7-4EE0-B13F-9124CBBC0D91}"/>
              </a:ext>
            </a:extLst>
          </p:cNvPr>
          <p:cNvCxnSpPr>
            <a:cxnSpLocks/>
          </p:cNvCxnSpPr>
          <p:nvPr/>
        </p:nvCxnSpPr>
        <p:spPr>
          <a:xfrm flipV="1">
            <a:off x="9733405" y="4313369"/>
            <a:ext cx="647498" cy="8215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33520D-FB91-44FB-9DAC-12AF3B493488}"/>
              </a:ext>
            </a:extLst>
          </p:cNvPr>
          <p:cNvCxnSpPr>
            <a:cxnSpLocks/>
          </p:cNvCxnSpPr>
          <p:nvPr/>
        </p:nvCxnSpPr>
        <p:spPr>
          <a:xfrm flipV="1">
            <a:off x="15246551" y="583953"/>
            <a:ext cx="647498" cy="82158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A85C6E9-DBBD-4CEF-88C6-6E34156852ED}"/>
              </a:ext>
            </a:extLst>
          </p:cNvPr>
          <p:cNvSpPr/>
          <p:nvPr/>
        </p:nvSpPr>
        <p:spPr>
          <a:xfrm>
            <a:off x="15293382" y="5453743"/>
            <a:ext cx="283760" cy="282510"/>
          </a:xfrm>
          <a:prstGeom prst="ellipse">
            <a:avLst/>
          </a:prstGeom>
          <a:solidFill>
            <a:schemeClr val="accent6">
              <a:lumMod val="60000"/>
              <a:lumOff val="40000"/>
              <a:alpha val="41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F2DF5-6164-4864-B0B2-AC69E8C7306F}"/>
              </a:ext>
            </a:extLst>
          </p:cNvPr>
          <p:cNvSpPr txBox="1"/>
          <p:nvPr/>
        </p:nvSpPr>
        <p:spPr>
          <a:xfrm>
            <a:off x="15122749" y="512936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금리 처음으로 </a:t>
            </a:r>
            <a:r>
              <a:rPr lang="en-US" altLang="ko-KR" dirty="0"/>
              <a:t>3%</a:t>
            </a:r>
            <a:r>
              <a:rPr lang="ko-KR" altLang="en-US" dirty="0"/>
              <a:t>대 진입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930C4-7CDF-4987-AB9C-874CE27DF258}"/>
              </a:ext>
            </a:extLst>
          </p:cNvPr>
          <p:cNvSpPr txBox="1"/>
          <p:nvPr/>
        </p:nvSpPr>
        <p:spPr>
          <a:xfrm>
            <a:off x="4358618" y="8241180"/>
            <a:ext cx="804419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정부 교체후에는 거래량 감소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9</a:t>
            </a:r>
            <a:r>
              <a:rPr lang="ko-KR" altLang="en-US" dirty="0"/>
              <a:t>월에 공통적으로 하락세</a:t>
            </a:r>
            <a:r>
              <a:rPr lang="en-US" altLang="ko-KR" dirty="0"/>
              <a:t>(</a:t>
            </a:r>
            <a:r>
              <a:rPr lang="ko-KR" altLang="en-US" dirty="0"/>
              <a:t>최저점</a:t>
            </a:r>
            <a:r>
              <a:rPr lang="en-US" altLang="ko-KR" dirty="0"/>
              <a:t>)</a:t>
            </a:r>
            <a:r>
              <a:rPr lang="ko-KR" altLang="en-US" dirty="0"/>
              <a:t> 찍고 다시 상승세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겨울에 거래량 증가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단</a:t>
            </a:r>
            <a:r>
              <a:rPr lang="en-US" altLang="ko-KR" dirty="0"/>
              <a:t>, 22</a:t>
            </a:r>
            <a:r>
              <a:rPr lang="ko-KR" altLang="en-US" dirty="0"/>
              <a:t>년도 겨울에만 하락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추정 이유는 </a:t>
            </a:r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처음으로 금리가 </a:t>
            </a:r>
            <a:r>
              <a:rPr lang="en-US" altLang="ko-KR" dirty="0"/>
              <a:t>3%</a:t>
            </a:r>
            <a:r>
              <a:rPr lang="ko-KR" altLang="en-US" dirty="0"/>
              <a:t>대에 진입하면서 하락추세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EC582-3FE3-4FC8-8C00-58A2C4C4378A}"/>
              </a:ext>
            </a:extLst>
          </p:cNvPr>
          <p:cNvSpPr txBox="1"/>
          <p:nvPr/>
        </p:nvSpPr>
        <p:spPr>
          <a:xfrm>
            <a:off x="13498933" y="-19013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국무총리 권한대행</a:t>
            </a:r>
          </a:p>
        </p:txBody>
      </p:sp>
    </p:spTree>
    <p:extLst>
      <p:ext uri="{BB962C8B-B14F-4D97-AF65-F5344CB8AC3E}">
        <p14:creationId xmlns:p14="http://schemas.microsoft.com/office/powerpoint/2010/main" val="301601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44589-C05D-4527-8FE9-A5705CB90539}"/>
              </a:ext>
            </a:extLst>
          </p:cNvPr>
          <p:cNvSpPr txBox="1"/>
          <p:nvPr/>
        </p:nvSpPr>
        <p:spPr>
          <a:xfrm>
            <a:off x="247275" y="250203"/>
            <a:ext cx="10086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 w="22225">
                  <a:noFill/>
                  <a:prstDash val="solid"/>
                </a:ln>
              </a:rPr>
              <a:t>2. </a:t>
            </a:r>
            <a:r>
              <a:rPr lang="ko-KR" altLang="en-US" sz="3600" b="1" dirty="0">
                <a:ln w="22225">
                  <a:noFill/>
                  <a:prstDash val="solid"/>
                </a:ln>
              </a:rPr>
              <a:t>스타벅스</a:t>
            </a:r>
            <a:r>
              <a:rPr lang="en-US" altLang="ko-KR" sz="3600" b="1" dirty="0">
                <a:ln w="22225">
                  <a:noFill/>
                  <a:prstDash val="solid"/>
                </a:ln>
              </a:rPr>
              <a:t>,</a:t>
            </a:r>
            <a:r>
              <a:rPr lang="ko-KR" altLang="en-US" sz="3600" b="1" dirty="0">
                <a:ln w="22225">
                  <a:noFill/>
                  <a:prstDash val="solid"/>
                </a:ln>
              </a:rPr>
              <a:t>맥도날드</a:t>
            </a:r>
            <a:r>
              <a:rPr lang="en-US" altLang="ko-KR" sz="3600" b="1" dirty="0">
                <a:ln w="22225">
                  <a:noFill/>
                  <a:prstDash val="solid"/>
                </a:ln>
              </a:rPr>
              <a:t>,</a:t>
            </a:r>
            <a:r>
              <a:rPr lang="ko-KR" altLang="en-US" sz="3600" b="1" dirty="0" err="1">
                <a:ln w="22225">
                  <a:noFill/>
                  <a:prstDash val="solid"/>
                </a:ln>
              </a:rPr>
              <a:t>미쉐린</a:t>
            </a:r>
            <a:r>
              <a:rPr lang="en-US" altLang="ko-KR" sz="3600" b="1" dirty="0">
                <a:ln w="22225">
                  <a:noFill/>
                  <a:prstDash val="solid"/>
                </a:ln>
              </a:rPr>
              <a:t>,</a:t>
            </a:r>
            <a:r>
              <a:rPr lang="ko-KR" altLang="en-US" sz="3600" b="1" dirty="0">
                <a:ln w="22225">
                  <a:noFill/>
                  <a:prstDash val="solid"/>
                </a:ln>
              </a:rPr>
              <a:t>백화점</a:t>
            </a:r>
            <a:r>
              <a:rPr lang="en-US" altLang="ko-KR" sz="3600" b="1" dirty="0">
                <a:ln w="22225">
                  <a:noFill/>
                  <a:prstDash val="solid"/>
                </a:ln>
              </a:rPr>
              <a:t>,</a:t>
            </a:r>
            <a:r>
              <a:rPr lang="ko-KR" altLang="en-US" sz="3600" b="1" dirty="0">
                <a:ln w="22225">
                  <a:noFill/>
                  <a:prstDash val="solid"/>
                </a:ln>
              </a:rPr>
              <a:t>코엑스</a:t>
            </a:r>
            <a:r>
              <a:rPr lang="en-US" altLang="ko-KR" sz="3600" b="1" dirty="0">
                <a:ln w="22225">
                  <a:noFill/>
                  <a:prstDash val="solid"/>
                </a:ln>
              </a:rPr>
              <a:t> </a:t>
            </a:r>
          </a:p>
          <a:p>
            <a:r>
              <a:rPr lang="ko-KR" altLang="en-US" sz="3600" b="1" dirty="0">
                <a:ln w="22225">
                  <a:noFill/>
                  <a:prstDash val="solid"/>
                </a:ln>
                <a:solidFill>
                  <a:srgbClr val="FF0000"/>
                </a:solidFill>
              </a:rPr>
              <a:t>   바로 옆</a:t>
            </a:r>
            <a:r>
              <a:rPr lang="ko-KR" altLang="en-US" sz="3600" b="1" dirty="0">
                <a:ln w="22225">
                  <a:noFill/>
                  <a:prstDash val="solid"/>
                </a:ln>
              </a:rPr>
              <a:t>에 있는 아파트들이 더 비쌀까</a:t>
            </a:r>
            <a:r>
              <a:rPr lang="en-US" altLang="ko-KR" sz="3600" b="1" dirty="0">
                <a:ln w="22225">
                  <a:noFill/>
                  <a:prstDash val="solid"/>
                </a:ln>
              </a:rPr>
              <a:t>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499E23-3DE8-474A-994D-688A0607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5" y="1450532"/>
            <a:ext cx="5438770" cy="540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64197DA-36BE-4A81-B533-16933AE8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50532"/>
            <a:ext cx="5200650" cy="517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91272A-6A56-4E79-8687-A353092E429B}"/>
              </a:ext>
            </a:extLst>
          </p:cNvPr>
          <p:cNvSpPr txBox="1"/>
          <p:nvPr/>
        </p:nvSpPr>
        <p:spPr>
          <a:xfrm>
            <a:off x="9810750" y="2368550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너무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 못함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02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236F3C48-58F7-4196-A411-6B11B8FF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75" y="44450"/>
            <a:ext cx="6889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0AB669-A580-4138-A8F1-FF725A7A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47" y="2402908"/>
            <a:ext cx="5170586" cy="44379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A506AE-8887-4B18-A93B-A88E0BA7C1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56" b="6444"/>
          <a:stretch/>
        </p:blipFill>
        <p:spPr>
          <a:xfrm>
            <a:off x="6797675" y="753902"/>
            <a:ext cx="3643313" cy="162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1D1AD-00EF-4C3F-A255-40071C6466BF}"/>
              </a:ext>
            </a:extLst>
          </p:cNvPr>
          <p:cNvSpPr txBox="1"/>
          <p:nvPr/>
        </p:nvSpPr>
        <p:spPr>
          <a:xfrm>
            <a:off x="6742777" y="287079"/>
            <a:ext cx="638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워낙 강남에는 스타벅스가 많아서 </a:t>
            </a:r>
            <a:r>
              <a:rPr lang="ko-KR" altLang="en-US" dirty="0" err="1"/>
              <a:t>스세권이</a:t>
            </a:r>
            <a:r>
              <a:rPr lang="ko-KR" altLang="en-US" dirty="0"/>
              <a:t> 없는게 아닐까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1986-AC17-4838-A9C2-C46C0D8FC48A}"/>
              </a:ext>
            </a:extLst>
          </p:cNvPr>
          <p:cNvSpPr/>
          <p:nvPr/>
        </p:nvSpPr>
        <p:spPr>
          <a:xfrm>
            <a:off x="6866147" y="2121195"/>
            <a:ext cx="3500597" cy="27012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8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263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예슬 정</dc:creator>
  <cp:lastModifiedBy>예슬 정</cp:lastModifiedBy>
  <cp:revision>26</cp:revision>
  <dcterms:created xsi:type="dcterms:W3CDTF">2023-08-11T06:51:37Z</dcterms:created>
  <dcterms:modified xsi:type="dcterms:W3CDTF">2023-08-14T06:12:07Z</dcterms:modified>
</cp:coreProperties>
</file>