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87" r:id="rId2"/>
    <p:sldId id="288" r:id="rId3"/>
    <p:sldId id="304" r:id="rId4"/>
    <p:sldId id="306" r:id="rId5"/>
    <p:sldId id="307" r:id="rId6"/>
    <p:sldId id="298" r:id="rId7"/>
    <p:sldId id="299" r:id="rId8"/>
    <p:sldId id="305" r:id="rId9"/>
    <p:sldId id="300" r:id="rId10"/>
    <p:sldId id="301" r:id="rId11"/>
    <p:sldId id="289" r:id="rId12"/>
    <p:sldId id="308" r:id="rId13"/>
    <p:sldId id="295" r:id="rId14"/>
    <p:sldId id="291" r:id="rId15"/>
    <p:sldId id="292" r:id="rId16"/>
    <p:sldId id="309" r:id="rId17"/>
    <p:sldId id="296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6" autoAdjust="0"/>
    <p:restoredTop sz="94660"/>
  </p:normalViewPr>
  <p:slideViewPr>
    <p:cSldViewPr>
      <p:cViewPr>
        <p:scale>
          <a:sx n="110" d="100"/>
          <a:sy n="110" d="100"/>
        </p:scale>
        <p:origin x="-3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2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FEFBC-BEAB-A548-957B-A5588239F056}" type="datetimeFigureOut">
              <a:rPr lang="es-ES" smtClean="0"/>
              <a:t>23/09/15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6857C-A7A9-6B48-9A1F-1B09CF43E20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6857C-A7A9-6B48-9A1F-1B09CF43E20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55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6857C-A7A9-6B48-9A1F-1B09CF43E20A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3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IENFI_pptx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370633"/>
            <a:ext cx="8208912" cy="1842344"/>
          </a:xfrm>
        </p:spPr>
        <p:txBody>
          <a:bodyPr/>
          <a:lstStyle>
            <a:lvl1pPr>
              <a:defRPr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CIENFI_pptx-03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11560" y="495524"/>
            <a:ext cx="7920880" cy="7012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87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23/09/15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Hoja_de_Microsoft_Excel_97_-_20041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692696"/>
            <a:ext cx="8928992" cy="3024335"/>
          </a:xfrm>
        </p:spPr>
        <p:txBody>
          <a:bodyPr>
            <a:normAutofit/>
          </a:bodyPr>
          <a:lstStyle/>
          <a:p>
            <a:r>
              <a:rPr lang="es-ES" sz="4000" b="1" dirty="0"/>
              <a:t>Patrones de consumo de alcohol y su relación con la edad, el género y la carrera en estudiantes </a:t>
            </a:r>
            <a:r>
              <a:rPr lang="es-ES" sz="4000" b="1" dirty="0" smtClean="0"/>
              <a:t>universitarios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509120"/>
            <a:ext cx="7560840" cy="1800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CRISTINA ARISTIZABAL D., M.A. </a:t>
            </a:r>
          </a:p>
          <a:p>
            <a:r>
              <a:rPr lang="en-US" dirty="0" err="1" smtClean="0"/>
              <a:t>Prevención</a:t>
            </a:r>
            <a:r>
              <a:rPr lang="en-US" dirty="0" smtClean="0"/>
              <a:t> y </a:t>
            </a:r>
            <a:r>
              <a:rPr lang="en-US" dirty="0" err="1" smtClean="0"/>
              <a:t>Tratamiento</a:t>
            </a:r>
            <a:r>
              <a:rPr lang="en-US" dirty="0" smtClean="0"/>
              <a:t> de </a:t>
            </a:r>
            <a:r>
              <a:rPr lang="en-US" dirty="0" err="1" smtClean="0"/>
              <a:t>Adicciones</a:t>
            </a:r>
            <a:endParaRPr lang="en-US" dirty="0" smtClean="0"/>
          </a:p>
          <a:p>
            <a:r>
              <a:rPr lang="en-US" dirty="0" err="1" smtClean="0"/>
              <a:t>Bienestar</a:t>
            </a:r>
            <a:r>
              <a:rPr lang="en-US" dirty="0" smtClean="0"/>
              <a:t> </a:t>
            </a:r>
            <a:r>
              <a:rPr lang="en-US" dirty="0" err="1" smtClean="0"/>
              <a:t>Universitario</a:t>
            </a:r>
            <a:r>
              <a:rPr lang="en-US" dirty="0"/>
              <a:t> </a:t>
            </a:r>
            <a:r>
              <a:rPr lang="en-US" dirty="0" smtClean="0"/>
              <a:t>– Universidad ICESI</a:t>
            </a:r>
          </a:p>
          <a:p>
            <a:r>
              <a:rPr lang="en-US" dirty="0" err="1" smtClean="0"/>
              <a:t>Programa</a:t>
            </a:r>
            <a:r>
              <a:rPr lang="en-US" dirty="0" smtClean="0"/>
              <a:t> de </a:t>
            </a:r>
            <a:r>
              <a:rPr lang="en-US" dirty="0" err="1" smtClean="0"/>
              <a:t>Prevención</a:t>
            </a:r>
            <a:r>
              <a:rPr lang="en-US" dirty="0" smtClean="0"/>
              <a:t> de </a:t>
            </a:r>
            <a:r>
              <a:rPr lang="en-US" dirty="0" err="1" smtClean="0"/>
              <a:t>Consumo</a:t>
            </a:r>
            <a:r>
              <a:rPr lang="en-US" dirty="0" smtClean="0"/>
              <a:t> de </a:t>
            </a:r>
            <a:r>
              <a:rPr lang="en-US" dirty="0" err="1" smtClean="0"/>
              <a:t>Sustancias</a:t>
            </a:r>
            <a:r>
              <a:rPr lang="en-US" dirty="0" smtClean="0"/>
              <a:t> </a:t>
            </a:r>
            <a:r>
              <a:rPr lang="en-US" dirty="0" err="1" smtClean="0"/>
              <a:t>Psicoactivas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María</a:t>
            </a:r>
            <a:r>
              <a:rPr lang="en-US" dirty="0" smtClean="0"/>
              <a:t> Fernanda Bonilla, </a:t>
            </a:r>
            <a:r>
              <a:rPr lang="en-US" dirty="0" err="1" smtClean="0"/>
              <a:t>asistente</a:t>
            </a:r>
            <a:r>
              <a:rPr lang="en-US" dirty="0" smtClean="0"/>
              <a:t> de </a:t>
            </a:r>
            <a:r>
              <a:rPr lang="en-US" dirty="0" err="1" smtClean="0"/>
              <a:t>investigación</a:t>
            </a:r>
            <a:r>
              <a:rPr lang="en-US" dirty="0" smtClean="0"/>
              <a:t> Cienfi</a:t>
            </a:r>
          </a:p>
          <a:p>
            <a:r>
              <a:rPr lang="en-US" dirty="0" smtClean="0"/>
              <a:t>Julio César Alonso, </a:t>
            </a:r>
            <a:r>
              <a:rPr lang="en-US" dirty="0" err="1" smtClean="0"/>
              <a:t>profesor</a:t>
            </a:r>
            <a:r>
              <a:rPr lang="en-US" dirty="0" smtClean="0"/>
              <a:t> </a:t>
            </a:r>
            <a:r>
              <a:rPr lang="en-US" dirty="0" err="1" smtClean="0"/>
              <a:t>Depto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 Colombia: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2700" dirty="0"/>
              <a:t>En un estudio con población Colombiana se indica que la prevalencia de consumo de alcohol a lo largo de la </a:t>
            </a:r>
            <a:r>
              <a:rPr lang="es-ES" sz="2700" dirty="0" smtClean="0"/>
              <a:t>vida </a:t>
            </a:r>
            <a:r>
              <a:rPr lang="es-ES" sz="2700" dirty="0"/>
              <a:t>entre adultos es del 61% y entre los estudiantes universitarios es del 92%. </a:t>
            </a:r>
            <a:endParaRPr lang="es-ES" sz="2700" dirty="0" smtClean="0"/>
          </a:p>
          <a:p>
            <a:pPr algn="just"/>
            <a:endParaRPr lang="es-ES" sz="2700" dirty="0"/>
          </a:p>
          <a:p>
            <a:pPr algn="just"/>
            <a:r>
              <a:rPr lang="es-ES" sz="2700" dirty="0" smtClean="0"/>
              <a:t>Para </a:t>
            </a:r>
            <a:r>
              <a:rPr lang="es-ES" sz="2700" dirty="0"/>
              <a:t>la ciudad de Cali específicamente se indica que el 30% de los adultos han consumido alcohol en los últimos doce meses (Ministerio de Protección Social, citado por Lema, Varela y Duarte, 2011) y entre el 75% y el 80% de los estudiantes universitarios de la ciudad de Cali tienen como práctica regular el consumo de alcohol (Cáceres, Varela y Tovar, Lema, Salazar y Varela citados por Lema, Varela y Duarte, 2011).</a:t>
            </a:r>
            <a:endParaRPr lang="es-ES_tradnl" sz="27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880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2132856"/>
          </a:xfrm>
        </p:spPr>
        <p:txBody>
          <a:bodyPr>
            <a:normAutofit/>
          </a:bodyPr>
          <a:lstStyle/>
          <a:p>
            <a:r>
              <a:rPr lang="es-ES" dirty="0" smtClean="0"/>
              <a:t>Instrumento Utilizado: AUDIT</a:t>
            </a:r>
            <a:br>
              <a:rPr lang="es-ES" dirty="0" smtClean="0"/>
            </a:br>
            <a:r>
              <a:rPr lang="es-ES" sz="2700" dirty="0" smtClean="0"/>
              <a:t>(Test de Identificación de los Trastornos Debidos al Consumo de Alcohol)</a:t>
            </a:r>
            <a:endParaRPr lang="es-ES" sz="27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193307"/>
          </a:xfrm>
        </p:spPr>
        <p:txBody>
          <a:bodyPr>
            <a:normAutofit/>
          </a:bodyPr>
          <a:lstStyle/>
          <a:p>
            <a:pPr algn="just"/>
            <a:r>
              <a:rPr lang="es-ES" sz="2600" dirty="0" smtClean="0"/>
              <a:t>Desarrollado por la Organización </a:t>
            </a:r>
            <a:r>
              <a:rPr lang="es-ES" sz="2600" dirty="0"/>
              <a:t>Mundial de la </a:t>
            </a:r>
            <a:r>
              <a:rPr lang="es-ES" sz="2600" dirty="0" smtClean="0"/>
              <a:t>Salud en </a:t>
            </a:r>
            <a:r>
              <a:rPr lang="es-ES" sz="2600" dirty="0"/>
              <a:t>1989 como un instrumento para identificar problemas de consumo de alcohol. </a:t>
            </a:r>
            <a:endParaRPr lang="es-ES" sz="2600" dirty="0" smtClean="0"/>
          </a:p>
          <a:p>
            <a:pPr algn="just"/>
            <a:endParaRPr lang="es-ES" sz="2600" dirty="0" smtClean="0"/>
          </a:p>
          <a:p>
            <a:pPr algn="just"/>
            <a:r>
              <a:rPr lang="es-ES" sz="2600" dirty="0"/>
              <a:t>E</a:t>
            </a:r>
            <a:r>
              <a:rPr lang="es-ES" sz="2600" dirty="0" smtClean="0"/>
              <a:t>s </a:t>
            </a:r>
            <a:r>
              <a:rPr lang="es-ES" sz="2600" dirty="0"/>
              <a:t>una herramienta </a:t>
            </a:r>
            <a:r>
              <a:rPr lang="es-ES" sz="2600" dirty="0" smtClean="0"/>
              <a:t>eficaz </a:t>
            </a:r>
            <a:r>
              <a:rPr lang="es-ES" sz="2600" dirty="0"/>
              <a:t>para detectar problemas de consumo de alcohol en población de estudiantes universitarios </a:t>
            </a:r>
            <a:endParaRPr lang="es-ES" sz="26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8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AUDIT</a:t>
            </a:r>
            <a:br>
              <a:rPr lang="es-ES" dirty="0" smtClean="0"/>
            </a:br>
            <a:r>
              <a:rPr lang="es-ES" sz="2400" i="1" dirty="0" smtClean="0"/>
              <a:t>“Alcohol Use </a:t>
            </a:r>
            <a:r>
              <a:rPr lang="es-ES" sz="2400" i="1" dirty="0" err="1" smtClean="0"/>
              <a:t>Disorder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Identification</a:t>
            </a:r>
            <a:r>
              <a:rPr lang="es-ES" sz="2400" i="1" dirty="0" smtClean="0"/>
              <a:t> Test”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/>
              <a:t>El AUDIT es un tamizaje o </a:t>
            </a:r>
            <a:r>
              <a:rPr lang="es-ES" sz="2600" i="1" dirty="0" err="1"/>
              <a:t>screening</a:t>
            </a:r>
            <a:r>
              <a:rPr lang="es-ES" sz="2600" dirty="0"/>
              <a:t> diseñado para que a través de una auto-encuesta los individuos contesten 10 preguntas relacionadas a frecuencia, cantidad e impacto negativo del consumo de alcohol en la vida del individuo encuestado. </a:t>
            </a:r>
            <a:endParaRPr lang="es-ES" sz="2600" dirty="0" smtClean="0"/>
          </a:p>
          <a:p>
            <a:pPr algn="just"/>
            <a:endParaRPr lang="es-ES" sz="2600" dirty="0" smtClean="0"/>
          </a:p>
          <a:p>
            <a:pPr algn="just"/>
            <a:r>
              <a:rPr lang="es-ES" sz="2600" dirty="0"/>
              <a:t>El puntaje total del AUDIT le permitirá al evaluador clasificar el consumo de alcohol del sujeto en: consumo de riesgo, consumo perjudicial y la dependencia al alcohol (OMS, 2001). </a:t>
            </a:r>
            <a:endParaRPr lang="es-ES_tradnl" sz="2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30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Las preguntas 1, 2 y 3 evalúan la frecuencia de consumo, la cantidad típica y la frecuencia del consumo elevado de alcohol respectivamente, hacen parte del dominio de </a:t>
            </a:r>
            <a:r>
              <a:rPr lang="es-ES" b="1" i="1" dirty="0"/>
              <a:t>consumo de riesgo </a:t>
            </a:r>
            <a:r>
              <a:rPr lang="es-ES" dirty="0"/>
              <a:t>de alcohol. Para estas preguntas se debe tener en cuenta el país o la región de residencia del paciente, ya que el tipo de bebidas alcohólicas y su contenido de alcohol varía dependiendo de la nación y de la  cultura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Las </a:t>
            </a:r>
            <a:r>
              <a:rPr lang="es-ES" dirty="0"/>
              <a:t>preguntas 4, 5 y 6 evalúan respectivamente: la pérdida del control sobre el consumo, el aumento de la relevancia del consumo y el consumo matutino de alcohol siendo </a:t>
            </a:r>
            <a:r>
              <a:rPr lang="es-ES" b="1" i="1" dirty="0"/>
              <a:t>síntomas de dependencia</a:t>
            </a:r>
            <a:r>
              <a:rPr lang="es-ES" b="1" i="1" dirty="0" smtClean="0"/>
              <a:t>.</a:t>
            </a:r>
          </a:p>
          <a:p>
            <a:pPr algn="just"/>
            <a:r>
              <a:rPr lang="es-ES" dirty="0" smtClean="0"/>
              <a:t>Las </a:t>
            </a:r>
            <a:r>
              <a:rPr lang="es-ES" dirty="0"/>
              <a:t>preguntas 7, 8, 9 y 10 evalúan respectivamente: el sentimiento de culpa tras el consumo, las lagunas de memoria, las lesiones relacionadas con el alcohol y el hecho de que otros se preocupen por el consumo de alcohol del sujeto, siendo variables relacionadas con el </a:t>
            </a:r>
            <a:r>
              <a:rPr lang="es-ES" b="1" i="1" dirty="0"/>
              <a:t>consumo perjudicial </a:t>
            </a:r>
            <a:r>
              <a:rPr lang="es-ES" dirty="0"/>
              <a:t>de alcohol.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45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Según el Manual del AUDIT (Babor, </a:t>
            </a:r>
            <a:r>
              <a:rPr lang="es-ES" dirty="0" err="1"/>
              <a:t>Higgins-Biddle</a:t>
            </a:r>
            <a:r>
              <a:rPr lang="es-ES" dirty="0"/>
              <a:t>, Saunders y </a:t>
            </a:r>
            <a:r>
              <a:rPr lang="es-ES" dirty="0" err="1"/>
              <a:t>Monteiro</a:t>
            </a:r>
            <a:r>
              <a:rPr lang="es-ES" dirty="0"/>
              <a:t>, 2001</a:t>
            </a:r>
            <a:r>
              <a:rPr lang="es-ES" dirty="0" smtClean="0"/>
              <a:t>):</a:t>
            </a:r>
          </a:p>
          <a:p>
            <a:pPr marL="0" indent="0">
              <a:buNone/>
            </a:pPr>
            <a:endParaRPr lang="es-ES" dirty="0" smtClean="0"/>
          </a:p>
          <a:p>
            <a:pPr algn="just"/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consumo de riesgo está definido como un “patrón de consumo que aumenta el riesgo de consecuencias adversas para el bebedor y para los demás” (p. 5), es decir que entre mayor sea el consumo mayor probabilidad existe de padecer alguna consecuencia a nivel físico, psicológico y/o social.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El </a:t>
            </a:r>
            <a:r>
              <a:rPr lang="es-ES" dirty="0"/>
              <a:t>consumo perjudicial está definido como “aquel que conlleva consecuencias para la salud física y mental” (p. 5) y 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dependencia está definida como “un conjunto de fenómenos conductuales, cognitivos, y fisiológicos que pueden aparecer después del consumo repetido de alcohol” (pg. 5).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81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sz="2400" dirty="0"/>
              <a:t>El estudio pretende entonces proporcionar  una clasificación de los patrones de consumo de alcohol en los estudiantes,  desde una escala normal, de riesgo, perjudicial y de posible dependencia. </a:t>
            </a:r>
            <a:endParaRPr lang="es-ES" sz="2400" dirty="0" smtClean="0"/>
          </a:p>
          <a:p>
            <a:pPr algn="just"/>
            <a:r>
              <a:rPr lang="es-ES" sz="2400" dirty="0" smtClean="0"/>
              <a:t>También </a:t>
            </a:r>
            <a:r>
              <a:rPr lang="es-ES" sz="2400" dirty="0"/>
              <a:t>se busca identificar posibles diferencias en la edad promedio, el género y la carrera de los grupos conformados según sus patrones de consumo. </a:t>
            </a:r>
            <a:endParaRPr lang="es-ES_tradnl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365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4032448" cy="626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Rectángulo"/>
          <p:cNvSpPr/>
          <p:nvPr/>
        </p:nvSpPr>
        <p:spPr>
          <a:xfrm>
            <a:off x="179512" y="1988840"/>
            <a:ext cx="48965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Rectángulo"/>
          <p:cNvSpPr/>
          <p:nvPr/>
        </p:nvSpPr>
        <p:spPr>
          <a:xfrm>
            <a:off x="179512" y="2780928"/>
            <a:ext cx="489654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9 Rectángulo"/>
          <p:cNvSpPr/>
          <p:nvPr/>
        </p:nvSpPr>
        <p:spPr>
          <a:xfrm>
            <a:off x="179512" y="4293096"/>
            <a:ext cx="4896544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CuadroTexto"/>
          <p:cNvSpPr txBox="1"/>
          <p:nvPr/>
        </p:nvSpPr>
        <p:spPr>
          <a:xfrm>
            <a:off x="5588496" y="20692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740896" y="22216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893296" y="237403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652120" y="22048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804520" y="23572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076056" y="213285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185891"/>
                </a:solidFill>
              </a:rPr>
              <a:t>Consumo de riesgo de alcohol.</a:t>
            </a:r>
            <a:endParaRPr lang="es-CO" dirty="0">
              <a:solidFill>
                <a:srgbClr val="18589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5076056" y="32129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185891"/>
                </a:solidFill>
              </a:rPr>
              <a:t>Síntomas de dependencia.</a:t>
            </a:r>
            <a:endParaRPr lang="es-CO" dirty="0">
              <a:solidFill>
                <a:srgbClr val="18589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076056" y="458112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185891"/>
                </a:solidFill>
              </a:rPr>
              <a:t>Consumo perjudicial de alcohol: Daño presente y evidencia de un problema pasado.</a:t>
            </a:r>
            <a:endParaRPr lang="es-CO" dirty="0">
              <a:solidFill>
                <a:srgbClr val="18589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759624" y="0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185891"/>
                </a:solidFill>
              </a:rPr>
              <a:t>Si hombre y </a:t>
            </a:r>
            <a:r>
              <a:rPr lang="es-CO" dirty="0" err="1" smtClean="0">
                <a:solidFill>
                  <a:srgbClr val="185891"/>
                </a:solidFill>
              </a:rPr>
              <a:t>PAudit</a:t>
            </a:r>
            <a:r>
              <a:rPr lang="es-CO" dirty="0" smtClean="0">
                <a:solidFill>
                  <a:srgbClr val="185891"/>
                </a:solidFill>
              </a:rPr>
              <a:t>&gt;=8 ó</a:t>
            </a:r>
          </a:p>
          <a:p>
            <a:r>
              <a:rPr lang="es-CO" dirty="0" smtClean="0">
                <a:solidFill>
                  <a:srgbClr val="185891"/>
                </a:solidFill>
              </a:rPr>
              <a:t>Si mujer y </a:t>
            </a:r>
            <a:r>
              <a:rPr lang="es-CO" dirty="0" err="1" smtClean="0">
                <a:solidFill>
                  <a:srgbClr val="185891"/>
                </a:solidFill>
              </a:rPr>
              <a:t>PAudit</a:t>
            </a:r>
            <a:r>
              <a:rPr lang="es-CO" dirty="0" smtClean="0">
                <a:solidFill>
                  <a:srgbClr val="185891"/>
                </a:solidFill>
              </a:rPr>
              <a:t> &gt;=7 </a:t>
            </a:r>
            <a:r>
              <a:rPr lang="es-CO" dirty="0" smtClean="0">
                <a:solidFill>
                  <a:srgbClr val="185891"/>
                </a:solidFill>
                <a:sym typeface="Wingdings" pitchFamily="2" charset="2"/>
              </a:rPr>
              <a:t></a:t>
            </a:r>
            <a:endParaRPr lang="es-CO" dirty="0" smtClean="0">
              <a:solidFill>
                <a:srgbClr val="185891"/>
              </a:solidFill>
            </a:endParaRPr>
          </a:p>
          <a:p>
            <a:r>
              <a:rPr lang="es-CO" dirty="0" smtClean="0">
                <a:solidFill>
                  <a:srgbClr val="185891"/>
                </a:solidFill>
              </a:rPr>
              <a:t>Indicador de</a:t>
            </a:r>
          </a:p>
          <a:p>
            <a:r>
              <a:rPr lang="es-CO" dirty="0" smtClean="0">
                <a:solidFill>
                  <a:srgbClr val="185891"/>
                </a:solidFill>
              </a:rPr>
              <a:t>consumo de riesgo, consumo perjudicial y posible dependencia de alcohol.</a:t>
            </a:r>
            <a:endParaRPr lang="es-CO" dirty="0">
              <a:solidFill>
                <a:srgbClr val="1858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6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COE II Período 2013-2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Muestra: 326 estudiantes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69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11560" y="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CO" sz="2400" dirty="0" smtClean="0">
                <a:latin typeface="+mj-lt"/>
                <a:ea typeface="+mj-ea"/>
                <a:cs typeface="+mj-cs"/>
              </a:rPr>
              <a:t>Cobertura de la muestra empleada:  </a:t>
            </a: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Población y muestra de estudiantes por carreras, en el periodo 2013-2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7 Imagen" descr="Poblac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31640" y="1124744"/>
          <a:ext cx="5422156" cy="438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4" imgW="4219560" imgH="3409860" progId="Excel.Sheet.8">
                  <p:embed/>
                </p:oleObj>
              </mc:Choice>
              <mc:Fallback>
                <p:oleObj name="Worksheet" r:id="rId4" imgW="4219560" imgH="340986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124744"/>
                        <a:ext cx="5422156" cy="438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Título"/>
          <p:cNvSpPr txBox="1">
            <a:spLocks/>
          </p:cNvSpPr>
          <p:nvPr/>
        </p:nvSpPr>
        <p:spPr>
          <a:xfrm>
            <a:off x="755576" y="5589240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s-CO" sz="2400" dirty="0" smtClean="0">
                <a:latin typeface="+mj-lt"/>
                <a:ea typeface="+mj-ea"/>
                <a:cs typeface="+mj-cs"/>
              </a:rPr>
              <a:t>Representatividad estadística de la muestra empleada, </a:t>
            </a: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por carreras para el periodo 2013-2, con error</a:t>
            </a:r>
            <a:r>
              <a:rPr kumimoji="0" lang="es-CO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absoluto del 2.5%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737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 de Investigación: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¿</a:t>
            </a:r>
            <a:r>
              <a:rPr lang="es-ES" dirty="0"/>
              <a:t>Cuál es la relación existente entre el género, la edad y la carrera con los patrones de </a:t>
            </a:r>
            <a:r>
              <a:rPr lang="es-ES" dirty="0" smtClean="0"/>
              <a:t>consumo de alcohol </a:t>
            </a:r>
            <a:r>
              <a:rPr lang="es-ES" dirty="0"/>
              <a:t>en 326 estudiantes de una universidad privada del sur de </a:t>
            </a:r>
            <a:r>
              <a:rPr lang="es-ES" dirty="0" smtClean="0"/>
              <a:t>la ciudad de Cali</a:t>
            </a:r>
            <a:r>
              <a:rPr lang="es-ES" dirty="0"/>
              <a:t>?</a:t>
            </a:r>
            <a:endParaRPr lang="es-ES_tradnl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02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entario3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547" y="764704"/>
            <a:ext cx="8890453" cy="5926968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 Distribución por género de estudiantes encuestados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0662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entario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7" y="822722"/>
            <a:ext cx="8803427" cy="5868950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</a:t>
            </a:r>
            <a:r>
              <a:rPr lang="es-CO" sz="2400" dirty="0" smtClean="0"/>
              <a:t>Total de estudiantes encuestados por edad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548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Comentario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980727"/>
            <a:ext cx="8640960" cy="5760639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 Proporción de estudiantes menores de edad por carrera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3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23528" y="6537745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09600" y="4270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Puntuación total del instrumento,</a:t>
            </a:r>
            <a:r>
              <a:rPr kumimoji="0" lang="es-CO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desagregado por género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10 Imagen" descr="PAuditGene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256" y="932016"/>
            <a:ext cx="8550224" cy="570014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1115616" y="11247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23.2% (39)</a:t>
            </a:r>
            <a:endParaRPr lang="es-CO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48064" y="11247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19.2% (28)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682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42498" y="6655635"/>
            <a:ext cx="1709222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Puntuación </a:t>
            </a:r>
            <a:r>
              <a:rPr lang="es-CO" sz="2400" dirty="0"/>
              <a:t>total del instrumento</a:t>
            </a:r>
            <a:r>
              <a:rPr lang="es-CO" sz="2400" dirty="0" smtClean="0"/>
              <a:t>, desagregado por carrera y género</a:t>
            </a:r>
            <a:endParaRPr lang="es-CO" sz="2400" dirty="0"/>
          </a:p>
        </p:txBody>
      </p:sp>
      <p:pic>
        <p:nvPicPr>
          <p:cNvPr id="6" name="5 Imagen" descr="PAuditProgram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498" y="908720"/>
            <a:ext cx="8621990" cy="57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27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 Total de estudiantes con puntuación por encima del límite, desagregado por carrera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6 Imagen" descr="PAuditProgramaSobreLim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764704"/>
            <a:ext cx="874897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611560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 Proporción de estudiantes con puntuación por encima del límite, desagregado por carrera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7 Imagen" descr="PAuditProgramaSobreLimitePor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859024"/>
            <a:ext cx="874897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676456" cy="392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950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Distribución</a:t>
            </a:r>
            <a:r>
              <a:rPr kumimoji="0" lang="es-CO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del total de</a:t>
            </a: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estudiantes en los</a:t>
            </a:r>
            <a:r>
              <a:rPr kumimoji="0" lang="es-CO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distintos niveles de riesgo</a:t>
            </a: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12 Marcador de contenido" descr="Comentario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764704"/>
            <a:ext cx="8890453" cy="5926968"/>
          </a:xfrm>
        </p:spPr>
      </p:pic>
      <p:sp>
        <p:nvSpPr>
          <p:cNvPr id="14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759624" y="119675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185891"/>
                </a:solidFill>
              </a:rPr>
              <a:t>258 estudiantes restantes ubicados nivel de riesgo Zona I: Educación sobre el alcohol .</a:t>
            </a:r>
            <a:endParaRPr lang="es-CO" dirty="0">
              <a:solidFill>
                <a:srgbClr val="18589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1772816"/>
            <a:ext cx="2258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RiesgoH</a:t>
            </a:r>
            <a:r>
              <a:rPr lang="en-US" sz="1400" dirty="0" smtClean="0"/>
              <a:t> =  8&lt;= </a:t>
            </a:r>
            <a:r>
              <a:rPr lang="en-US" sz="1400" dirty="0" err="1" smtClean="0"/>
              <a:t>puntaje</a:t>
            </a:r>
            <a:r>
              <a:rPr lang="en-US" sz="1400" dirty="0" smtClean="0"/>
              <a:t> &lt;=15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764704"/>
            <a:ext cx="225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RiesgoM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7&lt;</a:t>
            </a:r>
            <a:r>
              <a:rPr lang="en-US" sz="1400" dirty="0"/>
              <a:t>= </a:t>
            </a:r>
            <a:r>
              <a:rPr lang="en-US" sz="1400" dirty="0" err="1"/>
              <a:t>puntaje</a:t>
            </a:r>
            <a:r>
              <a:rPr lang="en-US" sz="1400" dirty="0"/>
              <a:t> &lt;=15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365104"/>
            <a:ext cx="1548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16&lt;</a:t>
            </a:r>
            <a:r>
              <a:rPr lang="en-US" sz="1400" dirty="0"/>
              <a:t>= </a:t>
            </a:r>
            <a:r>
              <a:rPr lang="en-US" sz="1400" dirty="0" err="1"/>
              <a:t>puntaje</a:t>
            </a:r>
            <a:r>
              <a:rPr lang="en-US" sz="1400" dirty="0"/>
              <a:t> &lt;=</a:t>
            </a:r>
            <a:r>
              <a:rPr lang="en-US" sz="1400" dirty="0" smtClean="0"/>
              <a:t>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986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Dominio: Consumo de riesgo de alcohol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778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Identificar </a:t>
            </a:r>
            <a:r>
              <a:rPr lang="es-ES" dirty="0"/>
              <a:t>como se relaciona el patrón de consumo de alcohol con el género, la edad y la carrera en estudiantes</a:t>
            </a:r>
            <a:r>
              <a:rPr lang="es-ES_tradnl" dirty="0"/>
              <a:t> universitarios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325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egunta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9144000" cy="6096000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2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403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9" y="620688"/>
            <a:ext cx="9142201" cy="6094800"/>
          </a:xfrm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0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3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87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Nivel de consumo de los estudiantes, desagregado por género</a:t>
            </a:r>
            <a:endParaRPr lang="es-CO" sz="2400" dirty="0"/>
          </a:p>
        </p:txBody>
      </p:sp>
      <p:pic>
        <p:nvPicPr>
          <p:cNvPr id="7" name="6 Marcador de contenido" descr="NivelConsumo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905743"/>
            <a:ext cx="8640960" cy="5760639"/>
          </a:xfrm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0" y="980728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3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7524328" y="6453336"/>
            <a:ext cx="1619672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2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71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Nivel de consumo de los estudiantes, desagregado por programa</a:t>
            </a:r>
            <a:endParaRPr lang="es-CO" sz="2400" dirty="0"/>
          </a:p>
        </p:txBody>
      </p:sp>
      <p:pic>
        <p:nvPicPr>
          <p:cNvPr id="8" name="7 Marcador de contenido" descr="NivelConsumo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9695" y="905743"/>
            <a:ext cx="8576801" cy="5717867"/>
          </a:xfr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980728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3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7092280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2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66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Dominio: Síntomas de dependencia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859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Pregunt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9144000" cy="6096000"/>
          </a:xfrm>
          <a:prstGeom prst="rect">
            <a:avLst/>
          </a:prstGeom>
        </p:spPr>
      </p:pic>
      <p:sp>
        <p:nvSpPr>
          <p:cNvPr id="10" name="9 Elipse"/>
          <p:cNvSpPr/>
          <p:nvPr/>
        </p:nvSpPr>
        <p:spPr>
          <a:xfrm>
            <a:off x="7092280" y="3429000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7812360" y="4365104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4%</a:t>
            </a:r>
          </a:p>
          <a:p>
            <a:r>
              <a:rPr lang="es-CO" dirty="0" smtClean="0"/>
              <a:t>0.3%</a:t>
            </a:r>
          </a:p>
          <a:p>
            <a:r>
              <a:rPr lang="es-CO" dirty="0" smtClean="0"/>
              <a:t>0.3%</a:t>
            </a:r>
            <a:endParaRPr lang="es-CO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7380312" y="3789040"/>
            <a:ext cx="50405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0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4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51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egunta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9144000" cy="6096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884368" y="537321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3.7%</a:t>
            </a:r>
          </a:p>
          <a:p>
            <a:r>
              <a:rPr lang="es-CO" dirty="0" smtClean="0"/>
              <a:t>0.6%</a:t>
            </a:r>
            <a:endParaRPr lang="es-CO" dirty="0"/>
          </a:p>
        </p:txBody>
      </p:sp>
      <p:sp>
        <p:nvSpPr>
          <p:cNvPr id="6" name="5 Elipse"/>
          <p:cNvSpPr/>
          <p:nvPr/>
        </p:nvSpPr>
        <p:spPr>
          <a:xfrm>
            <a:off x="7164288" y="4797152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7596336" y="5013176"/>
            <a:ext cx="57606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0" y="378904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6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0" y="126876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5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334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Síntomas de dependencia del total de estudiantes encuestados</a:t>
            </a:r>
            <a:endParaRPr lang="es-CO" sz="2400" dirty="0"/>
          </a:p>
        </p:txBody>
      </p:sp>
      <p:pic>
        <p:nvPicPr>
          <p:cNvPr id="8" name="7 Marcador de contenido" descr="SignosDependenci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5" y="908720"/>
            <a:ext cx="8674429" cy="5782952"/>
          </a:xfr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0" y="980728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5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948264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4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6876256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6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9786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Dominio: Consumo perjudicial de alcohol, consumo presente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541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egunta7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20688"/>
            <a:ext cx="9144000" cy="6096000"/>
          </a:xfrm>
          <a:prstGeom prst="rect">
            <a:avLst/>
          </a:prstGeom>
        </p:spPr>
      </p:pic>
      <p:sp>
        <p:nvSpPr>
          <p:cNvPr id="5" name="4 Elipse"/>
          <p:cNvSpPr/>
          <p:nvPr/>
        </p:nvSpPr>
        <p:spPr>
          <a:xfrm>
            <a:off x="7236296" y="2204864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>
            <a:off x="7164288" y="4797152"/>
            <a:ext cx="36004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7668344" y="2348880"/>
            <a:ext cx="3600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7596336" y="4941168"/>
            <a:ext cx="36004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8172400" y="22768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/>
          </a:p>
        </p:txBody>
      </p:sp>
      <p:sp>
        <p:nvSpPr>
          <p:cNvPr id="11" name="10 CuadroTexto"/>
          <p:cNvSpPr txBox="1"/>
          <p:nvPr/>
        </p:nvSpPr>
        <p:spPr>
          <a:xfrm>
            <a:off x="8028384" y="2708920"/>
            <a:ext cx="9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1.5%</a:t>
            </a: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956376" y="530120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1.8%</a:t>
            </a:r>
          </a:p>
          <a:p>
            <a:r>
              <a:rPr lang="es-CO" dirty="0" smtClean="0"/>
              <a:t>0.3%</a:t>
            </a:r>
            <a:endParaRPr lang="es-CO" dirty="0"/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0" y="126876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7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 Título"/>
          <p:cNvSpPr txBox="1">
            <a:spLocks/>
          </p:cNvSpPr>
          <p:nvPr/>
        </p:nvSpPr>
        <p:spPr>
          <a:xfrm>
            <a:off x="0" y="378904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8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9354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Descriptivo </a:t>
            </a:r>
            <a:r>
              <a:rPr lang="es-ES" dirty="0" err="1" smtClean="0"/>
              <a:t>Correlacional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600" dirty="0" smtClean="0"/>
              <a:t>Según </a:t>
            </a:r>
            <a:r>
              <a:rPr lang="es-ES" sz="2600" dirty="0"/>
              <a:t>Montero y León (2007),  el estudio descriptivo </a:t>
            </a:r>
            <a:r>
              <a:rPr lang="es-ES" sz="2600" dirty="0" err="1"/>
              <a:t>correlacional</a:t>
            </a:r>
            <a:r>
              <a:rPr lang="es-ES" sz="2600" dirty="0"/>
              <a:t> busca estudiar la relación de dos o mas variables en un contexto en particular y cuantificar dichas relaciones, basándose en datos recolectados por medio de encuestas. </a:t>
            </a:r>
            <a:endParaRPr lang="es-ES" sz="2600" dirty="0" smtClean="0"/>
          </a:p>
          <a:p>
            <a:pPr algn="just"/>
            <a:endParaRPr lang="es-ES" sz="2600" dirty="0"/>
          </a:p>
          <a:p>
            <a:pPr algn="just"/>
            <a:r>
              <a:rPr lang="es-ES" sz="2600" dirty="0" smtClean="0"/>
              <a:t>En </a:t>
            </a:r>
            <a:r>
              <a:rPr lang="es-ES" sz="2600" dirty="0"/>
              <a:t>el presente caso se busca relacionar los patrones de consumo de alcohol con el género, la edad y la carrera en estudiantes </a:t>
            </a:r>
            <a:r>
              <a:rPr lang="es-ES" sz="2600" dirty="0" smtClean="0"/>
              <a:t>universitarios.  </a:t>
            </a:r>
            <a:endParaRPr lang="es-ES_tradnl" sz="2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33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regunta9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8680"/>
            <a:ext cx="9144000" cy="6096000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812360" y="2636912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2.5%</a:t>
            </a:r>
          </a:p>
          <a:p>
            <a:r>
              <a:rPr lang="es-CO" dirty="0" smtClean="0"/>
              <a:t>1.8%</a:t>
            </a:r>
          </a:p>
          <a:p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7092280" y="2132856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7668344" y="2204864"/>
            <a:ext cx="36004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/>
        </p:nvSpPr>
        <p:spPr>
          <a:xfrm>
            <a:off x="0" y="1196752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3645024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977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Consumo perjudicial de alcohol del total de estudiantes encuestados, cruce uno.</a:t>
            </a:r>
            <a:endParaRPr lang="es-CO" sz="2400" dirty="0"/>
          </a:p>
        </p:txBody>
      </p:sp>
      <p:pic>
        <p:nvPicPr>
          <p:cNvPr id="7" name="6 Imagen" descr="DañoPresent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908719"/>
            <a:ext cx="8568952" cy="5712635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948264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7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764704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8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5868144" y="2420888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3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Consumo perjudicial de alcohol del total de estudiantes encuestados, cruce dos.</a:t>
            </a:r>
            <a:endParaRPr lang="es-CO" sz="2400" dirty="0"/>
          </a:p>
        </p:txBody>
      </p:sp>
      <p:pic>
        <p:nvPicPr>
          <p:cNvPr id="7" name="6 Imagen" descr="DañoPresent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908720"/>
            <a:ext cx="8640960" cy="5760640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948264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7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764704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8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84168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7201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75631" y="6546371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Consumo perjudicial de alcohol del total de estudiantes encuestados, cruce tres.</a:t>
            </a:r>
            <a:endParaRPr lang="es-CO" sz="2400" dirty="0"/>
          </a:p>
        </p:txBody>
      </p:sp>
      <p:pic>
        <p:nvPicPr>
          <p:cNvPr id="8" name="7 Imagen" descr="DañoPresent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631" y="1171806"/>
            <a:ext cx="9036496" cy="548356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228184" y="60932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8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0" y="1124744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444208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365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0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CO" sz="2400" dirty="0" smtClean="0"/>
              <a:t>Gráfico : Consumo perjudicial de alcohol del total de estudiantes encuestados, cruce cuatro.</a:t>
            </a:r>
            <a:endParaRPr lang="es-CO" sz="2400" dirty="0"/>
          </a:p>
        </p:txBody>
      </p:sp>
      <p:pic>
        <p:nvPicPr>
          <p:cNvPr id="7" name="6 Imagen" descr="DañoPresent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8674428" cy="5668243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948264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7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0" y="980728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084168" y="249289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4449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Dominio: Consumo perjudicial de alcohol, evidencia problema pasado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861048"/>
            <a:ext cx="524811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923928" y="3645024"/>
            <a:ext cx="108012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37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</a:t>
            </a:r>
            <a:r>
              <a:rPr lang="es-CO" sz="2400" dirty="0" smtClean="0"/>
              <a:t>Evidencia de consumo pasado, desagregado por género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6 Imagen" descr="ProblemaPasado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218" y="764704"/>
            <a:ext cx="8718389" cy="5812259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0" y="90872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7487816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433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Gráfico : </a:t>
            </a:r>
            <a:r>
              <a:rPr lang="es-CO" sz="2400" dirty="0" smtClean="0"/>
              <a:t>Evidencia de consumo pasado, desagregado por carrera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6525344"/>
            <a:ext cx="4896544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Fuente : Cálculos Cienfi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ProblemaPasado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76534"/>
            <a:ext cx="8610377" cy="5740251"/>
          </a:xfrm>
          <a:prstGeom prst="rect">
            <a:avLst/>
          </a:prstGeom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0" y="908720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10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7487816" y="6295926"/>
            <a:ext cx="165618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Pregunta 9</a:t>
            </a:r>
            <a:endParaRPr kumimoji="0" lang="es-CO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4068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Estudio </a:t>
            </a:r>
            <a:r>
              <a:rPr lang="es-ES" dirty="0" err="1" smtClean="0"/>
              <a:t>Expostfacto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 basa </a:t>
            </a:r>
            <a:r>
              <a:rPr lang="es-ES" sz="2400" dirty="0"/>
              <a:t>en la aplicación de encuestas las cuales se realizaron en un solo momento o transversalmente sin hacer uso de hipótesis. </a:t>
            </a:r>
            <a:endParaRPr lang="es-ES" sz="2400" dirty="0" smtClean="0"/>
          </a:p>
          <a:p>
            <a:endParaRPr lang="es-ES" sz="2400" dirty="0"/>
          </a:p>
          <a:p>
            <a:r>
              <a:rPr lang="es-ES" sz="2400" dirty="0"/>
              <a:t>L</a:t>
            </a:r>
            <a:r>
              <a:rPr lang="es-ES" sz="2400" dirty="0" smtClean="0"/>
              <a:t>as </a:t>
            </a:r>
            <a:r>
              <a:rPr lang="es-ES" sz="2400" dirty="0"/>
              <a:t>variables no fueron manipuladas </a:t>
            </a:r>
            <a:r>
              <a:rPr lang="es-ES" sz="2400" dirty="0" smtClean="0"/>
              <a:t>deliberadamente.</a:t>
            </a:r>
          </a:p>
          <a:p>
            <a:endParaRPr lang="es-ES" sz="2400" dirty="0"/>
          </a:p>
          <a:p>
            <a:r>
              <a:rPr lang="es-ES" sz="2400" dirty="0" smtClean="0"/>
              <a:t> No </a:t>
            </a:r>
            <a:r>
              <a:rPr lang="es-ES" sz="2400" dirty="0"/>
              <a:t>se crearon situaciones ya que lo que se pretendió fue relacionar comportamientos </a:t>
            </a:r>
            <a:r>
              <a:rPr lang="es-ES" sz="2400" dirty="0" smtClean="0"/>
              <a:t>existentes como </a:t>
            </a:r>
            <a:r>
              <a:rPr lang="es-ES" sz="2400" dirty="0"/>
              <a:t>son los patrones de consumo de alcohol en los últimos doce </a:t>
            </a:r>
            <a:r>
              <a:rPr lang="es-ES" sz="2400" dirty="0" smtClean="0"/>
              <a:t>meses.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5523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Relevancia de la Investigación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s-ES" sz="4000" dirty="0" smtClean="0"/>
              <a:t>Estudiantes Universitarios: Población considerada de alto riesgo.</a:t>
            </a:r>
          </a:p>
          <a:p>
            <a:pPr algn="just"/>
            <a:endParaRPr lang="es-ES" sz="4000" dirty="0" smtClean="0"/>
          </a:p>
          <a:p>
            <a:pPr algn="just"/>
            <a:r>
              <a:rPr lang="es-ES" sz="4000" dirty="0"/>
              <a:t>Según el Instituto Nacional de Abuso de Alcohol y Alcoholismo (NIAAA, 2007</a:t>
            </a:r>
            <a:r>
              <a:rPr lang="es-ES" sz="4000" dirty="0" smtClean="0"/>
              <a:t>) el </a:t>
            </a:r>
            <a:r>
              <a:rPr lang="es-ES" sz="4000" dirty="0"/>
              <a:t>consumo excesivo de alcohol entre estudiantes universitarios es un fenómeno que ocurre en diferentes territorios alrededor del mundo entre los cuales mencionan a Estados Unidos de América, Canadá, Europa, Suramérica, Australia y Nueva Zelanda. </a:t>
            </a:r>
            <a:endParaRPr lang="es-ES" sz="4000" dirty="0" smtClean="0"/>
          </a:p>
          <a:p>
            <a:pPr algn="just"/>
            <a:endParaRPr lang="es-ES" sz="4000" dirty="0"/>
          </a:p>
          <a:p>
            <a:pPr algn="just"/>
            <a:r>
              <a:rPr lang="es-ES" sz="4000" dirty="0" smtClean="0"/>
              <a:t>Dicho </a:t>
            </a:r>
            <a:r>
              <a:rPr lang="es-ES" sz="4000" dirty="0"/>
              <a:t>fenómeno </a:t>
            </a:r>
            <a:r>
              <a:rPr lang="es-ES" sz="4000" dirty="0" smtClean="0"/>
              <a:t>es </a:t>
            </a:r>
            <a:r>
              <a:rPr lang="es-ES" sz="4000" dirty="0"/>
              <a:t>una fuente de preocupación significativa para la salud pública a nivel mundial. </a:t>
            </a:r>
            <a:endParaRPr lang="es-ES_tradnl" sz="4000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94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s-ES" dirty="0"/>
              <a:t>La Organización Panamericana de la Salud (OPS), en el documento expedido en 2007 “Alcohol y Salud Pública en las Américas: Un caso para la acción” documenta en detalle la magnitud de la </a:t>
            </a:r>
            <a:r>
              <a:rPr lang="es-ES" dirty="0" smtClean="0"/>
              <a:t>problemática </a:t>
            </a:r>
            <a:r>
              <a:rPr lang="es-ES" dirty="0"/>
              <a:t>en la región de las Américas que comprende Norte, Sur y Centroamérica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Según </a:t>
            </a:r>
            <a:r>
              <a:rPr lang="es-ES" dirty="0"/>
              <a:t>este comunicado se calcula que cada dos minutos una persona muere en las Américas debido al consumo de alcohol.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Se calcula </a:t>
            </a:r>
            <a:r>
              <a:rPr lang="es-ES" dirty="0"/>
              <a:t>que el 5.4% de todas las muertes en el 2002 en las Américas estuvieron relacionadas con el alcohol, lo cual comparado con el 3.7% de las cifras mundiales indicaría que el promedio en las Américas es 68% más alto que el promedio en el resto del mundo (OPS, 2007). </a:t>
            </a:r>
          </a:p>
        </p:txBody>
      </p:sp>
    </p:spTree>
    <p:extLst>
      <p:ext uri="{BB962C8B-B14F-4D97-AF65-F5344CB8AC3E}">
        <p14:creationId xmlns:p14="http://schemas.microsoft.com/office/powerpoint/2010/main" val="368391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sz="2600" dirty="0"/>
              <a:t>Según la OPS (2007) el alcohol es el factor de riesgo numero uno asociado con la discapacidad en las Américas, está involucrado en alrededor del 20 y 50% de las muertes derivadas de los accidentes de tránsito y el 50.5% de las muertes que son causadas por el alcohol están relacionadas a lesiones ya sean con o sin intencionalidad (</a:t>
            </a:r>
            <a:r>
              <a:rPr lang="es-ES" sz="2600" dirty="0" err="1"/>
              <a:t>Rehm</a:t>
            </a:r>
            <a:r>
              <a:rPr lang="es-ES" sz="2600" dirty="0"/>
              <a:t> </a:t>
            </a:r>
            <a:r>
              <a:rPr lang="es-ES" sz="2600" i="1" dirty="0"/>
              <a:t>et al</a:t>
            </a:r>
            <a:r>
              <a:rPr lang="es-ES" sz="2600" dirty="0"/>
              <a:t>. citados por la OPS, 2007). </a:t>
            </a:r>
            <a:endParaRPr lang="es-ES" sz="2600" dirty="0" smtClean="0"/>
          </a:p>
          <a:p>
            <a:pPr marL="0" indent="0" algn="just">
              <a:buNone/>
            </a:pPr>
            <a:endParaRPr lang="es-ES" sz="2600" dirty="0"/>
          </a:p>
          <a:p>
            <a:pPr algn="just"/>
            <a:r>
              <a:rPr lang="es-ES" sz="2600" dirty="0"/>
              <a:t>Una encuesta realizada por el </a:t>
            </a:r>
            <a:r>
              <a:rPr lang="es-ES" sz="2600" i="1" dirty="0" err="1"/>
              <a:t>World</a:t>
            </a:r>
            <a:r>
              <a:rPr lang="es-ES" sz="2600" i="1" dirty="0"/>
              <a:t> Mental </a:t>
            </a:r>
            <a:r>
              <a:rPr lang="es-ES" sz="2600" i="1" dirty="0" err="1"/>
              <a:t>Health</a:t>
            </a:r>
            <a:r>
              <a:rPr lang="es-ES" sz="2600" i="1" dirty="0"/>
              <a:t> </a:t>
            </a:r>
            <a:r>
              <a:rPr lang="es-ES" sz="2600" i="1" dirty="0" err="1"/>
              <a:t>Survey</a:t>
            </a:r>
            <a:r>
              <a:rPr lang="es-ES" sz="2600" i="1" dirty="0"/>
              <a:t> </a:t>
            </a:r>
            <a:r>
              <a:rPr lang="es-ES" sz="2600" i="1" dirty="0" err="1"/>
              <a:t>Consortium</a:t>
            </a:r>
            <a:r>
              <a:rPr lang="es-ES" sz="2600" dirty="0"/>
              <a:t> (2004), arrojó cifras que indican que en la región de las Américas hay mayor incidencia de trastornos por uso de alcohol comparado con el mundo entero. </a:t>
            </a:r>
          </a:p>
          <a:p>
            <a:endParaRPr lang="es-ES" sz="2500" dirty="0" smtClean="0"/>
          </a:p>
          <a:p>
            <a:endParaRPr lang="es-ES" sz="2500" dirty="0"/>
          </a:p>
          <a:p>
            <a:pPr marL="0" indent="0">
              <a:buNone/>
            </a:pPr>
            <a:endParaRPr lang="es-ES" sz="2500" dirty="0" smtClean="0"/>
          </a:p>
          <a:p>
            <a:endParaRPr lang="es-ES" sz="2500" dirty="0"/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70552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sz="2500" dirty="0" smtClean="0"/>
          </a:p>
          <a:p>
            <a:pPr algn="just"/>
            <a:r>
              <a:rPr lang="es-ES" sz="2500" dirty="0" smtClean="0"/>
              <a:t>Según </a:t>
            </a:r>
            <a:r>
              <a:rPr lang="es-ES" sz="2500" dirty="0" err="1"/>
              <a:t>Monteiro</a:t>
            </a:r>
            <a:r>
              <a:rPr lang="es-ES" sz="2500" dirty="0"/>
              <a:t> (citado por Salcedo, Palacios y Espinosa, 2011) el consumo de alcohol debe ser considerado como un problema de salud pública en las Américas ya que las cifras medias de morbilidad y mortalidad por </a:t>
            </a:r>
            <a:r>
              <a:rPr lang="es-ES" sz="2500" dirty="0" smtClean="0"/>
              <a:t>consumo son </a:t>
            </a:r>
            <a:r>
              <a:rPr lang="es-ES" sz="2500" dirty="0"/>
              <a:t>mayores en un 50% que en otras partes del mundo.</a:t>
            </a:r>
            <a:endParaRPr lang="es-ES_tradnl" sz="25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191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ienf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Cienfi</Template>
  <TotalTime>1397</TotalTime>
  <Words>1796</Words>
  <Application>Microsoft Macintosh PowerPoint</Application>
  <PresentationFormat>Presentación en pantalla (4:3)</PresentationFormat>
  <Paragraphs>167</Paragraphs>
  <Slides>47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9" baseType="lpstr">
      <vt:lpstr>Cienfi</vt:lpstr>
      <vt:lpstr>Worksheet</vt:lpstr>
      <vt:lpstr>Patrones de consumo de alcohol y su relación con la edad, el género y la carrera en estudiantes universitarios</vt:lpstr>
      <vt:lpstr>Pregunta de Investigación:</vt:lpstr>
      <vt:lpstr>Objetivo</vt:lpstr>
      <vt:lpstr>Estudio Descriptivo Correlacional</vt:lpstr>
      <vt:lpstr>Estudio Expostfacto</vt:lpstr>
      <vt:lpstr>Relevancia de la Investigación</vt:lpstr>
      <vt:lpstr>Presentación de PowerPoint</vt:lpstr>
      <vt:lpstr>Presentación de PowerPoint</vt:lpstr>
      <vt:lpstr>Presentación de PowerPoint</vt:lpstr>
      <vt:lpstr>En Colombia: </vt:lpstr>
      <vt:lpstr>Instrumento Utilizado: AUDIT (Test de Identificación de los Trastornos Debidos al Consumo de Alcohol)</vt:lpstr>
      <vt:lpstr>AUDIT “Alcohol Use Disorder Identification Test”</vt:lpstr>
      <vt:lpstr>Presentación de PowerPoint</vt:lpstr>
      <vt:lpstr>Presentación de PowerPoint</vt:lpstr>
      <vt:lpstr>Presentación de PowerPoint</vt:lpstr>
      <vt:lpstr>Presentación de PowerPoint</vt:lpstr>
      <vt:lpstr>COE II Período 2013-2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Puntuación total del instrumento, desagregado por carrera y género</vt:lpstr>
      <vt:lpstr>Presentación de PowerPoint</vt:lpstr>
      <vt:lpstr>Presentación de PowerPoint</vt:lpstr>
      <vt:lpstr>Presentación de PowerPoint</vt:lpstr>
      <vt:lpstr>Presentación de PowerPoint</vt:lpstr>
      <vt:lpstr>Dominio: Consumo de riesgo de alcohol</vt:lpstr>
      <vt:lpstr>Presentación de PowerPoint</vt:lpstr>
      <vt:lpstr>Presentación de PowerPoint</vt:lpstr>
      <vt:lpstr>Gráfico : Nivel de consumo de los estudiantes, desagregado por género</vt:lpstr>
      <vt:lpstr>Gráfico : Nivel de consumo de los estudiantes, desagregado por programa</vt:lpstr>
      <vt:lpstr>Dominio: Síntomas de dependencia</vt:lpstr>
      <vt:lpstr>Presentación de PowerPoint</vt:lpstr>
      <vt:lpstr>Presentación de PowerPoint</vt:lpstr>
      <vt:lpstr>Gráfico : Síntomas de dependencia del total de estudiantes encuestados</vt:lpstr>
      <vt:lpstr>Dominio: Consumo perjudicial de alcohol, consumo presente</vt:lpstr>
      <vt:lpstr>Presentación de PowerPoint</vt:lpstr>
      <vt:lpstr>Presentación de PowerPoint</vt:lpstr>
      <vt:lpstr>Gráfico : Consumo perjudicial de alcohol del total de estudiantes encuestados, cruce uno.</vt:lpstr>
      <vt:lpstr>Gráfico : Consumo perjudicial de alcohol del total de estudiantes encuestados, cruce dos.</vt:lpstr>
      <vt:lpstr>Gráfico : Consumo perjudicial de alcohol del total de estudiantes encuestados, cruce tres.</vt:lpstr>
      <vt:lpstr>Gráfico : Consumo perjudicial de alcohol del total de estudiantes encuestados, cruce cuatro.</vt:lpstr>
      <vt:lpstr>Dominio: Consumo perjudicial de alcohol, evidencia problema pasado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Fernanda Bonilla Lopez</dc:creator>
  <cp:lastModifiedBy>Cristina Aristizabal</cp:lastModifiedBy>
  <cp:revision>138</cp:revision>
  <cp:lastPrinted>2014-08-26T15:52:38Z</cp:lastPrinted>
  <dcterms:created xsi:type="dcterms:W3CDTF">2014-02-05T15:39:08Z</dcterms:created>
  <dcterms:modified xsi:type="dcterms:W3CDTF">2015-09-23T16:38:46Z</dcterms:modified>
</cp:coreProperties>
</file>