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3"/>
  </p:notesMasterIdLst>
  <p:sldIdLst>
    <p:sldId id="256" r:id="rId2"/>
    <p:sldId id="258" r:id="rId3"/>
    <p:sldId id="259" r:id="rId4"/>
    <p:sldId id="273" r:id="rId5"/>
    <p:sldId id="261" r:id="rId6"/>
    <p:sldId id="263" r:id="rId7"/>
    <p:sldId id="283" r:id="rId8"/>
    <p:sldId id="264" r:id="rId9"/>
    <p:sldId id="266" r:id="rId10"/>
    <p:sldId id="271" r:id="rId11"/>
    <p:sldId id="272" r:id="rId12"/>
    <p:sldId id="267" r:id="rId13"/>
    <p:sldId id="268" r:id="rId14"/>
    <p:sldId id="269" r:id="rId15"/>
    <p:sldId id="275" r:id="rId16"/>
    <p:sldId id="265" r:id="rId17"/>
    <p:sldId id="281" r:id="rId18"/>
    <p:sldId id="276" r:id="rId19"/>
    <p:sldId id="277"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3366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5" autoAdjust="0"/>
    <p:restoredTop sz="94660"/>
  </p:normalViewPr>
  <p:slideViewPr>
    <p:cSldViewPr snapToGrid="0">
      <p:cViewPr varScale="1">
        <p:scale>
          <a:sx n="145" d="100"/>
          <a:sy n="145" d="100"/>
        </p:scale>
        <p:origin x="12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49576-E5A4-4ADB-ADFC-D0B01CBB61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6AE663-7F6C-4A8C-905E-79F8E8DEF5B7}">
      <dgm:prSet custT="1"/>
      <dgm:spPr>
        <a:solidFill>
          <a:schemeClr val="bg1">
            <a:lumMod val="95000"/>
          </a:schemeClr>
        </a:solidFill>
      </dgm:spPr>
      <dgm:t>
        <a:bodyPr/>
        <a:lstStyle/>
        <a:p>
          <a:pPr algn="l"/>
          <a:endParaRPr lang="en-US" sz="1400" b="1" dirty="0">
            <a:solidFill>
              <a:schemeClr val="tx1"/>
            </a:solidFill>
          </a:endParaRPr>
        </a:p>
        <a:p>
          <a:pPr algn="l"/>
          <a:endParaRPr lang="en-US" sz="1400" b="1" dirty="0">
            <a:solidFill>
              <a:schemeClr val="tx1"/>
            </a:solidFill>
          </a:endParaRPr>
        </a:p>
        <a:p>
          <a:pPr algn="l"/>
          <a:r>
            <a:rPr lang="en-US" sz="1400" b="1" dirty="0">
              <a:solidFill>
                <a:schemeClr val="tx1"/>
              </a:solidFill>
            </a:rPr>
            <a:t>Introduction: </a:t>
          </a:r>
          <a:r>
            <a:rPr lang="en-US" sz="1400" dirty="0">
              <a:solidFill>
                <a:schemeClr val="tx1"/>
              </a:solidFill>
            </a:rPr>
            <a:t>Meme stocks have become very popular among retail investors that comment on social media platforms during the COVID-19 pandemic. Meme stocks are created when a company's shares start trending  with individual investors on social media platforms and quickly skyrocket in price.</a:t>
          </a:r>
        </a:p>
        <a:p>
          <a:r>
            <a:rPr lang="en-US" sz="1400" dirty="0">
              <a:solidFill>
                <a:schemeClr val="tx1"/>
              </a:solidFill>
            </a:rPr>
            <a:t>With a large amount of data being  produced on social media platforms, it is difficult to identify the meme stock before or when the price takes off. Unsupervised algorithms aided by stock data can aid in identifying metrics of a meme stock.</a:t>
          </a:r>
        </a:p>
        <a:p>
          <a:pPr algn="l"/>
          <a:br>
            <a:rPr lang="en-US" sz="1200" dirty="0"/>
          </a:br>
          <a:r>
            <a:rPr lang="en-US" sz="1200" dirty="0"/>
            <a:t>`</a:t>
          </a:r>
          <a:br>
            <a:rPr lang="en-US" sz="1200" dirty="0"/>
          </a:br>
          <a:endParaRPr lang="en-US" sz="1200" dirty="0"/>
        </a:p>
      </dgm:t>
    </dgm:pt>
    <dgm:pt modelId="{900E2F04-F9CC-4CFC-8B83-D4F4BE04CAA3}" type="parTrans" cxnId="{3F643313-CD21-4351-B6BC-62A3BE5BC676}">
      <dgm:prSet/>
      <dgm:spPr/>
      <dgm:t>
        <a:bodyPr/>
        <a:lstStyle/>
        <a:p>
          <a:endParaRPr lang="en-US"/>
        </a:p>
      </dgm:t>
    </dgm:pt>
    <dgm:pt modelId="{8887F887-5985-443C-A07C-2098D6AA29E6}" type="sibTrans" cxnId="{3F643313-CD21-4351-B6BC-62A3BE5BC676}">
      <dgm:prSet/>
      <dgm:spPr/>
      <dgm:t>
        <a:bodyPr/>
        <a:lstStyle/>
        <a:p>
          <a:endParaRPr lang="en-US"/>
        </a:p>
      </dgm:t>
    </dgm:pt>
    <dgm:pt modelId="{981349EC-1410-4BE1-94E7-5086A32D4547}">
      <dgm:prSet custT="1"/>
      <dgm:spPr>
        <a:solidFill>
          <a:schemeClr val="bg1">
            <a:lumMod val="95000"/>
          </a:schemeClr>
        </a:solidFill>
      </dgm:spPr>
      <dgm:t>
        <a:bodyPr/>
        <a:lstStyle/>
        <a:p>
          <a:r>
            <a:rPr lang="en-US" sz="1400" b="1" dirty="0">
              <a:solidFill>
                <a:schemeClr val="tx1"/>
              </a:solidFill>
            </a:rPr>
            <a:t>Conclusion: </a:t>
          </a:r>
          <a:r>
            <a:rPr lang="en-US" sz="1400" dirty="0">
              <a:solidFill>
                <a:schemeClr val="tx1"/>
              </a:solidFill>
            </a:rPr>
            <a:t>Stock price was inversely correlated (mildly) to positive sentiment on Twitter. K-means clustering shows that Tesla was the most distinct cluster and could potentially suggest that we can detect meme stock activity using K-means clustering but more data over a longer period is needed.</a:t>
          </a:r>
        </a:p>
      </dgm:t>
    </dgm:pt>
    <dgm:pt modelId="{9206CA20-0118-432A-9174-E60FB6EC264E}" type="parTrans" cxnId="{D24103E2-3484-4E66-8737-D3C817C1A30B}">
      <dgm:prSet/>
      <dgm:spPr/>
      <dgm:t>
        <a:bodyPr/>
        <a:lstStyle/>
        <a:p>
          <a:endParaRPr lang="en-US"/>
        </a:p>
      </dgm:t>
    </dgm:pt>
    <dgm:pt modelId="{5AC0707B-8B13-40AD-9DF5-9B4246526C68}" type="sibTrans" cxnId="{D24103E2-3484-4E66-8737-D3C817C1A30B}">
      <dgm:prSet/>
      <dgm:spPr/>
      <dgm:t>
        <a:bodyPr/>
        <a:lstStyle/>
        <a:p>
          <a:endParaRPr lang="en-US"/>
        </a:p>
      </dgm:t>
    </dgm:pt>
    <dgm:pt modelId="{7C8EC183-A4EE-4AB3-9042-4B5F7FF7C246}">
      <dgm:prSet custT="1"/>
      <dgm:spPr>
        <a:solidFill>
          <a:schemeClr val="bg1">
            <a:lumMod val="95000"/>
          </a:schemeClr>
        </a:solidFill>
      </dgm:spPr>
      <dgm:t>
        <a:bodyPr/>
        <a:lstStyle/>
        <a:p>
          <a:r>
            <a:rPr lang="en-US" sz="1400" b="1" dirty="0">
              <a:solidFill>
                <a:schemeClr val="tx1"/>
              </a:solidFill>
            </a:rPr>
            <a:t>Results: </a:t>
          </a:r>
          <a:r>
            <a:rPr lang="en-US" sz="1400" dirty="0">
              <a:solidFill>
                <a:schemeClr val="tx1"/>
              </a:solidFill>
            </a:rPr>
            <a:t>We provide evidence that these stocks display common stylized facts for the dynamics of price, trading volume, and social media activity. Understanding these properties helps investment analysts in their decisions.</a:t>
          </a:r>
        </a:p>
      </dgm:t>
    </dgm:pt>
    <dgm:pt modelId="{FD81EB17-6F01-4A3D-BBF4-1A7220752169}" type="parTrans" cxnId="{C1F40DE4-3D57-406A-8589-8DD59A950943}">
      <dgm:prSet/>
      <dgm:spPr/>
      <dgm:t>
        <a:bodyPr/>
        <a:lstStyle/>
        <a:p>
          <a:endParaRPr lang="en-US"/>
        </a:p>
      </dgm:t>
    </dgm:pt>
    <dgm:pt modelId="{05268C5B-3676-4534-B47B-4B437213ACA2}" type="sibTrans" cxnId="{C1F40DE4-3D57-406A-8589-8DD59A950943}">
      <dgm:prSet/>
      <dgm:spPr/>
      <dgm:t>
        <a:bodyPr/>
        <a:lstStyle/>
        <a:p>
          <a:endParaRPr lang="en-US"/>
        </a:p>
      </dgm:t>
    </dgm:pt>
    <dgm:pt modelId="{F4A10ABF-CA34-4F9D-9AB3-9F37DE996F60}" type="pres">
      <dgm:prSet presAssocID="{1B049576-E5A4-4ADB-ADFC-D0B01CBB61B8}" presName="linear" presStyleCnt="0">
        <dgm:presLayoutVars>
          <dgm:animLvl val="lvl"/>
          <dgm:resizeHandles val="exact"/>
        </dgm:presLayoutVars>
      </dgm:prSet>
      <dgm:spPr/>
    </dgm:pt>
    <dgm:pt modelId="{089A8AE3-DDEE-434A-B784-19CB8BC674C2}" type="pres">
      <dgm:prSet presAssocID="{176AE663-7F6C-4A8C-905E-79F8E8DEF5B7}" presName="parentText" presStyleLbl="node1" presStyleIdx="0" presStyleCnt="3" custScaleY="131578">
        <dgm:presLayoutVars>
          <dgm:chMax val="0"/>
          <dgm:bulletEnabled val="1"/>
        </dgm:presLayoutVars>
      </dgm:prSet>
      <dgm:spPr/>
    </dgm:pt>
    <dgm:pt modelId="{424474C2-E555-426A-8BB5-04E7CAC891C8}" type="pres">
      <dgm:prSet presAssocID="{8887F887-5985-443C-A07C-2098D6AA29E6}" presName="spacer" presStyleCnt="0"/>
      <dgm:spPr/>
    </dgm:pt>
    <dgm:pt modelId="{ECC26765-B30F-4079-8786-C9C1ED88057E}" type="pres">
      <dgm:prSet presAssocID="{7C8EC183-A4EE-4AB3-9042-4B5F7FF7C246}" presName="parentText" presStyleLbl="node1" presStyleIdx="1" presStyleCnt="3" custLinFactNeighborY="28152">
        <dgm:presLayoutVars>
          <dgm:chMax val="0"/>
          <dgm:bulletEnabled val="1"/>
        </dgm:presLayoutVars>
      </dgm:prSet>
      <dgm:spPr/>
    </dgm:pt>
    <dgm:pt modelId="{F1CE8A6E-A541-4534-A7ED-849911FA5A9E}" type="pres">
      <dgm:prSet presAssocID="{05268C5B-3676-4534-B47B-4B437213ACA2}" presName="spacer" presStyleCnt="0"/>
      <dgm:spPr/>
    </dgm:pt>
    <dgm:pt modelId="{5E0ABF2B-42F8-44FF-B131-4E0D64A48D91}" type="pres">
      <dgm:prSet presAssocID="{981349EC-1410-4BE1-94E7-5086A32D4547}" presName="parentText" presStyleLbl="node1" presStyleIdx="2" presStyleCnt="3" custLinFactNeighborX="-189">
        <dgm:presLayoutVars>
          <dgm:chMax val="0"/>
          <dgm:bulletEnabled val="1"/>
        </dgm:presLayoutVars>
      </dgm:prSet>
      <dgm:spPr/>
    </dgm:pt>
  </dgm:ptLst>
  <dgm:cxnLst>
    <dgm:cxn modelId="{3F643313-CD21-4351-B6BC-62A3BE5BC676}" srcId="{1B049576-E5A4-4ADB-ADFC-D0B01CBB61B8}" destId="{176AE663-7F6C-4A8C-905E-79F8E8DEF5B7}" srcOrd="0" destOrd="0" parTransId="{900E2F04-F9CC-4CFC-8B83-D4F4BE04CAA3}" sibTransId="{8887F887-5985-443C-A07C-2098D6AA29E6}"/>
    <dgm:cxn modelId="{0F84BB74-07DA-4789-9531-60C2871118F9}" type="presOf" srcId="{176AE663-7F6C-4A8C-905E-79F8E8DEF5B7}" destId="{089A8AE3-DDEE-434A-B784-19CB8BC674C2}" srcOrd="0" destOrd="0" presId="urn:microsoft.com/office/officeart/2005/8/layout/vList2"/>
    <dgm:cxn modelId="{8DC39377-4DD0-44DE-85D7-E5F8CD8564D9}" type="presOf" srcId="{7C8EC183-A4EE-4AB3-9042-4B5F7FF7C246}" destId="{ECC26765-B30F-4079-8786-C9C1ED88057E}" srcOrd="0" destOrd="0" presId="urn:microsoft.com/office/officeart/2005/8/layout/vList2"/>
    <dgm:cxn modelId="{287E027C-F3D5-49DC-AC44-BFE6EA6B69E0}" type="presOf" srcId="{1B049576-E5A4-4ADB-ADFC-D0B01CBB61B8}" destId="{F4A10ABF-CA34-4F9D-9AB3-9F37DE996F60}" srcOrd="0" destOrd="0" presId="urn:microsoft.com/office/officeart/2005/8/layout/vList2"/>
    <dgm:cxn modelId="{D24103E2-3484-4E66-8737-D3C817C1A30B}" srcId="{1B049576-E5A4-4ADB-ADFC-D0B01CBB61B8}" destId="{981349EC-1410-4BE1-94E7-5086A32D4547}" srcOrd="2" destOrd="0" parTransId="{9206CA20-0118-432A-9174-E60FB6EC264E}" sibTransId="{5AC0707B-8B13-40AD-9DF5-9B4246526C68}"/>
    <dgm:cxn modelId="{C1F40DE4-3D57-406A-8589-8DD59A950943}" srcId="{1B049576-E5A4-4ADB-ADFC-D0B01CBB61B8}" destId="{7C8EC183-A4EE-4AB3-9042-4B5F7FF7C246}" srcOrd="1" destOrd="0" parTransId="{FD81EB17-6F01-4A3D-BBF4-1A7220752169}" sibTransId="{05268C5B-3676-4534-B47B-4B437213ACA2}"/>
    <dgm:cxn modelId="{816827E6-F9C9-4ED4-9233-F4E17577BEE0}" type="presOf" srcId="{981349EC-1410-4BE1-94E7-5086A32D4547}" destId="{5E0ABF2B-42F8-44FF-B131-4E0D64A48D91}" srcOrd="0" destOrd="0" presId="urn:microsoft.com/office/officeart/2005/8/layout/vList2"/>
    <dgm:cxn modelId="{FE8F4C6F-05DF-4993-BEB8-BC92F7DE9A96}" type="presParOf" srcId="{F4A10ABF-CA34-4F9D-9AB3-9F37DE996F60}" destId="{089A8AE3-DDEE-434A-B784-19CB8BC674C2}" srcOrd="0" destOrd="0" presId="urn:microsoft.com/office/officeart/2005/8/layout/vList2"/>
    <dgm:cxn modelId="{4762F509-0026-467D-A0E3-3D53D02792BB}" type="presParOf" srcId="{F4A10ABF-CA34-4F9D-9AB3-9F37DE996F60}" destId="{424474C2-E555-426A-8BB5-04E7CAC891C8}" srcOrd="1" destOrd="0" presId="urn:microsoft.com/office/officeart/2005/8/layout/vList2"/>
    <dgm:cxn modelId="{579F3F88-D244-44B7-96CE-477550DE444A}" type="presParOf" srcId="{F4A10ABF-CA34-4F9D-9AB3-9F37DE996F60}" destId="{ECC26765-B30F-4079-8786-C9C1ED88057E}" srcOrd="2" destOrd="0" presId="urn:microsoft.com/office/officeart/2005/8/layout/vList2"/>
    <dgm:cxn modelId="{A37721F9-3AFB-4CF9-A42E-87979C0E1F13}" type="presParOf" srcId="{F4A10ABF-CA34-4F9D-9AB3-9F37DE996F60}" destId="{F1CE8A6E-A541-4534-A7ED-849911FA5A9E}" srcOrd="3" destOrd="0" presId="urn:microsoft.com/office/officeart/2005/8/layout/vList2"/>
    <dgm:cxn modelId="{AD6B9A0A-24D7-4CC2-A703-9C3D1F0C889C}" type="presParOf" srcId="{F4A10ABF-CA34-4F9D-9AB3-9F37DE996F60}" destId="{5E0ABF2B-42F8-44FF-B131-4E0D64A48D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FA74F3-4E35-416A-9DBA-35F828E2A84A}" type="doc">
      <dgm:prSet loTypeId="urn:microsoft.com/office/officeart/2016/7/layout/ChevronBlockProcess" loCatId="process" qsTypeId="urn:microsoft.com/office/officeart/2005/8/quickstyle/simple1" qsCatId="simple" csTypeId="urn:microsoft.com/office/officeart/2005/8/colors/colorful2" csCatId="colorful" phldr="1"/>
      <dgm:spPr/>
      <dgm:t>
        <a:bodyPr/>
        <a:lstStyle/>
        <a:p>
          <a:endParaRPr lang="en-US"/>
        </a:p>
      </dgm:t>
    </dgm:pt>
    <dgm:pt modelId="{604A66E6-9896-4F6D-8059-AEB32BF5EBA0}">
      <dgm:prSet/>
      <dgm:spPr>
        <a:solidFill>
          <a:schemeClr val="accent4">
            <a:lumMod val="50000"/>
          </a:schemeClr>
        </a:solidFill>
        <a:ln>
          <a:solidFill>
            <a:schemeClr val="bg1"/>
          </a:solidFill>
        </a:ln>
      </dgm:spPr>
      <dgm:t>
        <a:bodyPr/>
        <a:lstStyle/>
        <a:p>
          <a:r>
            <a:rPr lang="en-US" dirty="0"/>
            <a:t>Identify stocks</a:t>
          </a:r>
        </a:p>
      </dgm:t>
    </dgm:pt>
    <dgm:pt modelId="{CEC24578-A30B-4C35-938B-9EFE85FB826F}" type="parTrans" cxnId="{D6EC7205-8F3C-4EA5-8FC3-02A88FFE7ABE}">
      <dgm:prSet/>
      <dgm:spPr/>
      <dgm:t>
        <a:bodyPr/>
        <a:lstStyle/>
        <a:p>
          <a:endParaRPr lang="en-US"/>
        </a:p>
      </dgm:t>
    </dgm:pt>
    <dgm:pt modelId="{FE8F6E6E-992F-49C4-9AAA-669379F7D5B3}" type="sibTrans" cxnId="{D6EC7205-8F3C-4EA5-8FC3-02A88FFE7ABE}">
      <dgm:prSet/>
      <dgm:spPr/>
      <dgm:t>
        <a:bodyPr/>
        <a:lstStyle/>
        <a:p>
          <a:endParaRPr lang="en-US"/>
        </a:p>
      </dgm:t>
    </dgm:pt>
    <dgm:pt modelId="{ED4118F6-3D4E-4AD8-94A2-3DB64328EE87}">
      <dgm:prSet/>
      <dgm:spPr>
        <a:solidFill>
          <a:schemeClr val="bg1">
            <a:lumMod val="95000"/>
            <a:alpha val="90000"/>
          </a:schemeClr>
        </a:solidFill>
        <a:ln>
          <a:solidFill>
            <a:schemeClr val="bg1">
              <a:lumMod val="75000"/>
              <a:alpha val="90000"/>
            </a:schemeClr>
          </a:solidFill>
        </a:ln>
      </dgm:spPr>
      <dgm:t>
        <a:bodyPr/>
        <a:lstStyle/>
        <a:p>
          <a:r>
            <a:rPr lang="en-US" dirty="0"/>
            <a:t>Identify meme stocks using unsupervised clustering</a:t>
          </a:r>
        </a:p>
      </dgm:t>
    </dgm:pt>
    <dgm:pt modelId="{09C0D047-38A9-40C7-96E0-B694284CBEBC}" type="parTrans" cxnId="{E3FD9D99-13F9-4EFE-BDAE-FD919A320CB1}">
      <dgm:prSet/>
      <dgm:spPr/>
      <dgm:t>
        <a:bodyPr/>
        <a:lstStyle/>
        <a:p>
          <a:endParaRPr lang="en-US"/>
        </a:p>
      </dgm:t>
    </dgm:pt>
    <dgm:pt modelId="{7CC3BD45-AE6A-4A1A-9F55-959B90DF720B}" type="sibTrans" cxnId="{E3FD9D99-13F9-4EFE-BDAE-FD919A320CB1}">
      <dgm:prSet/>
      <dgm:spPr/>
      <dgm:t>
        <a:bodyPr/>
        <a:lstStyle/>
        <a:p>
          <a:endParaRPr lang="en-US"/>
        </a:p>
      </dgm:t>
    </dgm:pt>
    <dgm:pt modelId="{0ECFD77B-FD09-49C0-B5CE-553E43F0E72A}">
      <dgm:prSet/>
      <dgm:spPr>
        <a:solidFill>
          <a:schemeClr val="accent4">
            <a:lumMod val="75000"/>
          </a:schemeClr>
        </a:solidFill>
        <a:ln>
          <a:solidFill>
            <a:schemeClr val="bg1"/>
          </a:solidFill>
        </a:ln>
      </dgm:spPr>
      <dgm:t>
        <a:bodyPr/>
        <a:lstStyle/>
        <a:p>
          <a:r>
            <a:rPr lang="en-US" dirty="0"/>
            <a:t>Find insights</a:t>
          </a:r>
        </a:p>
      </dgm:t>
    </dgm:pt>
    <dgm:pt modelId="{EA4261DB-5B6A-4C22-9C62-FB87C1D178D2}" type="parTrans" cxnId="{A26EE763-3C97-4FFF-B555-CEBC2E9ECC74}">
      <dgm:prSet/>
      <dgm:spPr/>
      <dgm:t>
        <a:bodyPr/>
        <a:lstStyle/>
        <a:p>
          <a:endParaRPr lang="en-US"/>
        </a:p>
      </dgm:t>
    </dgm:pt>
    <dgm:pt modelId="{B7B883C4-3150-4778-830A-C33621113300}" type="sibTrans" cxnId="{A26EE763-3C97-4FFF-B555-CEBC2E9ECC74}">
      <dgm:prSet/>
      <dgm:spPr/>
      <dgm:t>
        <a:bodyPr/>
        <a:lstStyle/>
        <a:p>
          <a:endParaRPr lang="en-US"/>
        </a:p>
      </dgm:t>
    </dgm:pt>
    <dgm:pt modelId="{E37C47E3-A00A-4BD8-9AEA-FCDA4E3EBAA3}">
      <dgm:prSet custT="1"/>
      <dgm:spPr>
        <a:solidFill>
          <a:srgbClr val="FFFFFF">
            <a:lumMod val="95000"/>
            <a:alpha val="90000"/>
          </a:srgbClr>
        </a:solidFill>
        <a:ln w="19050" cap="flat" cmpd="sng" algn="ctr">
          <a:solidFill>
            <a:srgbClr val="FFFFFF">
              <a:lumMod val="75000"/>
              <a:alpha val="90000"/>
            </a:srgbClr>
          </a:solidFill>
          <a:prstDash val="solid"/>
        </a:ln>
        <a:effectLst/>
      </dgm:spPr>
      <dgm:t>
        <a:bodyPr spcFirstLastPara="0" vert="horz" wrap="square" lIns="238611" tIns="238611" rIns="238611" bIns="477221" numCol="1" spcCol="1270" anchor="t" anchorCtr="0"/>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Corbel" panose="020B0503020204020204"/>
              <a:ea typeface="+mn-ea"/>
              <a:cs typeface="+mn-cs"/>
            </a:rPr>
            <a:t>Find insights from twitter sentiment analysis and stock price data</a:t>
          </a:r>
        </a:p>
      </dgm:t>
    </dgm:pt>
    <dgm:pt modelId="{479FA0B4-38C2-4E17-A93B-A52FEBBB0023}" type="parTrans" cxnId="{8C26D3AF-A1F2-44C7-8727-F7B8337048E6}">
      <dgm:prSet/>
      <dgm:spPr/>
      <dgm:t>
        <a:bodyPr/>
        <a:lstStyle/>
        <a:p>
          <a:endParaRPr lang="en-US"/>
        </a:p>
      </dgm:t>
    </dgm:pt>
    <dgm:pt modelId="{7C7E0EEE-CE4C-4DF1-B024-927CB8C9905C}" type="sibTrans" cxnId="{8C26D3AF-A1F2-44C7-8727-F7B8337048E6}">
      <dgm:prSet/>
      <dgm:spPr/>
      <dgm:t>
        <a:bodyPr/>
        <a:lstStyle/>
        <a:p>
          <a:endParaRPr lang="en-US"/>
        </a:p>
      </dgm:t>
    </dgm:pt>
    <dgm:pt modelId="{BDD84751-E1F3-467E-8F3C-BDB03EC5148C}">
      <dgm:prSet/>
      <dgm:spPr>
        <a:solidFill>
          <a:schemeClr val="accent4">
            <a:lumMod val="60000"/>
            <a:lumOff val="40000"/>
          </a:schemeClr>
        </a:solidFill>
        <a:ln>
          <a:solidFill>
            <a:schemeClr val="bg1"/>
          </a:solidFill>
        </a:ln>
      </dgm:spPr>
      <dgm:t>
        <a:bodyPr/>
        <a:lstStyle/>
        <a:p>
          <a:r>
            <a:rPr lang="en-US" dirty="0"/>
            <a:t>Identify trends</a:t>
          </a:r>
        </a:p>
      </dgm:t>
    </dgm:pt>
    <dgm:pt modelId="{D2229B52-7343-4AC9-97F0-BCAA2CDBCE1B}" type="parTrans" cxnId="{82DBECBF-020D-41BF-AFA7-2FDE697ED115}">
      <dgm:prSet/>
      <dgm:spPr/>
      <dgm:t>
        <a:bodyPr/>
        <a:lstStyle/>
        <a:p>
          <a:endParaRPr lang="en-US"/>
        </a:p>
      </dgm:t>
    </dgm:pt>
    <dgm:pt modelId="{D7EE2165-2A92-4D1E-91E2-4AA9FBF3D226}" type="sibTrans" cxnId="{82DBECBF-020D-41BF-AFA7-2FDE697ED115}">
      <dgm:prSet/>
      <dgm:spPr/>
      <dgm:t>
        <a:bodyPr/>
        <a:lstStyle/>
        <a:p>
          <a:endParaRPr lang="en-US"/>
        </a:p>
      </dgm:t>
    </dgm:pt>
    <dgm:pt modelId="{F365D18A-C18D-4494-9290-9A7693F499E9}">
      <dgm:prSet custT="1"/>
      <dgm:spPr>
        <a:solidFill>
          <a:srgbClr val="FFFFFF">
            <a:lumMod val="95000"/>
            <a:alpha val="90000"/>
          </a:srgbClr>
        </a:solidFill>
        <a:ln w="19050" cap="flat" cmpd="sng" algn="ctr">
          <a:solidFill>
            <a:srgbClr val="FFFFFF">
              <a:lumMod val="75000"/>
              <a:alpha val="90000"/>
            </a:srgbClr>
          </a:solidFill>
          <a:prstDash val="solid"/>
        </a:ln>
        <a:effectLst/>
      </dgm:spPr>
      <dgm:t>
        <a:bodyPr spcFirstLastPara="0" vert="horz" wrap="square" lIns="238611" tIns="238611" rIns="238611" bIns="477221" numCol="1" spcCol="1270" anchor="t" anchorCtr="0"/>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Corbel" panose="020B0503020204020204"/>
              <a:ea typeface="+mn-ea"/>
              <a:cs typeface="+mn-cs"/>
            </a:rPr>
            <a:t>Help investment analysts identify trends in stock attribution data to make better investment decisions. </a:t>
          </a:r>
        </a:p>
      </dgm:t>
    </dgm:pt>
    <dgm:pt modelId="{3C102182-97C8-4975-9B8B-D964ABD7ECBD}" type="parTrans" cxnId="{9D1FEEDA-2AE1-4D13-BE29-E39E25599099}">
      <dgm:prSet/>
      <dgm:spPr/>
      <dgm:t>
        <a:bodyPr/>
        <a:lstStyle/>
        <a:p>
          <a:endParaRPr lang="en-US"/>
        </a:p>
      </dgm:t>
    </dgm:pt>
    <dgm:pt modelId="{8BB5B0B5-00D9-442C-B2C1-CDFCB2A98014}" type="sibTrans" cxnId="{9D1FEEDA-2AE1-4D13-BE29-E39E25599099}">
      <dgm:prSet/>
      <dgm:spPr/>
      <dgm:t>
        <a:bodyPr/>
        <a:lstStyle/>
        <a:p>
          <a:endParaRPr lang="en-US"/>
        </a:p>
      </dgm:t>
    </dgm:pt>
    <dgm:pt modelId="{0C3B0CE8-5F41-4487-8531-F2EC33F192D4}" type="pres">
      <dgm:prSet presAssocID="{49FA74F3-4E35-416A-9DBA-35F828E2A84A}" presName="Name0" presStyleCnt="0">
        <dgm:presLayoutVars>
          <dgm:dir/>
          <dgm:animLvl val="lvl"/>
          <dgm:resizeHandles val="exact"/>
        </dgm:presLayoutVars>
      </dgm:prSet>
      <dgm:spPr/>
    </dgm:pt>
    <dgm:pt modelId="{BB01478E-96EB-4999-8E10-BAA1342D4B04}" type="pres">
      <dgm:prSet presAssocID="{604A66E6-9896-4F6D-8059-AEB32BF5EBA0}" presName="composite" presStyleCnt="0"/>
      <dgm:spPr/>
    </dgm:pt>
    <dgm:pt modelId="{09136A98-150A-4458-8AD4-6803541E1FC1}" type="pres">
      <dgm:prSet presAssocID="{604A66E6-9896-4F6D-8059-AEB32BF5EBA0}" presName="parTx" presStyleLbl="alignNode1" presStyleIdx="0" presStyleCnt="3">
        <dgm:presLayoutVars>
          <dgm:chMax val="0"/>
          <dgm:chPref val="0"/>
        </dgm:presLayoutVars>
      </dgm:prSet>
      <dgm:spPr/>
    </dgm:pt>
    <dgm:pt modelId="{86303489-2856-4E71-A190-573BD42855EA}" type="pres">
      <dgm:prSet presAssocID="{604A66E6-9896-4F6D-8059-AEB32BF5EBA0}" presName="desTx" presStyleLbl="alignAccFollowNode1" presStyleIdx="0" presStyleCnt="3">
        <dgm:presLayoutVars/>
      </dgm:prSet>
      <dgm:spPr/>
    </dgm:pt>
    <dgm:pt modelId="{3DA21755-7673-4FD8-AB34-3C0EF95C16D8}" type="pres">
      <dgm:prSet presAssocID="{FE8F6E6E-992F-49C4-9AAA-669379F7D5B3}" presName="space" presStyleCnt="0"/>
      <dgm:spPr/>
    </dgm:pt>
    <dgm:pt modelId="{2FE52FB9-342C-4CDF-9502-B7F97AE0E62B}" type="pres">
      <dgm:prSet presAssocID="{0ECFD77B-FD09-49C0-B5CE-553E43F0E72A}" presName="composite" presStyleCnt="0"/>
      <dgm:spPr/>
    </dgm:pt>
    <dgm:pt modelId="{BBD12EC9-D732-40A4-B4EF-F01232F68972}" type="pres">
      <dgm:prSet presAssocID="{0ECFD77B-FD09-49C0-B5CE-553E43F0E72A}" presName="parTx" presStyleLbl="alignNode1" presStyleIdx="1" presStyleCnt="3">
        <dgm:presLayoutVars>
          <dgm:chMax val="0"/>
          <dgm:chPref val="0"/>
        </dgm:presLayoutVars>
      </dgm:prSet>
      <dgm:spPr/>
    </dgm:pt>
    <dgm:pt modelId="{8AAEC322-387D-433F-BF2A-0886FE6E889A}" type="pres">
      <dgm:prSet presAssocID="{0ECFD77B-FD09-49C0-B5CE-553E43F0E72A}" presName="desTx" presStyleLbl="alignAccFollowNode1" presStyleIdx="1" presStyleCnt="3">
        <dgm:presLayoutVars/>
      </dgm:prSet>
      <dgm:spPr>
        <a:xfrm>
          <a:off x="3277244" y="1328010"/>
          <a:ext cx="3019539" cy="2136901"/>
        </a:xfrm>
        <a:prstGeom prst="rect">
          <a:avLst/>
        </a:prstGeom>
      </dgm:spPr>
    </dgm:pt>
    <dgm:pt modelId="{2B052542-05C6-4F3E-B88B-AE7DD4BD015D}" type="pres">
      <dgm:prSet presAssocID="{B7B883C4-3150-4778-830A-C33621113300}" presName="space" presStyleCnt="0"/>
      <dgm:spPr/>
    </dgm:pt>
    <dgm:pt modelId="{8DC6CBC7-C478-41DB-A0AA-FA0080828929}" type="pres">
      <dgm:prSet presAssocID="{BDD84751-E1F3-467E-8F3C-BDB03EC5148C}" presName="composite" presStyleCnt="0"/>
      <dgm:spPr/>
    </dgm:pt>
    <dgm:pt modelId="{875615E0-A313-4C6A-8D7C-ABB6904F8D0B}" type="pres">
      <dgm:prSet presAssocID="{BDD84751-E1F3-467E-8F3C-BDB03EC5148C}" presName="parTx" presStyleLbl="alignNode1" presStyleIdx="2" presStyleCnt="3">
        <dgm:presLayoutVars>
          <dgm:chMax val="0"/>
          <dgm:chPref val="0"/>
        </dgm:presLayoutVars>
      </dgm:prSet>
      <dgm:spPr/>
    </dgm:pt>
    <dgm:pt modelId="{0350BD54-B335-426E-AD6B-A12CFADC0A1C}" type="pres">
      <dgm:prSet presAssocID="{BDD84751-E1F3-467E-8F3C-BDB03EC5148C}" presName="desTx" presStyleLbl="alignAccFollowNode1" presStyleIdx="2" presStyleCnt="3">
        <dgm:presLayoutVars/>
      </dgm:prSet>
      <dgm:spPr>
        <a:xfrm>
          <a:off x="6546103" y="1328010"/>
          <a:ext cx="3019539" cy="2136901"/>
        </a:xfrm>
        <a:prstGeom prst="rect">
          <a:avLst/>
        </a:prstGeom>
      </dgm:spPr>
    </dgm:pt>
  </dgm:ptLst>
  <dgm:cxnLst>
    <dgm:cxn modelId="{D6EC7205-8F3C-4EA5-8FC3-02A88FFE7ABE}" srcId="{49FA74F3-4E35-416A-9DBA-35F828E2A84A}" destId="{604A66E6-9896-4F6D-8059-AEB32BF5EBA0}" srcOrd="0" destOrd="0" parTransId="{CEC24578-A30B-4C35-938B-9EFE85FB826F}" sibTransId="{FE8F6E6E-992F-49C4-9AAA-669379F7D5B3}"/>
    <dgm:cxn modelId="{C7243C22-CB2B-4F37-8D20-D195BABA460C}" type="presOf" srcId="{ED4118F6-3D4E-4AD8-94A2-3DB64328EE87}" destId="{86303489-2856-4E71-A190-573BD42855EA}" srcOrd="0" destOrd="0" presId="urn:microsoft.com/office/officeart/2016/7/layout/ChevronBlockProcess"/>
    <dgm:cxn modelId="{A26EE763-3C97-4FFF-B555-CEBC2E9ECC74}" srcId="{49FA74F3-4E35-416A-9DBA-35F828E2A84A}" destId="{0ECFD77B-FD09-49C0-B5CE-553E43F0E72A}" srcOrd="1" destOrd="0" parTransId="{EA4261DB-5B6A-4C22-9C62-FB87C1D178D2}" sibTransId="{B7B883C4-3150-4778-830A-C33621113300}"/>
    <dgm:cxn modelId="{BDAF6E6C-BEE4-40D3-8DC7-87A3502219CA}" type="presOf" srcId="{0ECFD77B-FD09-49C0-B5CE-553E43F0E72A}" destId="{BBD12EC9-D732-40A4-B4EF-F01232F68972}" srcOrd="0" destOrd="0" presId="urn:microsoft.com/office/officeart/2016/7/layout/ChevronBlockProcess"/>
    <dgm:cxn modelId="{A958E571-75D6-44B9-B5FA-90A87A4E5CA3}" type="presOf" srcId="{604A66E6-9896-4F6D-8059-AEB32BF5EBA0}" destId="{09136A98-150A-4458-8AD4-6803541E1FC1}" srcOrd="0" destOrd="0" presId="urn:microsoft.com/office/officeart/2016/7/layout/ChevronBlockProcess"/>
    <dgm:cxn modelId="{A7EEDF77-ACB6-4FC2-8F00-3C6CA7B695B2}" type="presOf" srcId="{49FA74F3-4E35-416A-9DBA-35F828E2A84A}" destId="{0C3B0CE8-5F41-4487-8531-F2EC33F192D4}" srcOrd="0" destOrd="0" presId="urn:microsoft.com/office/officeart/2016/7/layout/ChevronBlockProcess"/>
    <dgm:cxn modelId="{6A576F85-4A8E-40DB-B958-E81416C57C50}" type="presOf" srcId="{F365D18A-C18D-4494-9290-9A7693F499E9}" destId="{0350BD54-B335-426E-AD6B-A12CFADC0A1C}" srcOrd="0" destOrd="0" presId="urn:microsoft.com/office/officeart/2016/7/layout/ChevronBlockProcess"/>
    <dgm:cxn modelId="{E3FD9D99-13F9-4EFE-BDAE-FD919A320CB1}" srcId="{604A66E6-9896-4F6D-8059-AEB32BF5EBA0}" destId="{ED4118F6-3D4E-4AD8-94A2-3DB64328EE87}" srcOrd="0" destOrd="0" parTransId="{09C0D047-38A9-40C7-96E0-B694284CBEBC}" sibTransId="{7CC3BD45-AE6A-4A1A-9F55-959B90DF720B}"/>
    <dgm:cxn modelId="{8C26D3AF-A1F2-44C7-8727-F7B8337048E6}" srcId="{0ECFD77B-FD09-49C0-B5CE-553E43F0E72A}" destId="{E37C47E3-A00A-4BD8-9AEA-FCDA4E3EBAA3}" srcOrd="0" destOrd="0" parTransId="{479FA0B4-38C2-4E17-A93B-A52FEBBB0023}" sibTransId="{7C7E0EEE-CE4C-4DF1-B024-927CB8C9905C}"/>
    <dgm:cxn modelId="{82DBECBF-020D-41BF-AFA7-2FDE697ED115}" srcId="{49FA74F3-4E35-416A-9DBA-35F828E2A84A}" destId="{BDD84751-E1F3-467E-8F3C-BDB03EC5148C}" srcOrd="2" destOrd="0" parTransId="{D2229B52-7343-4AC9-97F0-BCAA2CDBCE1B}" sibTransId="{D7EE2165-2A92-4D1E-91E2-4AA9FBF3D226}"/>
    <dgm:cxn modelId="{A43A13CC-CA24-456F-A5AC-62F2EAF06B5E}" type="presOf" srcId="{E37C47E3-A00A-4BD8-9AEA-FCDA4E3EBAA3}" destId="{8AAEC322-387D-433F-BF2A-0886FE6E889A}" srcOrd="0" destOrd="0" presId="urn:microsoft.com/office/officeart/2016/7/layout/ChevronBlockProcess"/>
    <dgm:cxn modelId="{99866AD9-0E95-402B-8FB9-82EAF154411A}" type="presOf" srcId="{BDD84751-E1F3-467E-8F3C-BDB03EC5148C}" destId="{875615E0-A313-4C6A-8D7C-ABB6904F8D0B}" srcOrd="0" destOrd="0" presId="urn:microsoft.com/office/officeart/2016/7/layout/ChevronBlockProcess"/>
    <dgm:cxn modelId="{9D1FEEDA-2AE1-4D13-BE29-E39E25599099}" srcId="{BDD84751-E1F3-467E-8F3C-BDB03EC5148C}" destId="{F365D18A-C18D-4494-9290-9A7693F499E9}" srcOrd="0" destOrd="0" parTransId="{3C102182-97C8-4975-9B8B-D964ABD7ECBD}" sibTransId="{8BB5B0B5-00D9-442C-B2C1-CDFCB2A98014}"/>
    <dgm:cxn modelId="{3ED5A2D6-C0D7-481A-9F80-EF645F0B3CE1}" type="presParOf" srcId="{0C3B0CE8-5F41-4487-8531-F2EC33F192D4}" destId="{BB01478E-96EB-4999-8E10-BAA1342D4B04}" srcOrd="0" destOrd="0" presId="urn:microsoft.com/office/officeart/2016/7/layout/ChevronBlockProcess"/>
    <dgm:cxn modelId="{5E5B44E3-3776-4DC0-A984-671D19A83E32}" type="presParOf" srcId="{BB01478E-96EB-4999-8E10-BAA1342D4B04}" destId="{09136A98-150A-4458-8AD4-6803541E1FC1}" srcOrd="0" destOrd="0" presId="urn:microsoft.com/office/officeart/2016/7/layout/ChevronBlockProcess"/>
    <dgm:cxn modelId="{42CADA0B-FA79-4BB4-AFC4-5C45B57DCA81}" type="presParOf" srcId="{BB01478E-96EB-4999-8E10-BAA1342D4B04}" destId="{86303489-2856-4E71-A190-573BD42855EA}" srcOrd="1" destOrd="0" presId="urn:microsoft.com/office/officeart/2016/7/layout/ChevronBlockProcess"/>
    <dgm:cxn modelId="{BD313A03-E168-4499-8039-3B5139577877}" type="presParOf" srcId="{0C3B0CE8-5F41-4487-8531-F2EC33F192D4}" destId="{3DA21755-7673-4FD8-AB34-3C0EF95C16D8}" srcOrd="1" destOrd="0" presId="urn:microsoft.com/office/officeart/2016/7/layout/ChevronBlockProcess"/>
    <dgm:cxn modelId="{A390B337-8CC8-41B1-93B0-C3123B4EF40A}" type="presParOf" srcId="{0C3B0CE8-5F41-4487-8531-F2EC33F192D4}" destId="{2FE52FB9-342C-4CDF-9502-B7F97AE0E62B}" srcOrd="2" destOrd="0" presId="urn:microsoft.com/office/officeart/2016/7/layout/ChevronBlockProcess"/>
    <dgm:cxn modelId="{5F2C4BEC-7463-45BD-A86D-DB3C599B4020}" type="presParOf" srcId="{2FE52FB9-342C-4CDF-9502-B7F97AE0E62B}" destId="{BBD12EC9-D732-40A4-B4EF-F01232F68972}" srcOrd="0" destOrd="0" presId="urn:microsoft.com/office/officeart/2016/7/layout/ChevronBlockProcess"/>
    <dgm:cxn modelId="{33FA4378-1044-4E6F-97C6-36106005A7C9}" type="presParOf" srcId="{2FE52FB9-342C-4CDF-9502-B7F97AE0E62B}" destId="{8AAEC322-387D-433F-BF2A-0886FE6E889A}" srcOrd="1" destOrd="0" presId="urn:microsoft.com/office/officeart/2016/7/layout/ChevronBlockProcess"/>
    <dgm:cxn modelId="{8B19FD58-B53F-4E41-8E36-C9E4449BC52C}" type="presParOf" srcId="{0C3B0CE8-5F41-4487-8531-F2EC33F192D4}" destId="{2B052542-05C6-4F3E-B88B-AE7DD4BD015D}" srcOrd="3" destOrd="0" presId="urn:microsoft.com/office/officeart/2016/7/layout/ChevronBlockProcess"/>
    <dgm:cxn modelId="{F061D8E9-3F77-47BD-B5AC-3048046F1268}" type="presParOf" srcId="{0C3B0CE8-5F41-4487-8531-F2EC33F192D4}" destId="{8DC6CBC7-C478-41DB-A0AA-FA0080828929}" srcOrd="4" destOrd="0" presId="urn:microsoft.com/office/officeart/2016/7/layout/ChevronBlockProcess"/>
    <dgm:cxn modelId="{D2FE9AB5-7E4D-48AD-8004-0A373AA85CD9}" type="presParOf" srcId="{8DC6CBC7-C478-41DB-A0AA-FA0080828929}" destId="{875615E0-A313-4C6A-8D7C-ABB6904F8D0B}" srcOrd="0" destOrd="0" presId="urn:microsoft.com/office/officeart/2016/7/layout/ChevronBlockProcess"/>
    <dgm:cxn modelId="{A0662A5A-9DA6-41DB-AE76-4E7420D55460}" type="presParOf" srcId="{8DC6CBC7-C478-41DB-A0AA-FA0080828929}" destId="{0350BD54-B335-426E-AD6B-A12CFADC0A1C}"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AE7A8D-DD3B-488F-9E2E-2A641F680F2B}" type="doc">
      <dgm:prSet loTypeId="urn:microsoft.com/office/officeart/2005/8/layout/hProcess11" loCatId="process" qsTypeId="urn:microsoft.com/office/officeart/2005/8/quickstyle/simple2" qsCatId="simple" csTypeId="urn:microsoft.com/office/officeart/2005/8/colors/accent4_2" csCatId="accent4" phldr="1"/>
      <dgm:spPr/>
    </dgm:pt>
    <dgm:pt modelId="{4ADE9A8F-AF7C-4618-8294-F1C44D6ED51D}">
      <dgm:prSet phldrT="[Text]" custT="1"/>
      <dgm:spPr/>
      <dgm:t>
        <a:bodyPr/>
        <a:lstStyle/>
        <a:p>
          <a:pPr>
            <a:buFont typeface="Arial" panose="020B0604020202020204" pitchFamily="34" charset="0"/>
            <a:buChar char="•"/>
          </a:pPr>
          <a:r>
            <a:rPr lang="en-US" sz="1700" b="0" i="0" u="none" strike="noStrike" dirty="0">
              <a:effectLst/>
              <a:latin typeface="Avenir"/>
            </a:rPr>
            <a:t>Twitter API </a:t>
          </a:r>
          <a:r>
            <a:rPr lang="en-US" sz="1200" b="0" i="0" u="none" strike="noStrike" baseline="0" dirty="0">
              <a:solidFill>
                <a:srgbClr val="737572"/>
              </a:solidFill>
              <a:latin typeface="9"/>
            </a:rPr>
            <a:t>Using a Twitter developer account, Python API to get tweets tagged to stock symbol </a:t>
          </a:r>
          <a:endParaRPr lang="en-US" sz="1200" dirty="0"/>
        </a:p>
      </dgm:t>
    </dgm:pt>
    <dgm:pt modelId="{8699FD2E-77B5-4D16-B301-1683F5EFA1E3}" type="parTrans" cxnId="{FE6B2D49-0417-44A5-BDE7-F29F4673E97D}">
      <dgm:prSet/>
      <dgm:spPr/>
      <dgm:t>
        <a:bodyPr/>
        <a:lstStyle/>
        <a:p>
          <a:endParaRPr lang="en-US"/>
        </a:p>
      </dgm:t>
    </dgm:pt>
    <dgm:pt modelId="{C27CB815-FD3B-43DF-91BD-7705AE83F3AB}" type="sibTrans" cxnId="{FE6B2D49-0417-44A5-BDE7-F29F4673E97D}">
      <dgm:prSet/>
      <dgm:spPr/>
      <dgm:t>
        <a:bodyPr/>
        <a:lstStyle/>
        <a:p>
          <a:endParaRPr lang="en-US"/>
        </a:p>
      </dgm:t>
    </dgm:pt>
    <dgm:pt modelId="{38644026-FA2C-4F8D-B0DF-377269DC0C14}">
      <dgm:prSet phldrT="[Text]" custT="1"/>
      <dgm:spPr/>
      <dgm:t>
        <a:bodyPr/>
        <a:lstStyle/>
        <a:p>
          <a:r>
            <a:rPr lang="en-US" sz="1600" b="0" i="0" u="none" strike="noStrike" kern="1200" dirty="0">
              <a:solidFill>
                <a:srgbClr val="000000">
                  <a:hueOff val="0"/>
                  <a:satOff val="0"/>
                  <a:lumOff val="0"/>
                  <a:alphaOff val="0"/>
                </a:srgbClr>
              </a:solidFill>
              <a:effectLst/>
              <a:latin typeface="Avenir"/>
              <a:ea typeface="+mn-ea"/>
              <a:cs typeface="+mn-cs"/>
            </a:rPr>
            <a:t>Prepare</a:t>
          </a:r>
        </a:p>
        <a:p>
          <a:r>
            <a:rPr lang="en-US" sz="1200" b="0" i="0" u="none" strike="noStrike" kern="1200" baseline="0" dirty="0">
              <a:solidFill>
                <a:srgbClr val="737572"/>
              </a:solidFill>
              <a:latin typeface="9"/>
              <a:ea typeface="+mn-ea"/>
              <a:cs typeface="+mn-cs"/>
            </a:rPr>
            <a:t>Sentiment analysis on tweets.</a:t>
          </a:r>
          <a:r>
            <a:rPr lang="en-US" sz="2000" kern="1200" dirty="0"/>
            <a:t> </a:t>
          </a:r>
          <a:r>
            <a:rPr lang="en-US" sz="1200" b="0" i="0" u="none" strike="noStrike" kern="1200" baseline="0" dirty="0">
              <a:solidFill>
                <a:srgbClr val="737572"/>
              </a:solidFill>
              <a:latin typeface="9"/>
              <a:ea typeface="+mn-ea"/>
              <a:cs typeface="+mn-cs"/>
            </a:rPr>
            <a:t>Merge Y Finance and Twitter data on stock symbol and date stamp</a:t>
          </a:r>
        </a:p>
      </dgm:t>
    </dgm:pt>
    <dgm:pt modelId="{63B73CE2-E158-439D-89B3-BDA64E52C265}" type="parTrans" cxnId="{4D7E97B1-2244-49B4-8BD1-DFC88AF86E71}">
      <dgm:prSet/>
      <dgm:spPr/>
      <dgm:t>
        <a:bodyPr/>
        <a:lstStyle/>
        <a:p>
          <a:endParaRPr lang="en-US"/>
        </a:p>
      </dgm:t>
    </dgm:pt>
    <dgm:pt modelId="{A891F430-2894-48E2-A231-FF633EA6A5FF}" type="sibTrans" cxnId="{4D7E97B1-2244-49B4-8BD1-DFC88AF86E71}">
      <dgm:prSet/>
      <dgm:spPr/>
      <dgm:t>
        <a:bodyPr/>
        <a:lstStyle/>
        <a:p>
          <a:endParaRPr lang="en-US"/>
        </a:p>
      </dgm:t>
    </dgm:pt>
    <dgm:pt modelId="{A30A13E4-F236-46E6-A498-C30C3708EB20}">
      <dgm:prSet phldrT="[Text]" custT="1"/>
      <dgm:spPr/>
      <dgm:t>
        <a:bodyPr/>
        <a:lstStyle/>
        <a:p>
          <a:r>
            <a:rPr lang="en-US" sz="1600" kern="1200" dirty="0"/>
            <a:t>Database</a:t>
          </a:r>
        </a:p>
        <a:p>
          <a:r>
            <a:rPr lang="en-US" sz="1200" b="0" i="0" u="none" strike="noStrike" kern="1200" baseline="0" dirty="0">
              <a:solidFill>
                <a:srgbClr val="737572"/>
              </a:solidFill>
              <a:latin typeface="9"/>
              <a:ea typeface="+mn-ea"/>
              <a:cs typeface="+mn-cs"/>
            </a:rPr>
            <a:t>Store the transformed data in AWS Aurora PostgreSQL</a:t>
          </a:r>
        </a:p>
      </dgm:t>
    </dgm:pt>
    <dgm:pt modelId="{25FA72F7-D4B5-475B-BD12-7AE74B322956}" type="parTrans" cxnId="{E3B9279F-6A84-4515-BD94-7B510BE44305}">
      <dgm:prSet/>
      <dgm:spPr/>
      <dgm:t>
        <a:bodyPr/>
        <a:lstStyle/>
        <a:p>
          <a:endParaRPr lang="en-US"/>
        </a:p>
      </dgm:t>
    </dgm:pt>
    <dgm:pt modelId="{A887E480-C21B-481C-BA93-981375123EED}" type="sibTrans" cxnId="{E3B9279F-6A84-4515-BD94-7B510BE44305}">
      <dgm:prSet/>
      <dgm:spPr/>
      <dgm:t>
        <a:bodyPr/>
        <a:lstStyle/>
        <a:p>
          <a:endParaRPr lang="en-US"/>
        </a:p>
      </dgm:t>
    </dgm:pt>
    <dgm:pt modelId="{1F83A68A-A9CF-4F79-A506-EA663DA7936A}">
      <dgm:prSet custT="1"/>
      <dgm:spPr/>
      <dgm:t>
        <a:bodyPr/>
        <a:lstStyle/>
        <a:p>
          <a:r>
            <a:rPr lang="en-US" sz="2000" b="0" i="0" u="none" strike="noStrike" kern="1200" dirty="0">
              <a:effectLst/>
              <a:latin typeface="Avenir"/>
            </a:rPr>
            <a:t>Ingestion</a:t>
          </a:r>
          <a:endParaRPr lang="en-US" sz="1200" b="0" i="0" u="none" strike="noStrike" kern="1200" dirty="0">
            <a:effectLst/>
            <a:latin typeface="Avenir"/>
          </a:endParaRPr>
        </a:p>
        <a:p>
          <a:r>
            <a:rPr lang="en-US" sz="1200" b="0" i="0" u="none" strike="noStrike" kern="1200" baseline="0" dirty="0">
              <a:solidFill>
                <a:srgbClr val="737572"/>
              </a:solidFill>
              <a:latin typeface="9"/>
              <a:ea typeface="+mn-ea"/>
              <a:cs typeface="+mn-cs"/>
            </a:rPr>
            <a:t> Load tweet data in S3 bucket with batch scripts</a:t>
          </a:r>
        </a:p>
      </dgm:t>
    </dgm:pt>
    <dgm:pt modelId="{9CCE1D09-7E4A-4EE6-A630-0069FCEC7B1E}" type="parTrans" cxnId="{9CEA366E-BE7A-499C-85FA-7973CDC2685C}">
      <dgm:prSet/>
      <dgm:spPr/>
      <dgm:t>
        <a:bodyPr/>
        <a:lstStyle/>
        <a:p>
          <a:endParaRPr lang="en-US"/>
        </a:p>
      </dgm:t>
    </dgm:pt>
    <dgm:pt modelId="{44E94478-FE6D-48C8-B14E-8C3104DCA0E7}" type="sibTrans" cxnId="{9CEA366E-BE7A-499C-85FA-7973CDC2685C}">
      <dgm:prSet/>
      <dgm:spPr/>
      <dgm:t>
        <a:bodyPr/>
        <a:lstStyle/>
        <a:p>
          <a:endParaRPr lang="en-US"/>
        </a:p>
      </dgm:t>
    </dgm:pt>
    <dgm:pt modelId="{0AA9D5AD-80E9-42BE-B3FC-1D360297D184}">
      <dgm:prSet custT="1"/>
      <dgm:spPr/>
      <dgm:t>
        <a:bodyPr/>
        <a:lstStyle/>
        <a:p>
          <a:r>
            <a:rPr lang="en-US" sz="1600" b="0" i="0" u="none" strike="noStrike" kern="1200" dirty="0">
              <a:effectLst/>
              <a:latin typeface="Avenir"/>
            </a:rPr>
            <a:t> Y Finance API</a:t>
          </a:r>
        </a:p>
        <a:p>
          <a:r>
            <a:rPr lang="en-US" sz="1200" b="0" i="0" u="none" strike="noStrike" kern="1200" baseline="0" dirty="0">
              <a:solidFill>
                <a:srgbClr val="737572"/>
              </a:solidFill>
              <a:latin typeface="9"/>
              <a:ea typeface="+mn-ea"/>
              <a:cs typeface="+mn-cs"/>
            </a:rPr>
            <a:t>Get min, max, average, volume, open, close, ticker, data timestamp during ETL process</a:t>
          </a:r>
        </a:p>
      </dgm:t>
    </dgm:pt>
    <dgm:pt modelId="{1D1E2A6A-9BA4-4D94-932D-F4C9A8664778}" type="parTrans" cxnId="{EBECD76C-3256-44CC-8589-F8FBFBA0C21C}">
      <dgm:prSet/>
      <dgm:spPr/>
      <dgm:t>
        <a:bodyPr/>
        <a:lstStyle/>
        <a:p>
          <a:endParaRPr lang="en-US"/>
        </a:p>
      </dgm:t>
    </dgm:pt>
    <dgm:pt modelId="{9F891D48-1CAA-4B88-9FDB-A671559FEDAF}" type="sibTrans" cxnId="{EBECD76C-3256-44CC-8589-F8FBFBA0C21C}">
      <dgm:prSet/>
      <dgm:spPr/>
      <dgm:t>
        <a:bodyPr/>
        <a:lstStyle/>
        <a:p>
          <a:endParaRPr lang="en-US"/>
        </a:p>
      </dgm:t>
    </dgm:pt>
    <dgm:pt modelId="{4706C1DE-0E5C-45CA-8DE2-56DF40124945}" type="pres">
      <dgm:prSet presAssocID="{B1AE7A8D-DD3B-488F-9E2E-2A641F680F2B}" presName="Name0" presStyleCnt="0">
        <dgm:presLayoutVars>
          <dgm:dir/>
          <dgm:resizeHandles val="exact"/>
        </dgm:presLayoutVars>
      </dgm:prSet>
      <dgm:spPr/>
    </dgm:pt>
    <dgm:pt modelId="{267680E8-81CB-47B6-9363-BB7063BDEB71}" type="pres">
      <dgm:prSet presAssocID="{B1AE7A8D-DD3B-488F-9E2E-2A641F680F2B}" presName="arrow" presStyleLbl="bgShp" presStyleIdx="0" presStyleCnt="1"/>
      <dgm:spPr/>
    </dgm:pt>
    <dgm:pt modelId="{3F88B237-691B-4A41-A19C-E4B2DFE375A8}" type="pres">
      <dgm:prSet presAssocID="{B1AE7A8D-DD3B-488F-9E2E-2A641F680F2B}" presName="points" presStyleCnt="0"/>
      <dgm:spPr/>
    </dgm:pt>
    <dgm:pt modelId="{747E2833-C394-432B-886F-D9105F96707A}" type="pres">
      <dgm:prSet presAssocID="{4ADE9A8F-AF7C-4618-8294-F1C44D6ED51D}" presName="compositeA" presStyleCnt="0"/>
      <dgm:spPr/>
    </dgm:pt>
    <dgm:pt modelId="{7987B0D1-767D-4601-967E-98B280C23B6A}" type="pres">
      <dgm:prSet presAssocID="{4ADE9A8F-AF7C-4618-8294-F1C44D6ED51D}" presName="textA" presStyleLbl="revTx" presStyleIdx="0" presStyleCnt="5" custScaleX="86925" custScaleY="80247" custLinFactNeighborX="0" custLinFactNeighborY="9428">
        <dgm:presLayoutVars>
          <dgm:bulletEnabled val="1"/>
        </dgm:presLayoutVars>
      </dgm:prSet>
      <dgm:spPr/>
    </dgm:pt>
    <dgm:pt modelId="{80225632-A6F8-45ED-AD77-F90850692E70}" type="pres">
      <dgm:prSet presAssocID="{4ADE9A8F-AF7C-4618-8294-F1C44D6ED51D}" presName="circleA" presStyleLbl="node1" presStyleIdx="0" presStyleCnt="5" custLinFactNeighborX="-2817" custLinFactNeighborY="18310"/>
      <dgm:spPr/>
    </dgm:pt>
    <dgm:pt modelId="{0A94CE25-0AF5-46D1-AFD5-153D23A9DBF6}" type="pres">
      <dgm:prSet presAssocID="{4ADE9A8F-AF7C-4618-8294-F1C44D6ED51D}" presName="spaceA" presStyleCnt="0"/>
      <dgm:spPr/>
    </dgm:pt>
    <dgm:pt modelId="{536F3E41-BF7D-4DBE-ADE8-92A50D596E3C}" type="pres">
      <dgm:prSet presAssocID="{C27CB815-FD3B-43DF-91BD-7705AE83F3AB}" presName="space" presStyleCnt="0"/>
      <dgm:spPr/>
    </dgm:pt>
    <dgm:pt modelId="{159E8248-90B5-4A74-8B1F-6B8F94C164EF}" type="pres">
      <dgm:prSet presAssocID="{1F83A68A-A9CF-4F79-A506-EA663DA7936A}" presName="compositeB" presStyleCnt="0"/>
      <dgm:spPr/>
    </dgm:pt>
    <dgm:pt modelId="{7F8B1721-5159-4B25-BEAB-53298F0EFED4}" type="pres">
      <dgm:prSet presAssocID="{1F83A68A-A9CF-4F79-A506-EA663DA7936A}" presName="textB" presStyleLbl="revTx" presStyleIdx="1" presStyleCnt="5">
        <dgm:presLayoutVars>
          <dgm:bulletEnabled val="1"/>
        </dgm:presLayoutVars>
      </dgm:prSet>
      <dgm:spPr/>
    </dgm:pt>
    <dgm:pt modelId="{690D7818-D6B1-44A6-85C3-782F45115C6A}" type="pres">
      <dgm:prSet presAssocID="{1F83A68A-A9CF-4F79-A506-EA663DA7936A}" presName="circleB" presStyleLbl="node1" presStyleIdx="1" presStyleCnt="5" custLinFactNeighborX="-16902" custLinFactNeighborY="-2816"/>
      <dgm:spPr/>
    </dgm:pt>
    <dgm:pt modelId="{E0E2B8BD-4F08-46F8-94BB-32248EFB1A69}" type="pres">
      <dgm:prSet presAssocID="{1F83A68A-A9CF-4F79-A506-EA663DA7936A}" presName="spaceB" presStyleCnt="0"/>
      <dgm:spPr/>
    </dgm:pt>
    <dgm:pt modelId="{F0D12144-3BEC-41C3-AC1B-7D9990B897C3}" type="pres">
      <dgm:prSet presAssocID="{44E94478-FE6D-48C8-B14E-8C3104DCA0E7}" presName="space" presStyleCnt="0"/>
      <dgm:spPr/>
    </dgm:pt>
    <dgm:pt modelId="{CB9636B3-1FBE-40BC-8CEC-BFADAB7C8456}" type="pres">
      <dgm:prSet presAssocID="{0AA9D5AD-80E9-42BE-B3FC-1D360297D184}" presName="compositeA" presStyleCnt="0"/>
      <dgm:spPr/>
    </dgm:pt>
    <dgm:pt modelId="{66A16ED8-6CA6-49C3-9C3A-471F6D23DA66}" type="pres">
      <dgm:prSet presAssocID="{0AA9D5AD-80E9-42BE-B3FC-1D360297D184}" presName="textA" presStyleLbl="revTx" presStyleIdx="2" presStyleCnt="5">
        <dgm:presLayoutVars>
          <dgm:bulletEnabled val="1"/>
        </dgm:presLayoutVars>
      </dgm:prSet>
      <dgm:spPr/>
    </dgm:pt>
    <dgm:pt modelId="{9F27661B-85E3-4EAF-B99D-EFEE10BBAAA7}" type="pres">
      <dgm:prSet presAssocID="{0AA9D5AD-80E9-42BE-B3FC-1D360297D184}" presName="circleA" presStyleLbl="node1" presStyleIdx="2" presStyleCnt="5" custLinFactNeighborX="4225" custLinFactNeighborY="-1408"/>
      <dgm:spPr/>
    </dgm:pt>
    <dgm:pt modelId="{FB19B17B-A7CA-4075-AE7E-055741740F13}" type="pres">
      <dgm:prSet presAssocID="{0AA9D5AD-80E9-42BE-B3FC-1D360297D184}" presName="spaceA" presStyleCnt="0"/>
      <dgm:spPr/>
    </dgm:pt>
    <dgm:pt modelId="{559819CA-CF37-4B2F-B0F0-41C90EDA91A4}" type="pres">
      <dgm:prSet presAssocID="{9F891D48-1CAA-4B88-9FDB-A671559FEDAF}" presName="space" presStyleCnt="0"/>
      <dgm:spPr/>
    </dgm:pt>
    <dgm:pt modelId="{BE1AEED8-AC31-4DFC-BA4B-DA6FA0656E2A}" type="pres">
      <dgm:prSet presAssocID="{38644026-FA2C-4F8D-B0DF-377269DC0C14}" presName="compositeB" presStyleCnt="0"/>
      <dgm:spPr/>
    </dgm:pt>
    <dgm:pt modelId="{FB74D18B-9072-4A58-83AE-98421AF10CD5}" type="pres">
      <dgm:prSet presAssocID="{38644026-FA2C-4F8D-B0DF-377269DC0C14}" presName="textB" presStyleLbl="revTx" presStyleIdx="3" presStyleCnt="5" custScaleX="154443">
        <dgm:presLayoutVars>
          <dgm:bulletEnabled val="1"/>
        </dgm:presLayoutVars>
      </dgm:prSet>
      <dgm:spPr/>
    </dgm:pt>
    <dgm:pt modelId="{F55E174A-0BFC-4158-9977-7C82A39D83CD}" type="pres">
      <dgm:prSet presAssocID="{38644026-FA2C-4F8D-B0DF-377269DC0C14}" presName="circleB" presStyleLbl="node1" presStyleIdx="3" presStyleCnt="5" custLinFactNeighborX="-4226" custLinFactNeighborY="1409"/>
      <dgm:spPr/>
    </dgm:pt>
    <dgm:pt modelId="{F6D59264-E068-4C22-BEDD-898B57694856}" type="pres">
      <dgm:prSet presAssocID="{38644026-FA2C-4F8D-B0DF-377269DC0C14}" presName="spaceB" presStyleCnt="0"/>
      <dgm:spPr/>
    </dgm:pt>
    <dgm:pt modelId="{818ADD97-EFC1-4596-9BB6-8ABF9F7FA9E1}" type="pres">
      <dgm:prSet presAssocID="{A891F430-2894-48E2-A231-FF633EA6A5FF}" presName="space" presStyleCnt="0"/>
      <dgm:spPr/>
    </dgm:pt>
    <dgm:pt modelId="{499FC7A5-8734-4E73-8788-81410D9020DC}" type="pres">
      <dgm:prSet presAssocID="{A30A13E4-F236-46E6-A498-C30C3708EB20}" presName="compositeA" presStyleCnt="0"/>
      <dgm:spPr/>
    </dgm:pt>
    <dgm:pt modelId="{92EF1776-2C8D-45C2-92EE-7E7B5CF551A7}" type="pres">
      <dgm:prSet presAssocID="{A30A13E4-F236-46E6-A498-C30C3708EB20}" presName="textA" presStyleLbl="revTx" presStyleIdx="4" presStyleCnt="5">
        <dgm:presLayoutVars>
          <dgm:bulletEnabled val="1"/>
        </dgm:presLayoutVars>
      </dgm:prSet>
      <dgm:spPr/>
    </dgm:pt>
    <dgm:pt modelId="{F91C06D8-8DAE-4DC8-8117-1F114F50BF75}" type="pres">
      <dgm:prSet presAssocID="{A30A13E4-F236-46E6-A498-C30C3708EB20}" presName="circleA" presStyleLbl="node1" presStyleIdx="4" presStyleCnt="5" custLinFactNeighborX="-4226" custLinFactNeighborY="3277"/>
      <dgm:spPr/>
    </dgm:pt>
    <dgm:pt modelId="{0658BBB0-C03B-4206-90B3-CC1E6BE23F86}" type="pres">
      <dgm:prSet presAssocID="{A30A13E4-F236-46E6-A498-C30C3708EB20}" presName="spaceA" presStyleCnt="0"/>
      <dgm:spPr/>
    </dgm:pt>
  </dgm:ptLst>
  <dgm:cxnLst>
    <dgm:cxn modelId="{9AD2B521-125C-4023-ACAE-5218BE4E8698}" type="presOf" srcId="{4ADE9A8F-AF7C-4618-8294-F1C44D6ED51D}" destId="{7987B0D1-767D-4601-967E-98B280C23B6A}" srcOrd="0" destOrd="0" presId="urn:microsoft.com/office/officeart/2005/8/layout/hProcess11"/>
    <dgm:cxn modelId="{79645D5B-B640-416A-BB18-D8A59ED0DD14}" type="presOf" srcId="{1F83A68A-A9CF-4F79-A506-EA663DA7936A}" destId="{7F8B1721-5159-4B25-BEAB-53298F0EFED4}" srcOrd="0" destOrd="0" presId="urn:microsoft.com/office/officeart/2005/8/layout/hProcess11"/>
    <dgm:cxn modelId="{FE6B2D49-0417-44A5-BDE7-F29F4673E97D}" srcId="{B1AE7A8D-DD3B-488F-9E2E-2A641F680F2B}" destId="{4ADE9A8F-AF7C-4618-8294-F1C44D6ED51D}" srcOrd="0" destOrd="0" parTransId="{8699FD2E-77B5-4D16-B301-1683F5EFA1E3}" sibTransId="{C27CB815-FD3B-43DF-91BD-7705AE83F3AB}"/>
    <dgm:cxn modelId="{EBECD76C-3256-44CC-8589-F8FBFBA0C21C}" srcId="{B1AE7A8D-DD3B-488F-9E2E-2A641F680F2B}" destId="{0AA9D5AD-80E9-42BE-B3FC-1D360297D184}" srcOrd="2" destOrd="0" parTransId="{1D1E2A6A-9BA4-4D94-932D-F4C9A8664778}" sibTransId="{9F891D48-1CAA-4B88-9FDB-A671559FEDAF}"/>
    <dgm:cxn modelId="{9CEA366E-BE7A-499C-85FA-7973CDC2685C}" srcId="{B1AE7A8D-DD3B-488F-9E2E-2A641F680F2B}" destId="{1F83A68A-A9CF-4F79-A506-EA663DA7936A}" srcOrd="1" destOrd="0" parTransId="{9CCE1D09-7E4A-4EE6-A630-0069FCEC7B1E}" sibTransId="{44E94478-FE6D-48C8-B14E-8C3104DCA0E7}"/>
    <dgm:cxn modelId="{E89AB077-F9C7-4ECA-9B77-71C1E61457BB}" type="presOf" srcId="{B1AE7A8D-DD3B-488F-9E2E-2A641F680F2B}" destId="{4706C1DE-0E5C-45CA-8DE2-56DF40124945}" srcOrd="0" destOrd="0" presId="urn:microsoft.com/office/officeart/2005/8/layout/hProcess11"/>
    <dgm:cxn modelId="{793D6791-C30E-4643-A040-9A1E8091B274}" type="presOf" srcId="{38644026-FA2C-4F8D-B0DF-377269DC0C14}" destId="{FB74D18B-9072-4A58-83AE-98421AF10CD5}" srcOrd="0" destOrd="0" presId="urn:microsoft.com/office/officeart/2005/8/layout/hProcess11"/>
    <dgm:cxn modelId="{E3B9279F-6A84-4515-BD94-7B510BE44305}" srcId="{B1AE7A8D-DD3B-488F-9E2E-2A641F680F2B}" destId="{A30A13E4-F236-46E6-A498-C30C3708EB20}" srcOrd="4" destOrd="0" parTransId="{25FA72F7-D4B5-475B-BD12-7AE74B322956}" sibTransId="{A887E480-C21B-481C-BA93-981375123EED}"/>
    <dgm:cxn modelId="{4D7E97B1-2244-49B4-8BD1-DFC88AF86E71}" srcId="{B1AE7A8D-DD3B-488F-9E2E-2A641F680F2B}" destId="{38644026-FA2C-4F8D-B0DF-377269DC0C14}" srcOrd="3" destOrd="0" parTransId="{63B73CE2-E158-439D-89B3-BDA64E52C265}" sibTransId="{A891F430-2894-48E2-A231-FF633EA6A5FF}"/>
    <dgm:cxn modelId="{975D16CD-301B-42EB-85A8-F47495010541}" type="presOf" srcId="{0AA9D5AD-80E9-42BE-B3FC-1D360297D184}" destId="{66A16ED8-6CA6-49C3-9C3A-471F6D23DA66}" srcOrd="0" destOrd="0" presId="urn:microsoft.com/office/officeart/2005/8/layout/hProcess11"/>
    <dgm:cxn modelId="{50539FF9-6446-40A4-9F87-38975FAAD6A5}" type="presOf" srcId="{A30A13E4-F236-46E6-A498-C30C3708EB20}" destId="{92EF1776-2C8D-45C2-92EE-7E7B5CF551A7}" srcOrd="0" destOrd="0" presId="urn:microsoft.com/office/officeart/2005/8/layout/hProcess11"/>
    <dgm:cxn modelId="{0DCBFAF6-FE10-4D50-859C-F58361011406}" type="presParOf" srcId="{4706C1DE-0E5C-45CA-8DE2-56DF40124945}" destId="{267680E8-81CB-47B6-9363-BB7063BDEB71}" srcOrd="0" destOrd="0" presId="urn:microsoft.com/office/officeart/2005/8/layout/hProcess11"/>
    <dgm:cxn modelId="{1DA78777-7E80-40B2-BC2B-5E91184F1777}" type="presParOf" srcId="{4706C1DE-0E5C-45CA-8DE2-56DF40124945}" destId="{3F88B237-691B-4A41-A19C-E4B2DFE375A8}" srcOrd="1" destOrd="0" presId="urn:microsoft.com/office/officeart/2005/8/layout/hProcess11"/>
    <dgm:cxn modelId="{58367F48-C898-45A4-A790-92F17D0D8BD2}" type="presParOf" srcId="{3F88B237-691B-4A41-A19C-E4B2DFE375A8}" destId="{747E2833-C394-432B-886F-D9105F96707A}" srcOrd="0" destOrd="0" presId="urn:microsoft.com/office/officeart/2005/8/layout/hProcess11"/>
    <dgm:cxn modelId="{44161AB5-654C-4857-B138-6C9028FFC7D2}" type="presParOf" srcId="{747E2833-C394-432B-886F-D9105F96707A}" destId="{7987B0D1-767D-4601-967E-98B280C23B6A}" srcOrd="0" destOrd="0" presId="urn:microsoft.com/office/officeart/2005/8/layout/hProcess11"/>
    <dgm:cxn modelId="{160174A4-05C8-409E-A3F6-1BD48C2FB08B}" type="presParOf" srcId="{747E2833-C394-432B-886F-D9105F96707A}" destId="{80225632-A6F8-45ED-AD77-F90850692E70}" srcOrd="1" destOrd="0" presId="urn:microsoft.com/office/officeart/2005/8/layout/hProcess11"/>
    <dgm:cxn modelId="{4F13741D-E3B0-459F-9C96-7BA9FEC6998E}" type="presParOf" srcId="{747E2833-C394-432B-886F-D9105F96707A}" destId="{0A94CE25-0AF5-46D1-AFD5-153D23A9DBF6}" srcOrd="2" destOrd="0" presId="urn:microsoft.com/office/officeart/2005/8/layout/hProcess11"/>
    <dgm:cxn modelId="{71E8FDC0-C2EF-4B70-A8E0-053EA4152204}" type="presParOf" srcId="{3F88B237-691B-4A41-A19C-E4B2DFE375A8}" destId="{536F3E41-BF7D-4DBE-ADE8-92A50D596E3C}" srcOrd="1" destOrd="0" presId="urn:microsoft.com/office/officeart/2005/8/layout/hProcess11"/>
    <dgm:cxn modelId="{8BD1ADB3-39F5-4C25-9171-50DC6DC3C574}" type="presParOf" srcId="{3F88B237-691B-4A41-A19C-E4B2DFE375A8}" destId="{159E8248-90B5-4A74-8B1F-6B8F94C164EF}" srcOrd="2" destOrd="0" presId="urn:microsoft.com/office/officeart/2005/8/layout/hProcess11"/>
    <dgm:cxn modelId="{963069A7-7046-4906-9C16-EFF11B5A41F5}" type="presParOf" srcId="{159E8248-90B5-4A74-8B1F-6B8F94C164EF}" destId="{7F8B1721-5159-4B25-BEAB-53298F0EFED4}" srcOrd="0" destOrd="0" presId="urn:microsoft.com/office/officeart/2005/8/layout/hProcess11"/>
    <dgm:cxn modelId="{DAF1C90F-B2D2-490D-AC4B-E683BB23B6EF}" type="presParOf" srcId="{159E8248-90B5-4A74-8B1F-6B8F94C164EF}" destId="{690D7818-D6B1-44A6-85C3-782F45115C6A}" srcOrd="1" destOrd="0" presId="urn:microsoft.com/office/officeart/2005/8/layout/hProcess11"/>
    <dgm:cxn modelId="{990B570B-1512-450B-909E-649066213BD6}" type="presParOf" srcId="{159E8248-90B5-4A74-8B1F-6B8F94C164EF}" destId="{E0E2B8BD-4F08-46F8-94BB-32248EFB1A69}" srcOrd="2" destOrd="0" presId="urn:microsoft.com/office/officeart/2005/8/layout/hProcess11"/>
    <dgm:cxn modelId="{F1C5357B-F18C-4456-90FF-C5C0075B9717}" type="presParOf" srcId="{3F88B237-691B-4A41-A19C-E4B2DFE375A8}" destId="{F0D12144-3BEC-41C3-AC1B-7D9990B897C3}" srcOrd="3" destOrd="0" presId="urn:microsoft.com/office/officeart/2005/8/layout/hProcess11"/>
    <dgm:cxn modelId="{EAE35AC7-2025-4205-9FA1-9FBE3AABC996}" type="presParOf" srcId="{3F88B237-691B-4A41-A19C-E4B2DFE375A8}" destId="{CB9636B3-1FBE-40BC-8CEC-BFADAB7C8456}" srcOrd="4" destOrd="0" presId="urn:microsoft.com/office/officeart/2005/8/layout/hProcess11"/>
    <dgm:cxn modelId="{217ADA55-39A8-4974-A508-EF213548FF97}" type="presParOf" srcId="{CB9636B3-1FBE-40BC-8CEC-BFADAB7C8456}" destId="{66A16ED8-6CA6-49C3-9C3A-471F6D23DA66}" srcOrd="0" destOrd="0" presId="urn:microsoft.com/office/officeart/2005/8/layout/hProcess11"/>
    <dgm:cxn modelId="{DF7751DD-74E2-4916-9CCC-A362677FAD01}" type="presParOf" srcId="{CB9636B3-1FBE-40BC-8CEC-BFADAB7C8456}" destId="{9F27661B-85E3-4EAF-B99D-EFEE10BBAAA7}" srcOrd="1" destOrd="0" presId="urn:microsoft.com/office/officeart/2005/8/layout/hProcess11"/>
    <dgm:cxn modelId="{B9A2A8A7-09B9-4AD1-B343-89C0CE59EB5E}" type="presParOf" srcId="{CB9636B3-1FBE-40BC-8CEC-BFADAB7C8456}" destId="{FB19B17B-A7CA-4075-AE7E-055741740F13}" srcOrd="2" destOrd="0" presId="urn:microsoft.com/office/officeart/2005/8/layout/hProcess11"/>
    <dgm:cxn modelId="{65377742-803E-4FBC-9A88-154E4F9676CC}" type="presParOf" srcId="{3F88B237-691B-4A41-A19C-E4B2DFE375A8}" destId="{559819CA-CF37-4B2F-B0F0-41C90EDA91A4}" srcOrd="5" destOrd="0" presId="urn:microsoft.com/office/officeart/2005/8/layout/hProcess11"/>
    <dgm:cxn modelId="{D06C7D65-5D8A-4341-A009-C1C8A68E9A88}" type="presParOf" srcId="{3F88B237-691B-4A41-A19C-E4B2DFE375A8}" destId="{BE1AEED8-AC31-4DFC-BA4B-DA6FA0656E2A}" srcOrd="6" destOrd="0" presId="urn:microsoft.com/office/officeart/2005/8/layout/hProcess11"/>
    <dgm:cxn modelId="{2C572C1E-151C-43F6-8AAB-B964E3D0AF04}" type="presParOf" srcId="{BE1AEED8-AC31-4DFC-BA4B-DA6FA0656E2A}" destId="{FB74D18B-9072-4A58-83AE-98421AF10CD5}" srcOrd="0" destOrd="0" presId="urn:microsoft.com/office/officeart/2005/8/layout/hProcess11"/>
    <dgm:cxn modelId="{950F4F56-D3C3-40C4-BEE2-96E977A76A67}" type="presParOf" srcId="{BE1AEED8-AC31-4DFC-BA4B-DA6FA0656E2A}" destId="{F55E174A-0BFC-4158-9977-7C82A39D83CD}" srcOrd="1" destOrd="0" presId="urn:microsoft.com/office/officeart/2005/8/layout/hProcess11"/>
    <dgm:cxn modelId="{A0885E0E-14DA-42AE-89D8-A7260B7C8765}" type="presParOf" srcId="{BE1AEED8-AC31-4DFC-BA4B-DA6FA0656E2A}" destId="{F6D59264-E068-4C22-BEDD-898B57694856}" srcOrd="2" destOrd="0" presId="urn:microsoft.com/office/officeart/2005/8/layout/hProcess11"/>
    <dgm:cxn modelId="{78258788-29EA-4A45-A052-F868F598F3D1}" type="presParOf" srcId="{3F88B237-691B-4A41-A19C-E4B2DFE375A8}" destId="{818ADD97-EFC1-4596-9BB6-8ABF9F7FA9E1}" srcOrd="7" destOrd="0" presId="urn:microsoft.com/office/officeart/2005/8/layout/hProcess11"/>
    <dgm:cxn modelId="{6796F36A-500C-44D2-9376-638E17C2881A}" type="presParOf" srcId="{3F88B237-691B-4A41-A19C-E4B2DFE375A8}" destId="{499FC7A5-8734-4E73-8788-81410D9020DC}" srcOrd="8" destOrd="0" presId="urn:microsoft.com/office/officeart/2005/8/layout/hProcess11"/>
    <dgm:cxn modelId="{F5BB785E-B7F5-4634-98EA-C6265AC007F6}" type="presParOf" srcId="{499FC7A5-8734-4E73-8788-81410D9020DC}" destId="{92EF1776-2C8D-45C2-92EE-7E7B5CF551A7}" srcOrd="0" destOrd="0" presId="urn:microsoft.com/office/officeart/2005/8/layout/hProcess11"/>
    <dgm:cxn modelId="{C17E8816-5443-4106-B2F1-3BB33A277F1A}" type="presParOf" srcId="{499FC7A5-8734-4E73-8788-81410D9020DC}" destId="{F91C06D8-8DAE-4DC8-8117-1F114F50BF75}" srcOrd="1" destOrd="0" presId="urn:microsoft.com/office/officeart/2005/8/layout/hProcess11"/>
    <dgm:cxn modelId="{94051EE9-920C-46BE-ACF9-030CDEBFC0ED}" type="presParOf" srcId="{499FC7A5-8734-4E73-8788-81410D9020DC}" destId="{0658BBB0-C03B-4206-90B3-CC1E6BE23F8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EB7313-75F3-45FA-A2D0-204EF57422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FC046DC-F515-4CE6-921A-2A1B7B06F49E}">
      <dgm:prSet phldrT="[Text]" custT="1"/>
      <dgm:spPr>
        <a:solidFill>
          <a:schemeClr val="accent4">
            <a:lumMod val="40000"/>
            <a:lumOff val="60000"/>
          </a:schemeClr>
        </a:solidFill>
      </dgm:spPr>
      <dgm:t>
        <a:bodyPr/>
        <a:lstStyle/>
        <a:p>
          <a:r>
            <a:rPr lang="en-US" sz="2800" dirty="0">
              <a:solidFill>
                <a:schemeClr val="tx1"/>
              </a:solidFill>
            </a:rPr>
            <a:t>Only collected tweets on days where stock market was open for  trading.</a:t>
          </a:r>
        </a:p>
      </dgm:t>
    </dgm:pt>
    <dgm:pt modelId="{81C3DC5D-027F-43BB-9DC0-22E1E03B5AE8}" type="parTrans" cxnId="{95B3415B-9828-4E51-83DB-36C09413417E}">
      <dgm:prSet/>
      <dgm:spPr/>
      <dgm:t>
        <a:bodyPr/>
        <a:lstStyle/>
        <a:p>
          <a:endParaRPr lang="en-US"/>
        </a:p>
      </dgm:t>
    </dgm:pt>
    <dgm:pt modelId="{E7F8F523-ECCA-4938-93D8-38B81B710F16}" type="sibTrans" cxnId="{95B3415B-9828-4E51-83DB-36C09413417E}">
      <dgm:prSet/>
      <dgm:spPr/>
      <dgm:t>
        <a:bodyPr/>
        <a:lstStyle/>
        <a:p>
          <a:endParaRPr lang="en-US"/>
        </a:p>
      </dgm:t>
    </dgm:pt>
    <dgm:pt modelId="{26851B88-66F6-4CBF-87ED-A231B5D8AF1D}">
      <dgm:prSet phldrT="[Text]" custT="1"/>
      <dgm:spPr>
        <a:solidFill>
          <a:schemeClr val="accent4">
            <a:lumMod val="40000"/>
            <a:lumOff val="60000"/>
          </a:schemeClr>
        </a:solidFill>
      </dgm:spPr>
      <dgm:t>
        <a:bodyPr/>
        <a:lstStyle/>
        <a:p>
          <a:r>
            <a:rPr lang="en-US" sz="2800" dirty="0">
              <a:solidFill>
                <a:schemeClr val="tx1"/>
              </a:solidFill>
            </a:rPr>
            <a:t>Collected tweets at a random sample and did not save user information.</a:t>
          </a:r>
        </a:p>
      </dgm:t>
    </dgm:pt>
    <dgm:pt modelId="{71478443-785F-44C2-8C68-85CE0F946F46}" type="parTrans" cxnId="{D97E475D-166B-4CBB-8FC2-9AF1D4DDE4F2}">
      <dgm:prSet/>
      <dgm:spPr/>
      <dgm:t>
        <a:bodyPr/>
        <a:lstStyle/>
        <a:p>
          <a:endParaRPr lang="en-US"/>
        </a:p>
      </dgm:t>
    </dgm:pt>
    <dgm:pt modelId="{44D271B5-E748-4719-93A1-45FD31F11AD4}" type="sibTrans" cxnId="{D97E475D-166B-4CBB-8FC2-9AF1D4DDE4F2}">
      <dgm:prSet/>
      <dgm:spPr/>
      <dgm:t>
        <a:bodyPr/>
        <a:lstStyle/>
        <a:p>
          <a:endParaRPr lang="en-US"/>
        </a:p>
      </dgm:t>
    </dgm:pt>
    <dgm:pt modelId="{0987AEB5-8C6B-40D6-ACA4-7C40CDE8761E}" type="pres">
      <dgm:prSet presAssocID="{B4EB7313-75F3-45FA-A2D0-204EF57422F1}" presName="diagram" presStyleCnt="0">
        <dgm:presLayoutVars>
          <dgm:dir/>
          <dgm:resizeHandles val="exact"/>
        </dgm:presLayoutVars>
      </dgm:prSet>
      <dgm:spPr/>
    </dgm:pt>
    <dgm:pt modelId="{FA9D296B-6B57-4AC1-9E00-87E1AF3E974A}" type="pres">
      <dgm:prSet presAssocID="{4FC046DC-F515-4CE6-921A-2A1B7B06F49E}" presName="node" presStyleLbl="node1" presStyleIdx="0" presStyleCnt="2">
        <dgm:presLayoutVars>
          <dgm:bulletEnabled val="1"/>
        </dgm:presLayoutVars>
      </dgm:prSet>
      <dgm:spPr/>
    </dgm:pt>
    <dgm:pt modelId="{8F7CE3C6-757F-41F4-A0A8-753DE9E77719}" type="pres">
      <dgm:prSet presAssocID="{E7F8F523-ECCA-4938-93D8-38B81B710F16}" presName="sibTrans" presStyleCnt="0"/>
      <dgm:spPr/>
    </dgm:pt>
    <dgm:pt modelId="{336F7194-02F5-43D4-95EA-3F71A7D6DE27}" type="pres">
      <dgm:prSet presAssocID="{26851B88-66F6-4CBF-87ED-A231B5D8AF1D}" presName="node" presStyleLbl="node1" presStyleIdx="1" presStyleCnt="2">
        <dgm:presLayoutVars>
          <dgm:bulletEnabled val="1"/>
        </dgm:presLayoutVars>
      </dgm:prSet>
      <dgm:spPr/>
    </dgm:pt>
  </dgm:ptLst>
  <dgm:cxnLst>
    <dgm:cxn modelId="{82FEA83F-B7F0-4A99-9CFB-0C8F6D40662C}" type="presOf" srcId="{B4EB7313-75F3-45FA-A2D0-204EF57422F1}" destId="{0987AEB5-8C6B-40D6-ACA4-7C40CDE8761E}" srcOrd="0" destOrd="0" presId="urn:microsoft.com/office/officeart/2005/8/layout/default"/>
    <dgm:cxn modelId="{95B3415B-9828-4E51-83DB-36C09413417E}" srcId="{B4EB7313-75F3-45FA-A2D0-204EF57422F1}" destId="{4FC046DC-F515-4CE6-921A-2A1B7B06F49E}" srcOrd="0" destOrd="0" parTransId="{81C3DC5D-027F-43BB-9DC0-22E1E03B5AE8}" sibTransId="{E7F8F523-ECCA-4938-93D8-38B81B710F16}"/>
    <dgm:cxn modelId="{D97E475D-166B-4CBB-8FC2-9AF1D4DDE4F2}" srcId="{B4EB7313-75F3-45FA-A2D0-204EF57422F1}" destId="{26851B88-66F6-4CBF-87ED-A231B5D8AF1D}" srcOrd="1" destOrd="0" parTransId="{71478443-785F-44C2-8C68-85CE0F946F46}" sibTransId="{44D271B5-E748-4719-93A1-45FD31F11AD4}"/>
    <dgm:cxn modelId="{98C03096-C7D2-4F0B-8F5E-8A0268C10CE8}" type="presOf" srcId="{4FC046DC-F515-4CE6-921A-2A1B7B06F49E}" destId="{FA9D296B-6B57-4AC1-9E00-87E1AF3E974A}" srcOrd="0" destOrd="0" presId="urn:microsoft.com/office/officeart/2005/8/layout/default"/>
    <dgm:cxn modelId="{8CBDDF9D-26DC-472C-A8B5-8C397EFB0880}" type="presOf" srcId="{26851B88-66F6-4CBF-87ED-A231B5D8AF1D}" destId="{336F7194-02F5-43D4-95EA-3F71A7D6DE27}" srcOrd="0" destOrd="0" presId="urn:microsoft.com/office/officeart/2005/8/layout/default"/>
    <dgm:cxn modelId="{72230CCA-8D50-436B-BCE2-A608B72D8037}" type="presParOf" srcId="{0987AEB5-8C6B-40D6-ACA4-7C40CDE8761E}" destId="{FA9D296B-6B57-4AC1-9E00-87E1AF3E974A}" srcOrd="0" destOrd="0" presId="urn:microsoft.com/office/officeart/2005/8/layout/default"/>
    <dgm:cxn modelId="{5988F289-F59F-4998-BABF-582CA6C39D59}" type="presParOf" srcId="{0987AEB5-8C6B-40D6-ACA4-7C40CDE8761E}" destId="{8F7CE3C6-757F-41F4-A0A8-753DE9E77719}" srcOrd="1" destOrd="0" presId="urn:microsoft.com/office/officeart/2005/8/layout/default"/>
    <dgm:cxn modelId="{8460F2CF-7635-4DD3-BD71-9FD063E7C993}" type="presParOf" srcId="{0987AEB5-8C6B-40D6-ACA4-7C40CDE8761E}" destId="{336F7194-02F5-43D4-95EA-3F71A7D6DE2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0D09C7-B8B4-4B1F-91EB-DD6130CCCB46}" type="doc">
      <dgm:prSet loTypeId="urn:microsoft.com/office/officeart/2005/8/layout/hProcess6" loCatId="process" qsTypeId="urn:microsoft.com/office/officeart/2005/8/quickstyle/simple1" qsCatId="simple" csTypeId="urn:microsoft.com/office/officeart/2005/8/colors/accent1_2" csCatId="accent1" phldr="1"/>
      <dgm:spPr/>
    </dgm:pt>
    <dgm:pt modelId="{5B47A8B0-0F17-4B38-9A37-0B12EDCDC1C5}">
      <dgm:prSet phldrT="[Text]"/>
      <dgm:spPr>
        <a:solidFill>
          <a:schemeClr val="accent4">
            <a:lumMod val="40000"/>
            <a:lumOff val="60000"/>
          </a:schemeClr>
        </a:solidFill>
        <a:ln>
          <a:solidFill>
            <a:schemeClr val="bg1"/>
          </a:solidFill>
        </a:ln>
      </dgm:spPr>
      <dgm:t>
        <a:bodyPr/>
        <a:lstStyle/>
        <a:p>
          <a:r>
            <a:rPr lang="en-US"/>
            <a:t>Load Data</a:t>
          </a:r>
          <a:endParaRPr lang="en-US" dirty="0"/>
        </a:p>
      </dgm:t>
    </dgm:pt>
    <dgm:pt modelId="{660DB7C6-E3B0-4593-A1F9-68384C0BD094}" type="parTrans" cxnId="{5088CE11-1F56-4E7B-AED5-4B1273C0E87B}">
      <dgm:prSet/>
      <dgm:spPr/>
      <dgm:t>
        <a:bodyPr/>
        <a:lstStyle/>
        <a:p>
          <a:endParaRPr lang="en-US"/>
        </a:p>
      </dgm:t>
    </dgm:pt>
    <dgm:pt modelId="{4C6A580F-C50E-4E10-95BD-91C1858AA2E1}" type="sibTrans" cxnId="{5088CE11-1F56-4E7B-AED5-4B1273C0E87B}">
      <dgm:prSet/>
      <dgm:spPr/>
      <dgm:t>
        <a:bodyPr/>
        <a:lstStyle/>
        <a:p>
          <a:endParaRPr lang="en-US"/>
        </a:p>
      </dgm:t>
    </dgm:pt>
    <dgm:pt modelId="{3C9A50DF-B963-4C63-A6B3-BD873AF22F48}">
      <dgm:prSet phldrT="[Text]"/>
      <dgm:spPr>
        <a:solidFill>
          <a:schemeClr val="accent4">
            <a:lumMod val="40000"/>
            <a:lumOff val="60000"/>
          </a:schemeClr>
        </a:solidFill>
      </dgm:spPr>
      <dgm:t>
        <a:bodyPr/>
        <a:lstStyle/>
        <a:p>
          <a:r>
            <a:rPr lang="en-US"/>
            <a:t>Create Pipeline</a:t>
          </a:r>
          <a:endParaRPr lang="en-US" dirty="0"/>
        </a:p>
      </dgm:t>
    </dgm:pt>
    <dgm:pt modelId="{0DAF8676-1AA9-4CDF-A003-670A21129659}" type="parTrans" cxnId="{6881A69D-0989-44AE-8BD1-3021A47D63AF}">
      <dgm:prSet/>
      <dgm:spPr/>
      <dgm:t>
        <a:bodyPr/>
        <a:lstStyle/>
        <a:p>
          <a:endParaRPr lang="en-US"/>
        </a:p>
      </dgm:t>
    </dgm:pt>
    <dgm:pt modelId="{042BE5CE-399E-418F-9725-0CA4F0EBDDD5}" type="sibTrans" cxnId="{6881A69D-0989-44AE-8BD1-3021A47D63AF}">
      <dgm:prSet/>
      <dgm:spPr/>
      <dgm:t>
        <a:bodyPr/>
        <a:lstStyle/>
        <a:p>
          <a:endParaRPr lang="en-US"/>
        </a:p>
      </dgm:t>
    </dgm:pt>
    <dgm:pt modelId="{7CD70A54-3B81-4062-891D-87AF731D4983}">
      <dgm:prSet phldrT="[Text]"/>
      <dgm:spPr>
        <a:solidFill>
          <a:schemeClr val="accent4">
            <a:lumMod val="40000"/>
            <a:lumOff val="60000"/>
          </a:schemeClr>
        </a:solidFill>
      </dgm:spPr>
      <dgm:t>
        <a:bodyPr/>
        <a:lstStyle/>
        <a:p>
          <a:r>
            <a:rPr lang="en-US" dirty="0"/>
            <a:t>Create Model</a:t>
          </a:r>
        </a:p>
      </dgm:t>
    </dgm:pt>
    <dgm:pt modelId="{920D0C8B-6051-4494-9088-ED65D23D3CD7}" type="parTrans" cxnId="{FEED22F2-AA9B-4A6B-A64F-E655EF4E88BD}">
      <dgm:prSet/>
      <dgm:spPr/>
      <dgm:t>
        <a:bodyPr/>
        <a:lstStyle/>
        <a:p>
          <a:endParaRPr lang="en-US"/>
        </a:p>
      </dgm:t>
    </dgm:pt>
    <dgm:pt modelId="{0B4C4983-3CC8-4FF7-BA35-F05446E7AD83}" type="sibTrans" cxnId="{FEED22F2-AA9B-4A6B-A64F-E655EF4E88BD}">
      <dgm:prSet/>
      <dgm:spPr/>
      <dgm:t>
        <a:bodyPr/>
        <a:lstStyle/>
        <a:p>
          <a:endParaRPr lang="en-US"/>
        </a:p>
      </dgm:t>
    </dgm:pt>
    <dgm:pt modelId="{67616403-D8AD-4172-A2AD-0DDFF753E386}">
      <dgm:prSet phldrT="[Text]"/>
      <dgm:spPr>
        <a:solidFill>
          <a:schemeClr val="accent4">
            <a:lumMod val="40000"/>
            <a:lumOff val="60000"/>
          </a:schemeClr>
        </a:solidFill>
      </dgm:spPr>
      <dgm:t>
        <a:bodyPr/>
        <a:lstStyle/>
        <a:p>
          <a:r>
            <a:rPr lang="en-US" dirty="0"/>
            <a:t>Export Results</a:t>
          </a:r>
        </a:p>
      </dgm:t>
    </dgm:pt>
    <dgm:pt modelId="{C79D2120-9114-4714-B350-FC74C1BEB8AD}" type="parTrans" cxnId="{D1F1C2F4-901A-4B1F-8B17-A31C72BF2A9F}">
      <dgm:prSet/>
      <dgm:spPr/>
      <dgm:t>
        <a:bodyPr/>
        <a:lstStyle/>
        <a:p>
          <a:endParaRPr lang="en-US"/>
        </a:p>
      </dgm:t>
    </dgm:pt>
    <dgm:pt modelId="{EBCFA7D9-B874-4AFB-A15B-E2361FCE04B6}" type="sibTrans" cxnId="{D1F1C2F4-901A-4B1F-8B17-A31C72BF2A9F}">
      <dgm:prSet/>
      <dgm:spPr/>
      <dgm:t>
        <a:bodyPr/>
        <a:lstStyle/>
        <a:p>
          <a:endParaRPr lang="en-US"/>
        </a:p>
      </dgm:t>
    </dgm:pt>
    <dgm:pt modelId="{2A717596-EAAF-4930-92DE-0944847E6758}" type="pres">
      <dgm:prSet presAssocID="{830D09C7-B8B4-4B1F-91EB-DD6130CCCB46}" presName="theList" presStyleCnt="0">
        <dgm:presLayoutVars>
          <dgm:dir/>
          <dgm:animLvl val="lvl"/>
          <dgm:resizeHandles val="exact"/>
        </dgm:presLayoutVars>
      </dgm:prSet>
      <dgm:spPr/>
    </dgm:pt>
    <dgm:pt modelId="{42CD50CB-F1B9-442A-BD32-720BBD19C58D}" type="pres">
      <dgm:prSet presAssocID="{5B47A8B0-0F17-4B38-9A37-0B12EDCDC1C5}" presName="compNode" presStyleCnt="0"/>
      <dgm:spPr/>
    </dgm:pt>
    <dgm:pt modelId="{DDD2D67B-855F-4909-8AA0-04F39FCD9F54}" type="pres">
      <dgm:prSet presAssocID="{5B47A8B0-0F17-4B38-9A37-0B12EDCDC1C5}" presName="noGeometry" presStyleCnt="0"/>
      <dgm:spPr/>
    </dgm:pt>
    <dgm:pt modelId="{28599AE2-69A8-4859-81CF-6EBAA8DBAE84}" type="pres">
      <dgm:prSet presAssocID="{5B47A8B0-0F17-4B38-9A37-0B12EDCDC1C5}" presName="childTextVisible" presStyleLbl="bgAccFollowNode1" presStyleIdx="0" presStyleCnt="4">
        <dgm:presLayoutVars>
          <dgm:bulletEnabled val="1"/>
        </dgm:presLayoutVars>
      </dgm:prSet>
      <dgm:spPr>
        <a:solidFill>
          <a:schemeClr val="accent4">
            <a:lumMod val="75000"/>
            <a:alpha val="90000"/>
          </a:schemeClr>
        </a:solidFill>
        <a:ln>
          <a:solidFill>
            <a:schemeClr val="bg1"/>
          </a:solidFill>
        </a:ln>
      </dgm:spPr>
    </dgm:pt>
    <dgm:pt modelId="{67063AAE-1355-466C-97B5-EAAECADCF2D4}" type="pres">
      <dgm:prSet presAssocID="{5B47A8B0-0F17-4B38-9A37-0B12EDCDC1C5}" presName="childTextHidden" presStyleLbl="bgAccFollowNode1" presStyleIdx="0" presStyleCnt="4"/>
      <dgm:spPr/>
    </dgm:pt>
    <dgm:pt modelId="{D0B27E95-9B46-4AEB-BDFC-BB1D24D1039B}" type="pres">
      <dgm:prSet presAssocID="{5B47A8B0-0F17-4B38-9A37-0B12EDCDC1C5}" presName="parentText" presStyleLbl="node1" presStyleIdx="0" presStyleCnt="4">
        <dgm:presLayoutVars>
          <dgm:chMax val="1"/>
          <dgm:bulletEnabled val="1"/>
        </dgm:presLayoutVars>
      </dgm:prSet>
      <dgm:spPr/>
    </dgm:pt>
    <dgm:pt modelId="{2184DC9F-329E-4EAD-9247-8A9DA2D59904}" type="pres">
      <dgm:prSet presAssocID="{5B47A8B0-0F17-4B38-9A37-0B12EDCDC1C5}" presName="aSpace" presStyleCnt="0"/>
      <dgm:spPr/>
    </dgm:pt>
    <dgm:pt modelId="{85A1B62F-DEEE-4AF1-8469-38C090E6EEB1}" type="pres">
      <dgm:prSet presAssocID="{3C9A50DF-B963-4C63-A6B3-BD873AF22F48}" presName="compNode" presStyleCnt="0"/>
      <dgm:spPr/>
    </dgm:pt>
    <dgm:pt modelId="{9C597D78-25F7-4F0F-9C16-C36B51C6FF8B}" type="pres">
      <dgm:prSet presAssocID="{3C9A50DF-B963-4C63-A6B3-BD873AF22F48}" presName="noGeometry" presStyleCnt="0"/>
      <dgm:spPr/>
    </dgm:pt>
    <dgm:pt modelId="{FACB97B2-B571-48D9-B554-8CB087787F4D}" type="pres">
      <dgm:prSet presAssocID="{3C9A50DF-B963-4C63-A6B3-BD873AF22F48}" presName="childTextVisible" presStyleLbl="bgAccFollowNode1" presStyleIdx="1" presStyleCnt="4">
        <dgm:presLayoutVars>
          <dgm:bulletEnabled val="1"/>
        </dgm:presLayoutVars>
      </dgm:prSet>
      <dgm:spPr>
        <a:solidFill>
          <a:schemeClr val="accent4">
            <a:lumMod val="75000"/>
            <a:alpha val="90000"/>
          </a:schemeClr>
        </a:solidFill>
        <a:ln>
          <a:solidFill>
            <a:schemeClr val="bg1">
              <a:alpha val="90000"/>
            </a:schemeClr>
          </a:solidFill>
        </a:ln>
      </dgm:spPr>
    </dgm:pt>
    <dgm:pt modelId="{92C20024-D210-426D-A481-8F4F9A5FAB7F}" type="pres">
      <dgm:prSet presAssocID="{3C9A50DF-B963-4C63-A6B3-BD873AF22F48}" presName="childTextHidden" presStyleLbl="bgAccFollowNode1" presStyleIdx="1" presStyleCnt="4"/>
      <dgm:spPr/>
    </dgm:pt>
    <dgm:pt modelId="{BEFF8F18-2CE5-475C-BEDE-90CCA5AA7E63}" type="pres">
      <dgm:prSet presAssocID="{3C9A50DF-B963-4C63-A6B3-BD873AF22F48}" presName="parentText" presStyleLbl="node1" presStyleIdx="1" presStyleCnt="4">
        <dgm:presLayoutVars>
          <dgm:chMax val="1"/>
          <dgm:bulletEnabled val="1"/>
        </dgm:presLayoutVars>
      </dgm:prSet>
      <dgm:spPr/>
    </dgm:pt>
    <dgm:pt modelId="{0F0EBDE4-06AE-48B1-9F9D-3A818C5BB31D}" type="pres">
      <dgm:prSet presAssocID="{3C9A50DF-B963-4C63-A6B3-BD873AF22F48}" presName="aSpace" presStyleCnt="0"/>
      <dgm:spPr/>
    </dgm:pt>
    <dgm:pt modelId="{9EB9D28B-FAC1-4749-950A-F02DEC203D46}" type="pres">
      <dgm:prSet presAssocID="{7CD70A54-3B81-4062-891D-87AF731D4983}" presName="compNode" presStyleCnt="0"/>
      <dgm:spPr/>
    </dgm:pt>
    <dgm:pt modelId="{23B572D4-28CC-4403-B72C-25B50A2E757F}" type="pres">
      <dgm:prSet presAssocID="{7CD70A54-3B81-4062-891D-87AF731D4983}" presName="noGeometry" presStyleCnt="0"/>
      <dgm:spPr/>
    </dgm:pt>
    <dgm:pt modelId="{907ACB49-451D-4D58-BFE6-09CF2F883871}" type="pres">
      <dgm:prSet presAssocID="{7CD70A54-3B81-4062-891D-87AF731D4983}" presName="childTextVisible" presStyleLbl="bgAccFollowNode1" presStyleIdx="2" presStyleCnt="4">
        <dgm:presLayoutVars>
          <dgm:bulletEnabled val="1"/>
        </dgm:presLayoutVars>
      </dgm:prSet>
      <dgm:spPr>
        <a:solidFill>
          <a:schemeClr val="accent4">
            <a:lumMod val="75000"/>
            <a:alpha val="90000"/>
          </a:schemeClr>
        </a:solidFill>
        <a:ln>
          <a:solidFill>
            <a:schemeClr val="bg1">
              <a:alpha val="90000"/>
            </a:schemeClr>
          </a:solidFill>
        </a:ln>
      </dgm:spPr>
    </dgm:pt>
    <dgm:pt modelId="{06977690-6724-40CC-BF04-0CF81ADC3424}" type="pres">
      <dgm:prSet presAssocID="{7CD70A54-3B81-4062-891D-87AF731D4983}" presName="childTextHidden" presStyleLbl="bgAccFollowNode1" presStyleIdx="2" presStyleCnt="4"/>
      <dgm:spPr/>
    </dgm:pt>
    <dgm:pt modelId="{78D49360-D0BD-4ACD-AF5A-2ADFED393598}" type="pres">
      <dgm:prSet presAssocID="{7CD70A54-3B81-4062-891D-87AF731D4983}" presName="parentText" presStyleLbl="node1" presStyleIdx="2" presStyleCnt="4">
        <dgm:presLayoutVars>
          <dgm:chMax val="1"/>
          <dgm:bulletEnabled val="1"/>
        </dgm:presLayoutVars>
      </dgm:prSet>
      <dgm:spPr/>
    </dgm:pt>
    <dgm:pt modelId="{2AA6B8C6-C88C-40D7-882F-A59ADBD9C28B}" type="pres">
      <dgm:prSet presAssocID="{7CD70A54-3B81-4062-891D-87AF731D4983}" presName="aSpace" presStyleCnt="0"/>
      <dgm:spPr/>
    </dgm:pt>
    <dgm:pt modelId="{97BE45D6-2A2B-4BD9-B64A-A3681789640B}" type="pres">
      <dgm:prSet presAssocID="{67616403-D8AD-4172-A2AD-0DDFF753E386}" presName="compNode" presStyleCnt="0"/>
      <dgm:spPr/>
    </dgm:pt>
    <dgm:pt modelId="{37BC93E5-3E1E-4C6B-93D0-781F61E90904}" type="pres">
      <dgm:prSet presAssocID="{67616403-D8AD-4172-A2AD-0DDFF753E386}" presName="noGeometry" presStyleCnt="0"/>
      <dgm:spPr/>
    </dgm:pt>
    <dgm:pt modelId="{60064A52-4FDB-41B5-A096-2CE81CEF7F47}" type="pres">
      <dgm:prSet presAssocID="{67616403-D8AD-4172-A2AD-0DDFF753E386}" presName="childTextVisible" presStyleLbl="bgAccFollowNode1" presStyleIdx="3" presStyleCnt="4">
        <dgm:presLayoutVars>
          <dgm:bulletEnabled val="1"/>
        </dgm:presLayoutVars>
      </dgm:prSet>
      <dgm:spPr>
        <a:solidFill>
          <a:schemeClr val="accent4">
            <a:lumMod val="75000"/>
            <a:alpha val="90000"/>
          </a:schemeClr>
        </a:solidFill>
        <a:ln>
          <a:solidFill>
            <a:schemeClr val="bg1">
              <a:alpha val="90000"/>
            </a:schemeClr>
          </a:solidFill>
        </a:ln>
      </dgm:spPr>
    </dgm:pt>
    <dgm:pt modelId="{6A16502B-ACFC-48AB-A079-8EA0847FB053}" type="pres">
      <dgm:prSet presAssocID="{67616403-D8AD-4172-A2AD-0DDFF753E386}" presName="childTextHidden" presStyleLbl="bgAccFollowNode1" presStyleIdx="3" presStyleCnt="4"/>
      <dgm:spPr/>
    </dgm:pt>
    <dgm:pt modelId="{30093076-641B-4EB7-830E-AABF0456CD0B}" type="pres">
      <dgm:prSet presAssocID="{67616403-D8AD-4172-A2AD-0DDFF753E386}" presName="parentText" presStyleLbl="node1" presStyleIdx="3" presStyleCnt="4">
        <dgm:presLayoutVars>
          <dgm:chMax val="1"/>
          <dgm:bulletEnabled val="1"/>
        </dgm:presLayoutVars>
      </dgm:prSet>
      <dgm:spPr/>
    </dgm:pt>
  </dgm:ptLst>
  <dgm:cxnLst>
    <dgm:cxn modelId="{5088CE11-1F56-4E7B-AED5-4B1273C0E87B}" srcId="{830D09C7-B8B4-4B1F-91EB-DD6130CCCB46}" destId="{5B47A8B0-0F17-4B38-9A37-0B12EDCDC1C5}" srcOrd="0" destOrd="0" parTransId="{660DB7C6-E3B0-4593-A1F9-68384C0BD094}" sibTransId="{4C6A580F-C50E-4E10-95BD-91C1858AA2E1}"/>
    <dgm:cxn modelId="{5B95B047-1EB0-4402-8762-F7F273DA501C}" type="presOf" srcId="{5B47A8B0-0F17-4B38-9A37-0B12EDCDC1C5}" destId="{D0B27E95-9B46-4AEB-BDFC-BB1D24D1039B}" srcOrd="0" destOrd="0" presId="urn:microsoft.com/office/officeart/2005/8/layout/hProcess6"/>
    <dgm:cxn modelId="{70E3A681-ED1D-4B94-BCC0-31547858247E}" type="presOf" srcId="{67616403-D8AD-4172-A2AD-0DDFF753E386}" destId="{30093076-641B-4EB7-830E-AABF0456CD0B}" srcOrd="0" destOrd="0" presId="urn:microsoft.com/office/officeart/2005/8/layout/hProcess6"/>
    <dgm:cxn modelId="{6881A69D-0989-44AE-8BD1-3021A47D63AF}" srcId="{830D09C7-B8B4-4B1F-91EB-DD6130CCCB46}" destId="{3C9A50DF-B963-4C63-A6B3-BD873AF22F48}" srcOrd="1" destOrd="0" parTransId="{0DAF8676-1AA9-4CDF-A003-670A21129659}" sibTransId="{042BE5CE-399E-418F-9725-0CA4F0EBDDD5}"/>
    <dgm:cxn modelId="{A8B158AA-C026-47D1-B395-5EAF0D919236}" type="presOf" srcId="{7CD70A54-3B81-4062-891D-87AF731D4983}" destId="{78D49360-D0BD-4ACD-AF5A-2ADFED393598}" srcOrd="0" destOrd="0" presId="urn:microsoft.com/office/officeart/2005/8/layout/hProcess6"/>
    <dgm:cxn modelId="{33591DB3-4947-4035-B95B-6ACB3DE3655C}" type="presOf" srcId="{830D09C7-B8B4-4B1F-91EB-DD6130CCCB46}" destId="{2A717596-EAAF-4930-92DE-0944847E6758}" srcOrd="0" destOrd="0" presId="urn:microsoft.com/office/officeart/2005/8/layout/hProcess6"/>
    <dgm:cxn modelId="{1ABBBBC2-0B11-4FE4-B0C7-4A14FCFCFC22}" type="presOf" srcId="{3C9A50DF-B963-4C63-A6B3-BD873AF22F48}" destId="{BEFF8F18-2CE5-475C-BEDE-90CCA5AA7E63}" srcOrd="0" destOrd="0" presId="urn:microsoft.com/office/officeart/2005/8/layout/hProcess6"/>
    <dgm:cxn modelId="{FEED22F2-AA9B-4A6B-A64F-E655EF4E88BD}" srcId="{830D09C7-B8B4-4B1F-91EB-DD6130CCCB46}" destId="{7CD70A54-3B81-4062-891D-87AF731D4983}" srcOrd="2" destOrd="0" parTransId="{920D0C8B-6051-4494-9088-ED65D23D3CD7}" sibTransId="{0B4C4983-3CC8-4FF7-BA35-F05446E7AD83}"/>
    <dgm:cxn modelId="{D1F1C2F4-901A-4B1F-8B17-A31C72BF2A9F}" srcId="{830D09C7-B8B4-4B1F-91EB-DD6130CCCB46}" destId="{67616403-D8AD-4172-A2AD-0DDFF753E386}" srcOrd="3" destOrd="0" parTransId="{C79D2120-9114-4714-B350-FC74C1BEB8AD}" sibTransId="{EBCFA7D9-B874-4AFB-A15B-E2361FCE04B6}"/>
    <dgm:cxn modelId="{F9A83AD1-F8BD-4A69-A89F-6097FEFD14E8}" type="presParOf" srcId="{2A717596-EAAF-4930-92DE-0944847E6758}" destId="{42CD50CB-F1B9-442A-BD32-720BBD19C58D}" srcOrd="0" destOrd="0" presId="urn:microsoft.com/office/officeart/2005/8/layout/hProcess6"/>
    <dgm:cxn modelId="{507C28EC-2B6B-492E-A517-B3299658CA0F}" type="presParOf" srcId="{42CD50CB-F1B9-442A-BD32-720BBD19C58D}" destId="{DDD2D67B-855F-4909-8AA0-04F39FCD9F54}" srcOrd="0" destOrd="0" presId="urn:microsoft.com/office/officeart/2005/8/layout/hProcess6"/>
    <dgm:cxn modelId="{3ABAADA3-4691-4749-93C4-8A26BE9A1DEC}" type="presParOf" srcId="{42CD50CB-F1B9-442A-BD32-720BBD19C58D}" destId="{28599AE2-69A8-4859-81CF-6EBAA8DBAE84}" srcOrd="1" destOrd="0" presId="urn:microsoft.com/office/officeart/2005/8/layout/hProcess6"/>
    <dgm:cxn modelId="{E1D756D2-4CF2-42F9-A525-5216949BF66C}" type="presParOf" srcId="{42CD50CB-F1B9-442A-BD32-720BBD19C58D}" destId="{67063AAE-1355-466C-97B5-EAAECADCF2D4}" srcOrd="2" destOrd="0" presId="urn:microsoft.com/office/officeart/2005/8/layout/hProcess6"/>
    <dgm:cxn modelId="{EE8599E4-1849-4BA2-91C7-E2EAEF744507}" type="presParOf" srcId="{42CD50CB-F1B9-442A-BD32-720BBD19C58D}" destId="{D0B27E95-9B46-4AEB-BDFC-BB1D24D1039B}" srcOrd="3" destOrd="0" presId="urn:microsoft.com/office/officeart/2005/8/layout/hProcess6"/>
    <dgm:cxn modelId="{521EE3D4-FAAB-44F4-9E41-4A6667096216}" type="presParOf" srcId="{2A717596-EAAF-4930-92DE-0944847E6758}" destId="{2184DC9F-329E-4EAD-9247-8A9DA2D59904}" srcOrd="1" destOrd="0" presId="urn:microsoft.com/office/officeart/2005/8/layout/hProcess6"/>
    <dgm:cxn modelId="{CAE90B9F-E3F7-4155-BE0E-986450350B9C}" type="presParOf" srcId="{2A717596-EAAF-4930-92DE-0944847E6758}" destId="{85A1B62F-DEEE-4AF1-8469-38C090E6EEB1}" srcOrd="2" destOrd="0" presId="urn:microsoft.com/office/officeart/2005/8/layout/hProcess6"/>
    <dgm:cxn modelId="{3CE87114-2F4C-4E0F-AF2B-FADACCB753F3}" type="presParOf" srcId="{85A1B62F-DEEE-4AF1-8469-38C090E6EEB1}" destId="{9C597D78-25F7-4F0F-9C16-C36B51C6FF8B}" srcOrd="0" destOrd="0" presId="urn:microsoft.com/office/officeart/2005/8/layout/hProcess6"/>
    <dgm:cxn modelId="{2B103AC5-81BB-4376-AEBF-5ECD93CF879A}" type="presParOf" srcId="{85A1B62F-DEEE-4AF1-8469-38C090E6EEB1}" destId="{FACB97B2-B571-48D9-B554-8CB087787F4D}" srcOrd="1" destOrd="0" presId="urn:microsoft.com/office/officeart/2005/8/layout/hProcess6"/>
    <dgm:cxn modelId="{071337C6-A360-4808-A2E9-33360D56AE37}" type="presParOf" srcId="{85A1B62F-DEEE-4AF1-8469-38C090E6EEB1}" destId="{92C20024-D210-426D-A481-8F4F9A5FAB7F}" srcOrd="2" destOrd="0" presId="urn:microsoft.com/office/officeart/2005/8/layout/hProcess6"/>
    <dgm:cxn modelId="{D06BF6CE-7FD9-4886-B0D1-0FF801FA3985}" type="presParOf" srcId="{85A1B62F-DEEE-4AF1-8469-38C090E6EEB1}" destId="{BEFF8F18-2CE5-475C-BEDE-90CCA5AA7E63}" srcOrd="3" destOrd="0" presId="urn:microsoft.com/office/officeart/2005/8/layout/hProcess6"/>
    <dgm:cxn modelId="{64AD6F93-E348-4EF3-A551-E2F714672376}" type="presParOf" srcId="{2A717596-EAAF-4930-92DE-0944847E6758}" destId="{0F0EBDE4-06AE-48B1-9F9D-3A818C5BB31D}" srcOrd="3" destOrd="0" presId="urn:microsoft.com/office/officeart/2005/8/layout/hProcess6"/>
    <dgm:cxn modelId="{2989964B-6885-46CB-ADDB-C19C766B66AE}" type="presParOf" srcId="{2A717596-EAAF-4930-92DE-0944847E6758}" destId="{9EB9D28B-FAC1-4749-950A-F02DEC203D46}" srcOrd="4" destOrd="0" presId="urn:microsoft.com/office/officeart/2005/8/layout/hProcess6"/>
    <dgm:cxn modelId="{60AE7B50-E198-4A5E-81F4-C2AD38BB14F1}" type="presParOf" srcId="{9EB9D28B-FAC1-4749-950A-F02DEC203D46}" destId="{23B572D4-28CC-4403-B72C-25B50A2E757F}" srcOrd="0" destOrd="0" presId="urn:microsoft.com/office/officeart/2005/8/layout/hProcess6"/>
    <dgm:cxn modelId="{F6392790-B788-4712-B22A-02B816BD346D}" type="presParOf" srcId="{9EB9D28B-FAC1-4749-950A-F02DEC203D46}" destId="{907ACB49-451D-4D58-BFE6-09CF2F883871}" srcOrd="1" destOrd="0" presId="urn:microsoft.com/office/officeart/2005/8/layout/hProcess6"/>
    <dgm:cxn modelId="{AEFC026D-DA1E-4E8B-B21E-380E9596CA10}" type="presParOf" srcId="{9EB9D28B-FAC1-4749-950A-F02DEC203D46}" destId="{06977690-6724-40CC-BF04-0CF81ADC3424}" srcOrd="2" destOrd="0" presId="urn:microsoft.com/office/officeart/2005/8/layout/hProcess6"/>
    <dgm:cxn modelId="{A8A0A751-4194-48B4-9DA3-05019FB48A47}" type="presParOf" srcId="{9EB9D28B-FAC1-4749-950A-F02DEC203D46}" destId="{78D49360-D0BD-4ACD-AF5A-2ADFED393598}" srcOrd="3" destOrd="0" presId="urn:microsoft.com/office/officeart/2005/8/layout/hProcess6"/>
    <dgm:cxn modelId="{FB88E398-8B4B-4038-A6FA-7F9AC578FF2D}" type="presParOf" srcId="{2A717596-EAAF-4930-92DE-0944847E6758}" destId="{2AA6B8C6-C88C-40D7-882F-A59ADBD9C28B}" srcOrd="5" destOrd="0" presId="urn:microsoft.com/office/officeart/2005/8/layout/hProcess6"/>
    <dgm:cxn modelId="{FB2B47C4-B588-4315-BB96-73D9A923F8DA}" type="presParOf" srcId="{2A717596-EAAF-4930-92DE-0944847E6758}" destId="{97BE45D6-2A2B-4BD9-B64A-A3681789640B}" srcOrd="6" destOrd="0" presId="urn:microsoft.com/office/officeart/2005/8/layout/hProcess6"/>
    <dgm:cxn modelId="{C79DAE60-9EE6-4507-96A9-14EFBFC1BDA1}" type="presParOf" srcId="{97BE45D6-2A2B-4BD9-B64A-A3681789640B}" destId="{37BC93E5-3E1E-4C6B-93D0-781F61E90904}" srcOrd="0" destOrd="0" presId="urn:microsoft.com/office/officeart/2005/8/layout/hProcess6"/>
    <dgm:cxn modelId="{A32FBC2D-4245-469C-852F-496DBF389460}" type="presParOf" srcId="{97BE45D6-2A2B-4BD9-B64A-A3681789640B}" destId="{60064A52-4FDB-41B5-A096-2CE81CEF7F47}" srcOrd="1" destOrd="0" presId="urn:microsoft.com/office/officeart/2005/8/layout/hProcess6"/>
    <dgm:cxn modelId="{61E76AF1-9EEB-4C21-9D9F-5917D0E48C47}" type="presParOf" srcId="{97BE45D6-2A2B-4BD9-B64A-A3681789640B}" destId="{6A16502B-ACFC-48AB-A079-8EA0847FB053}" srcOrd="2" destOrd="0" presId="urn:microsoft.com/office/officeart/2005/8/layout/hProcess6"/>
    <dgm:cxn modelId="{12A0AE9D-FFF8-4E65-8DF6-1FFF65BD0326}" type="presParOf" srcId="{97BE45D6-2A2B-4BD9-B64A-A3681789640B}" destId="{30093076-641B-4EB7-830E-AABF0456CD0B}"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049576-E5A4-4ADB-ADFC-D0B01CBB61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6AE663-7F6C-4A8C-905E-79F8E8DEF5B7}">
      <dgm:prSet custT="1"/>
      <dgm:spPr>
        <a:solidFill>
          <a:schemeClr val="bg1">
            <a:lumMod val="95000"/>
          </a:schemeClr>
        </a:solidFill>
      </dgm:spPr>
      <dgm:t>
        <a:bodyPr/>
        <a:lstStyle/>
        <a:p>
          <a:pPr algn="l"/>
          <a:r>
            <a:rPr lang="en-US" sz="1400" b="1" dirty="0">
              <a:solidFill>
                <a:schemeClr val="tx1"/>
              </a:solidFill>
            </a:rPr>
            <a:t>Rec0mmendations </a:t>
          </a:r>
        </a:p>
        <a:p>
          <a:pPr algn="l"/>
          <a:r>
            <a:rPr lang="en-US" sz="1600" b="0" dirty="0">
              <a:solidFill>
                <a:schemeClr val="tx1"/>
              </a:solidFill>
            </a:rPr>
            <a:t>Using paid subscription, we can backlog tweets over longer period.  </a:t>
          </a:r>
        </a:p>
        <a:p>
          <a:pPr algn="l"/>
          <a:r>
            <a:rPr lang="en-US" sz="1600" dirty="0">
              <a:solidFill>
                <a:schemeClr val="tx1"/>
              </a:solidFill>
            </a:rPr>
            <a:t>Get a better stock API for more resolute data over 5-minute windows.</a:t>
          </a:r>
        </a:p>
        <a:p>
          <a:pPr algn="l"/>
          <a:r>
            <a:rPr lang="en-US" sz="1600" dirty="0">
              <a:solidFill>
                <a:schemeClr val="tx1"/>
              </a:solidFill>
            </a:rPr>
            <a:t>Storing tweet and pricing in a NoSQL database like MongoDB would allow for flexibly in changing the schema as we gather more knowledge about the data requirements.</a:t>
          </a:r>
          <a:br>
            <a:rPr lang="en-US" sz="1200" dirty="0"/>
          </a:br>
          <a:endParaRPr lang="en-US" sz="1200" dirty="0"/>
        </a:p>
      </dgm:t>
    </dgm:pt>
    <dgm:pt modelId="{900E2F04-F9CC-4CFC-8B83-D4F4BE04CAA3}" type="parTrans" cxnId="{3F643313-CD21-4351-B6BC-62A3BE5BC676}">
      <dgm:prSet/>
      <dgm:spPr/>
      <dgm:t>
        <a:bodyPr/>
        <a:lstStyle/>
        <a:p>
          <a:endParaRPr lang="en-US"/>
        </a:p>
      </dgm:t>
    </dgm:pt>
    <dgm:pt modelId="{8887F887-5985-443C-A07C-2098D6AA29E6}" type="sibTrans" cxnId="{3F643313-CD21-4351-B6BC-62A3BE5BC676}">
      <dgm:prSet/>
      <dgm:spPr/>
      <dgm:t>
        <a:bodyPr/>
        <a:lstStyle/>
        <a:p>
          <a:endParaRPr lang="en-US"/>
        </a:p>
      </dgm:t>
    </dgm:pt>
    <dgm:pt modelId="{7C8EC183-A4EE-4AB3-9042-4B5F7FF7C246}">
      <dgm:prSet custT="1"/>
      <dgm:spPr>
        <a:solidFill>
          <a:schemeClr val="bg1">
            <a:lumMod val="95000"/>
          </a:schemeClr>
        </a:solidFill>
      </dgm:spPr>
      <dgm:t>
        <a:bodyPr/>
        <a:lstStyle/>
        <a:p>
          <a:r>
            <a:rPr lang="en-US" sz="1600" b="1" dirty="0">
              <a:solidFill>
                <a:schemeClr val="tx1"/>
              </a:solidFill>
            </a:rPr>
            <a:t>Lessons Learned   </a:t>
          </a:r>
        </a:p>
        <a:p>
          <a:r>
            <a:rPr lang="en-US" sz="1600" b="0" dirty="0">
              <a:solidFill>
                <a:schemeClr val="tx1"/>
              </a:solidFill>
            </a:rPr>
            <a:t>Amazon EMR was not utilized and would have been a valuable feature to add.</a:t>
          </a:r>
        </a:p>
        <a:p>
          <a:r>
            <a:rPr lang="en-US" sz="1600" b="0" dirty="0">
              <a:solidFill>
                <a:schemeClr val="tx1"/>
              </a:solidFill>
            </a:rPr>
            <a:t>Stream processing would be ideal application but could not be implemented. </a:t>
          </a:r>
        </a:p>
        <a:p>
          <a:r>
            <a:rPr lang="en-US" sz="1600" b="0" dirty="0">
              <a:solidFill>
                <a:schemeClr val="tx1"/>
              </a:solidFill>
            </a:rPr>
            <a:t>Using all the processes in AWS would be useful for larger application. </a:t>
          </a:r>
        </a:p>
        <a:p>
          <a:endParaRPr lang="en-US" sz="500" b="0" dirty="0">
            <a:solidFill>
              <a:schemeClr val="tx1"/>
            </a:solidFill>
          </a:endParaRPr>
        </a:p>
      </dgm:t>
    </dgm:pt>
    <dgm:pt modelId="{FD81EB17-6F01-4A3D-BBF4-1A7220752169}" type="parTrans" cxnId="{C1F40DE4-3D57-406A-8589-8DD59A950943}">
      <dgm:prSet/>
      <dgm:spPr/>
      <dgm:t>
        <a:bodyPr/>
        <a:lstStyle/>
        <a:p>
          <a:endParaRPr lang="en-US"/>
        </a:p>
      </dgm:t>
    </dgm:pt>
    <dgm:pt modelId="{05268C5B-3676-4534-B47B-4B437213ACA2}" type="sibTrans" cxnId="{C1F40DE4-3D57-406A-8589-8DD59A950943}">
      <dgm:prSet/>
      <dgm:spPr/>
      <dgm:t>
        <a:bodyPr/>
        <a:lstStyle/>
        <a:p>
          <a:endParaRPr lang="en-US"/>
        </a:p>
      </dgm:t>
    </dgm:pt>
    <dgm:pt modelId="{F4A10ABF-CA34-4F9D-9AB3-9F37DE996F60}" type="pres">
      <dgm:prSet presAssocID="{1B049576-E5A4-4ADB-ADFC-D0B01CBB61B8}" presName="linear" presStyleCnt="0">
        <dgm:presLayoutVars>
          <dgm:animLvl val="lvl"/>
          <dgm:resizeHandles val="exact"/>
        </dgm:presLayoutVars>
      </dgm:prSet>
      <dgm:spPr/>
    </dgm:pt>
    <dgm:pt modelId="{089A8AE3-DDEE-434A-B784-19CB8BC674C2}" type="pres">
      <dgm:prSet presAssocID="{176AE663-7F6C-4A8C-905E-79F8E8DEF5B7}" presName="parentText" presStyleLbl="node1" presStyleIdx="0" presStyleCnt="2" custScaleY="131578" custLinFactY="-39" custLinFactNeighborY="-100000">
        <dgm:presLayoutVars>
          <dgm:chMax val="0"/>
          <dgm:bulletEnabled val="1"/>
        </dgm:presLayoutVars>
      </dgm:prSet>
      <dgm:spPr/>
    </dgm:pt>
    <dgm:pt modelId="{424474C2-E555-426A-8BB5-04E7CAC891C8}" type="pres">
      <dgm:prSet presAssocID="{8887F887-5985-443C-A07C-2098D6AA29E6}" presName="spacer" presStyleCnt="0"/>
      <dgm:spPr/>
    </dgm:pt>
    <dgm:pt modelId="{ECC26765-B30F-4079-8786-C9C1ED88057E}" type="pres">
      <dgm:prSet presAssocID="{7C8EC183-A4EE-4AB3-9042-4B5F7FF7C246}" presName="parentText" presStyleLbl="node1" presStyleIdx="1" presStyleCnt="2" custLinFactY="-182" custLinFactNeighborY="-100000">
        <dgm:presLayoutVars>
          <dgm:chMax val="0"/>
          <dgm:bulletEnabled val="1"/>
        </dgm:presLayoutVars>
      </dgm:prSet>
      <dgm:spPr/>
    </dgm:pt>
  </dgm:ptLst>
  <dgm:cxnLst>
    <dgm:cxn modelId="{3F643313-CD21-4351-B6BC-62A3BE5BC676}" srcId="{1B049576-E5A4-4ADB-ADFC-D0B01CBB61B8}" destId="{176AE663-7F6C-4A8C-905E-79F8E8DEF5B7}" srcOrd="0" destOrd="0" parTransId="{900E2F04-F9CC-4CFC-8B83-D4F4BE04CAA3}" sibTransId="{8887F887-5985-443C-A07C-2098D6AA29E6}"/>
    <dgm:cxn modelId="{65330B2D-0856-4FB8-A962-E34EC6A5043A}" type="presOf" srcId="{176AE663-7F6C-4A8C-905E-79F8E8DEF5B7}" destId="{089A8AE3-DDEE-434A-B784-19CB8BC674C2}" srcOrd="0" destOrd="0" presId="urn:microsoft.com/office/officeart/2005/8/layout/vList2"/>
    <dgm:cxn modelId="{FEC71FDE-7E6C-4D59-9EC9-60386B5FEC7D}" type="presOf" srcId="{1B049576-E5A4-4ADB-ADFC-D0B01CBB61B8}" destId="{F4A10ABF-CA34-4F9D-9AB3-9F37DE996F60}" srcOrd="0" destOrd="0" presId="urn:microsoft.com/office/officeart/2005/8/layout/vList2"/>
    <dgm:cxn modelId="{C1F40DE4-3D57-406A-8589-8DD59A950943}" srcId="{1B049576-E5A4-4ADB-ADFC-D0B01CBB61B8}" destId="{7C8EC183-A4EE-4AB3-9042-4B5F7FF7C246}" srcOrd="1" destOrd="0" parTransId="{FD81EB17-6F01-4A3D-BBF4-1A7220752169}" sibTransId="{05268C5B-3676-4534-B47B-4B437213ACA2}"/>
    <dgm:cxn modelId="{352397F4-E5A6-46E8-B6C2-3EB08AF408A7}" type="presOf" srcId="{7C8EC183-A4EE-4AB3-9042-4B5F7FF7C246}" destId="{ECC26765-B30F-4079-8786-C9C1ED88057E}" srcOrd="0" destOrd="0" presId="urn:microsoft.com/office/officeart/2005/8/layout/vList2"/>
    <dgm:cxn modelId="{68F22257-2A01-421A-91B4-8E1C40D36199}" type="presParOf" srcId="{F4A10ABF-CA34-4F9D-9AB3-9F37DE996F60}" destId="{089A8AE3-DDEE-434A-B784-19CB8BC674C2}" srcOrd="0" destOrd="0" presId="urn:microsoft.com/office/officeart/2005/8/layout/vList2"/>
    <dgm:cxn modelId="{35CA963A-3FA2-48A1-9115-B8EC5ED10822}" type="presParOf" srcId="{F4A10ABF-CA34-4F9D-9AB3-9F37DE996F60}" destId="{424474C2-E555-426A-8BB5-04E7CAC891C8}" srcOrd="1" destOrd="0" presId="urn:microsoft.com/office/officeart/2005/8/layout/vList2"/>
    <dgm:cxn modelId="{2DECB28A-0148-4BA1-A83B-970642BA2248}" type="presParOf" srcId="{F4A10ABF-CA34-4F9D-9AB3-9F37DE996F60}" destId="{ECC26765-B30F-4079-8786-C9C1ED8805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A8AE3-DDEE-434A-B784-19CB8BC674C2}">
      <dsp:nvSpPr>
        <dsp:cNvPr id="0" name=""/>
        <dsp:cNvSpPr/>
      </dsp:nvSpPr>
      <dsp:spPr>
        <a:xfrm>
          <a:off x="0" y="2028"/>
          <a:ext cx="9490635" cy="1518114"/>
        </a:xfrm>
        <a:prstGeom prst="roundRect">
          <a:avLst/>
        </a:prstGeom>
        <a:solidFill>
          <a:schemeClr val="bg1">
            <a:lumMod val="9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US" sz="1400" b="1" kern="1200" dirty="0">
            <a:solidFill>
              <a:schemeClr val="tx1"/>
            </a:solidFill>
          </a:endParaRPr>
        </a:p>
        <a:p>
          <a:pPr marL="0" lvl="0" indent="0" algn="l" defTabSz="622300">
            <a:lnSpc>
              <a:spcPct val="90000"/>
            </a:lnSpc>
            <a:spcBef>
              <a:spcPct val="0"/>
            </a:spcBef>
            <a:spcAft>
              <a:spcPct val="35000"/>
            </a:spcAft>
            <a:buNone/>
          </a:pPr>
          <a:endParaRPr lang="en-US" sz="1400" b="1" kern="1200" dirty="0">
            <a:solidFill>
              <a:schemeClr val="tx1"/>
            </a:solidFill>
          </a:endParaRPr>
        </a:p>
        <a:p>
          <a:pPr marL="0" lvl="0" indent="0" algn="l" defTabSz="622300">
            <a:lnSpc>
              <a:spcPct val="90000"/>
            </a:lnSpc>
            <a:spcBef>
              <a:spcPct val="0"/>
            </a:spcBef>
            <a:spcAft>
              <a:spcPct val="35000"/>
            </a:spcAft>
            <a:buNone/>
          </a:pPr>
          <a:r>
            <a:rPr lang="en-US" sz="1400" b="1" kern="1200" dirty="0">
              <a:solidFill>
                <a:schemeClr val="tx1"/>
              </a:solidFill>
            </a:rPr>
            <a:t>Introduction: </a:t>
          </a:r>
          <a:r>
            <a:rPr lang="en-US" sz="1400" kern="1200" dirty="0">
              <a:solidFill>
                <a:schemeClr val="tx1"/>
              </a:solidFill>
            </a:rPr>
            <a:t>Meme stocks have become very popular among retail investors that comment on social media platforms during the COVID-19 pandemic. Meme stocks are created when a company's shares start trending  with individual investors on social media platforms and quickly skyrocket in price.</a:t>
          </a:r>
        </a:p>
        <a:p>
          <a:pPr marL="0" lvl="0" indent="0" defTabSz="622300">
            <a:lnSpc>
              <a:spcPct val="90000"/>
            </a:lnSpc>
            <a:spcBef>
              <a:spcPct val="0"/>
            </a:spcBef>
            <a:spcAft>
              <a:spcPct val="35000"/>
            </a:spcAft>
            <a:buNone/>
          </a:pPr>
          <a:r>
            <a:rPr lang="en-US" sz="1400" kern="1200" dirty="0">
              <a:solidFill>
                <a:schemeClr val="tx1"/>
              </a:solidFill>
            </a:rPr>
            <a:t>With a large amount of data being  produced on social media platforms, it is difficult to identify the meme stock before or when the price takes off. Unsupervised algorithms aided by stock data can aid in identifying metrics of a meme stock.</a:t>
          </a:r>
        </a:p>
        <a:p>
          <a:pPr marL="0" lvl="0" indent="0" algn="l" defTabSz="622300">
            <a:lnSpc>
              <a:spcPct val="90000"/>
            </a:lnSpc>
            <a:spcBef>
              <a:spcPct val="0"/>
            </a:spcBef>
            <a:spcAft>
              <a:spcPct val="35000"/>
            </a:spcAft>
            <a:buNone/>
          </a:pPr>
          <a:br>
            <a:rPr lang="en-US" sz="1200" kern="1200" dirty="0"/>
          </a:br>
          <a:r>
            <a:rPr lang="en-US" sz="1200" kern="1200" dirty="0"/>
            <a:t>`</a:t>
          </a:r>
          <a:br>
            <a:rPr lang="en-US" sz="1200" kern="1200" dirty="0"/>
          </a:br>
          <a:endParaRPr lang="en-US" sz="1200" kern="1200" dirty="0"/>
        </a:p>
      </dsp:txBody>
      <dsp:txXfrm>
        <a:off x="74108" y="76136"/>
        <a:ext cx="9342419" cy="1369898"/>
      </dsp:txXfrm>
    </dsp:sp>
    <dsp:sp modelId="{ECC26765-B30F-4079-8786-C9C1ED88057E}">
      <dsp:nvSpPr>
        <dsp:cNvPr id="0" name=""/>
        <dsp:cNvSpPr/>
      </dsp:nvSpPr>
      <dsp:spPr>
        <a:xfrm>
          <a:off x="0" y="1528568"/>
          <a:ext cx="9490635" cy="1153775"/>
        </a:xfrm>
        <a:prstGeom prst="roundRect">
          <a:avLst/>
        </a:prstGeom>
        <a:solidFill>
          <a:schemeClr val="bg1">
            <a:lumMod val="9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Results: </a:t>
          </a:r>
          <a:r>
            <a:rPr lang="en-US" sz="1400" kern="1200" dirty="0">
              <a:solidFill>
                <a:schemeClr val="tx1"/>
              </a:solidFill>
            </a:rPr>
            <a:t>We provide evidence that these stocks display common stylized facts for the dynamics of price, trading volume, and social media activity. Understanding these properties helps investment analysts in their decisions.</a:t>
          </a:r>
        </a:p>
      </dsp:txBody>
      <dsp:txXfrm>
        <a:off x="56323" y="1584891"/>
        <a:ext cx="9377989" cy="1041129"/>
      </dsp:txXfrm>
    </dsp:sp>
    <dsp:sp modelId="{5E0ABF2B-42F8-44FF-B131-4E0D64A48D91}">
      <dsp:nvSpPr>
        <dsp:cNvPr id="0" name=""/>
        <dsp:cNvSpPr/>
      </dsp:nvSpPr>
      <dsp:spPr>
        <a:xfrm>
          <a:off x="0" y="2687067"/>
          <a:ext cx="9490635" cy="1153775"/>
        </a:xfrm>
        <a:prstGeom prst="roundRect">
          <a:avLst/>
        </a:prstGeom>
        <a:solidFill>
          <a:schemeClr val="bg1">
            <a:lumMod val="9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Conclusion: </a:t>
          </a:r>
          <a:r>
            <a:rPr lang="en-US" sz="1400" kern="1200" dirty="0">
              <a:solidFill>
                <a:schemeClr val="tx1"/>
              </a:solidFill>
            </a:rPr>
            <a:t>Stock price was inversely correlated (mildly) to positive sentiment on Twitter. K-means clustering shows that Tesla was the most distinct cluster and could potentially suggest that we can detect meme stock activity using K-means clustering but more data over a longer period is needed.</a:t>
          </a:r>
        </a:p>
      </dsp:txBody>
      <dsp:txXfrm>
        <a:off x="56323" y="2743390"/>
        <a:ext cx="9377989" cy="1041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36A98-150A-4458-8AD4-6803541E1FC1}">
      <dsp:nvSpPr>
        <dsp:cNvPr id="0" name=""/>
        <dsp:cNvSpPr/>
      </dsp:nvSpPr>
      <dsp:spPr>
        <a:xfrm>
          <a:off x="8384" y="332558"/>
          <a:ext cx="3318174" cy="995452"/>
        </a:xfrm>
        <a:prstGeom prst="chevron">
          <a:avLst>
            <a:gd name="adj" fmla="val 3000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911" tIns="122911" rIns="122911" bIns="122911" numCol="1" spcCol="1270" anchor="ctr" anchorCtr="0">
          <a:noAutofit/>
        </a:bodyPr>
        <a:lstStyle/>
        <a:p>
          <a:pPr marL="0" lvl="0" indent="0" algn="ctr" defTabSz="1244600">
            <a:lnSpc>
              <a:spcPct val="90000"/>
            </a:lnSpc>
            <a:spcBef>
              <a:spcPct val="0"/>
            </a:spcBef>
            <a:spcAft>
              <a:spcPct val="35000"/>
            </a:spcAft>
            <a:buNone/>
          </a:pPr>
          <a:r>
            <a:rPr lang="en-US" sz="2800" kern="1200" dirty="0"/>
            <a:t>Identify stocks</a:t>
          </a:r>
        </a:p>
      </dsp:txBody>
      <dsp:txXfrm>
        <a:off x="307020" y="332558"/>
        <a:ext cx="2720902" cy="995452"/>
      </dsp:txXfrm>
    </dsp:sp>
    <dsp:sp modelId="{86303489-2856-4E71-A190-573BD42855EA}">
      <dsp:nvSpPr>
        <dsp:cNvPr id="0" name=""/>
        <dsp:cNvSpPr/>
      </dsp:nvSpPr>
      <dsp:spPr>
        <a:xfrm>
          <a:off x="8384" y="1328010"/>
          <a:ext cx="3019539" cy="2136901"/>
        </a:xfrm>
        <a:prstGeom prst="rect">
          <a:avLst/>
        </a:prstGeom>
        <a:solidFill>
          <a:schemeClr val="bg1">
            <a:lumMod val="95000"/>
            <a:alpha val="90000"/>
          </a:schemeClr>
        </a:solidFill>
        <a:ln w="19050"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8611" tIns="238611" rIns="238611" bIns="477221" numCol="1" spcCol="1270" anchor="t" anchorCtr="0">
          <a:noAutofit/>
        </a:bodyPr>
        <a:lstStyle/>
        <a:p>
          <a:pPr marL="0" lvl="0" indent="0" algn="l" defTabSz="889000">
            <a:lnSpc>
              <a:spcPct val="90000"/>
            </a:lnSpc>
            <a:spcBef>
              <a:spcPct val="0"/>
            </a:spcBef>
            <a:spcAft>
              <a:spcPct val="35000"/>
            </a:spcAft>
            <a:buNone/>
          </a:pPr>
          <a:r>
            <a:rPr lang="en-US" sz="2000" kern="1200" dirty="0"/>
            <a:t>Identify meme stocks using unsupervised clustering</a:t>
          </a:r>
        </a:p>
      </dsp:txBody>
      <dsp:txXfrm>
        <a:off x="8384" y="1328010"/>
        <a:ext cx="3019539" cy="2136901"/>
      </dsp:txXfrm>
    </dsp:sp>
    <dsp:sp modelId="{BBD12EC9-D732-40A4-B4EF-F01232F68972}">
      <dsp:nvSpPr>
        <dsp:cNvPr id="0" name=""/>
        <dsp:cNvSpPr/>
      </dsp:nvSpPr>
      <dsp:spPr>
        <a:xfrm>
          <a:off x="3277244" y="332558"/>
          <a:ext cx="3318174" cy="995452"/>
        </a:xfrm>
        <a:prstGeom prst="chevron">
          <a:avLst>
            <a:gd name="adj" fmla="val 30000"/>
          </a:avLst>
        </a:prstGeom>
        <a:solidFill>
          <a:schemeClr val="accent4">
            <a:lumMod val="75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911" tIns="122911" rIns="122911" bIns="122911" numCol="1" spcCol="1270" anchor="ctr" anchorCtr="0">
          <a:noAutofit/>
        </a:bodyPr>
        <a:lstStyle/>
        <a:p>
          <a:pPr marL="0" lvl="0" indent="0" algn="ctr" defTabSz="1244600">
            <a:lnSpc>
              <a:spcPct val="90000"/>
            </a:lnSpc>
            <a:spcBef>
              <a:spcPct val="0"/>
            </a:spcBef>
            <a:spcAft>
              <a:spcPct val="35000"/>
            </a:spcAft>
            <a:buNone/>
          </a:pPr>
          <a:r>
            <a:rPr lang="en-US" sz="2800" kern="1200" dirty="0"/>
            <a:t>Find insights</a:t>
          </a:r>
        </a:p>
      </dsp:txBody>
      <dsp:txXfrm>
        <a:off x="3575880" y="332558"/>
        <a:ext cx="2720902" cy="995452"/>
      </dsp:txXfrm>
    </dsp:sp>
    <dsp:sp modelId="{8AAEC322-387D-433F-BF2A-0886FE6E889A}">
      <dsp:nvSpPr>
        <dsp:cNvPr id="0" name=""/>
        <dsp:cNvSpPr/>
      </dsp:nvSpPr>
      <dsp:spPr>
        <a:xfrm>
          <a:off x="3277244" y="1328010"/>
          <a:ext cx="3019539" cy="2136901"/>
        </a:xfrm>
        <a:prstGeom prst="rect">
          <a:avLst/>
        </a:prstGeom>
        <a:solidFill>
          <a:srgbClr val="FFFFFF">
            <a:lumMod val="95000"/>
            <a:alpha val="90000"/>
          </a:srgbClr>
        </a:solidFill>
        <a:ln w="19050" cap="flat" cmpd="sng" algn="ctr">
          <a:solidFill>
            <a:srgbClr val="FFFFFF">
              <a:lumMod val="75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8611" tIns="238611" rIns="238611" bIns="477221"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Corbel" panose="020B0503020204020204"/>
              <a:ea typeface="+mn-ea"/>
              <a:cs typeface="+mn-cs"/>
            </a:rPr>
            <a:t>Find insights from twitter sentiment analysis and stock price data</a:t>
          </a:r>
        </a:p>
      </dsp:txBody>
      <dsp:txXfrm>
        <a:off x="3277244" y="1328010"/>
        <a:ext cx="3019539" cy="2136901"/>
      </dsp:txXfrm>
    </dsp:sp>
    <dsp:sp modelId="{875615E0-A313-4C6A-8D7C-ABB6904F8D0B}">
      <dsp:nvSpPr>
        <dsp:cNvPr id="0" name=""/>
        <dsp:cNvSpPr/>
      </dsp:nvSpPr>
      <dsp:spPr>
        <a:xfrm>
          <a:off x="6546103" y="332558"/>
          <a:ext cx="3318174" cy="995452"/>
        </a:xfrm>
        <a:prstGeom prst="chevron">
          <a:avLst>
            <a:gd name="adj" fmla="val 30000"/>
          </a:avLst>
        </a:prstGeom>
        <a:solidFill>
          <a:schemeClr val="accent4">
            <a:lumMod val="60000"/>
            <a:lumOff val="4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911" tIns="122911" rIns="122911" bIns="122911" numCol="1" spcCol="1270" anchor="ctr" anchorCtr="0">
          <a:noAutofit/>
        </a:bodyPr>
        <a:lstStyle/>
        <a:p>
          <a:pPr marL="0" lvl="0" indent="0" algn="ctr" defTabSz="1244600">
            <a:lnSpc>
              <a:spcPct val="90000"/>
            </a:lnSpc>
            <a:spcBef>
              <a:spcPct val="0"/>
            </a:spcBef>
            <a:spcAft>
              <a:spcPct val="35000"/>
            </a:spcAft>
            <a:buNone/>
          </a:pPr>
          <a:r>
            <a:rPr lang="en-US" sz="2800" kern="1200" dirty="0"/>
            <a:t>Identify trends</a:t>
          </a:r>
        </a:p>
      </dsp:txBody>
      <dsp:txXfrm>
        <a:off x="6844739" y="332558"/>
        <a:ext cx="2720902" cy="995452"/>
      </dsp:txXfrm>
    </dsp:sp>
    <dsp:sp modelId="{0350BD54-B335-426E-AD6B-A12CFADC0A1C}">
      <dsp:nvSpPr>
        <dsp:cNvPr id="0" name=""/>
        <dsp:cNvSpPr/>
      </dsp:nvSpPr>
      <dsp:spPr>
        <a:xfrm>
          <a:off x="6546103" y="1328010"/>
          <a:ext cx="3019539" cy="2136901"/>
        </a:xfrm>
        <a:prstGeom prst="rect">
          <a:avLst/>
        </a:prstGeom>
        <a:solidFill>
          <a:srgbClr val="FFFFFF">
            <a:lumMod val="95000"/>
            <a:alpha val="90000"/>
          </a:srgbClr>
        </a:solidFill>
        <a:ln w="19050" cap="flat" cmpd="sng" algn="ctr">
          <a:solidFill>
            <a:srgbClr val="FFFFFF">
              <a:lumMod val="75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8611" tIns="238611" rIns="238611" bIns="477221"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Corbel" panose="020B0503020204020204"/>
              <a:ea typeface="+mn-ea"/>
              <a:cs typeface="+mn-cs"/>
            </a:rPr>
            <a:t>Help investment analysts identify trends in stock attribution data to make better investment decisions. </a:t>
          </a:r>
        </a:p>
      </dsp:txBody>
      <dsp:txXfrm>
        <a:off x="6546103" y="1328010"/>
        <a:ext cx="3019539" cy="2136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80E8-81CB-47B6-9363-BB7063BDEB71}">
      <dsp:nvSpPr>
        <dsp:cNvPr id="0" name=""/>
        <dsp:cNvSpPr/>
      </dsp:nvSpPr>
      <dsp:spPr>
        <a:xfrm>
          <a:off x="0" y="1272988"/>
          <a:ext cx="10244698" cy="1697317"/>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7B0D1-767D-4601-967E-98B280C23B6A}">
      <dsp:nvSpPr>
        <dsp:cNvPr id="0" name=""/>
        <dsp:cNvSpPr/>
      </dsp:nvSpPr>
      <dsp:spPr>
        <a:xfrm>
          <a:off x="105175" y="243840"/>
          <a:ext cx="1395134" cy="1362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u="none" strike="noStrike" kern="1200" dirty="0">
              <a:effectLst/>
              <a:latin typeface="Avenir"/>
            </a:rPr>
            <a:t>Twitter API </a:t>
          </a:r>
          <a:r>
            <a:rPr lang="en-US" sz="1200" b="0" i="0" u="none" strike="noStrike" kern="1200" baseline="0" dirty="0">
              <a:solidFill>
                <a:srgbClr val="737572"/>
              </a:solidFill>
              <a:latin typeface="9"/>
            </a:rPr>
            <a:t>Using a Twitter developer account, Python API to get tweets tagged to stock symbol </a:t>
          </a:r>
          <a:endParaRPr lang="en-US" sz="1200" kern="1200" dirty="0"/>
        </a:p>
      </dsp:txBody>
      <dsp:txXfrm>
        <a:off x="105175" y="243840"/>
        <a:ext cx="1395134" cy="1362046"/>
      </dsp:txXfrm>
    </dsp:sp>
    <dsp:sp modelId="{80225632-A6F8-45ED-AD77-F90850692E70}">
      <dsp:nvSpPr>
        <dsp:cNvPr id="0" name=""/>
        <dsp:cNvSpPr/>
      </dsp:nvSpPr>
      <dsp:spPr>
        <a:xfrm>
          <a:off x="578624" y="1903359"/>
          <a:ext cx="424329" cy="424329"/>
        </a:xfrm>
        <a:prstGeom prst="ellipse">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F8B1721-5159-4B25-BEAB-53298F0EFED4}">
      <dsp:nvSpPr>
        <dsp:cNvPr id="0" name=""/>
        <dsp:cNvSpPr/>
      </dsp:nvSpPr>
      <dsp:spPr>
        <a:xfrm>
          <a:off x="1685484" y="2545976"/>
          <a:ext cx="1604986" cy="1697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0" i="0" u="none" strike="noStrike" kern="1200" dirty="0">
              <a:effectLst/>
              <a:latin typeface="Avenir"/>
            </a:rPr>
            <a:t>Ingestion</a:t>
          </a:r>
          <a:endParaRPr lang="en-US" sz="1200" b="0" i="0" u="none" strike="noStrike" kern="1200" dirty="0">
            <a:effectLst/>
            <a:latin typeface="Avenir"/>
          </a:endParaRPr>
        </a:p>
        <a:p>
          <a:pPr marL="0" lvl="0" indent="0" algn="ctr" defTabSz="889000">
            <a:lnSpc>
              <a:spcPct val="90000"/>
            </a:lnSpc>
            <a:spcBef>
              <a:spcPct val="0"/>
            </a:spcBef>
            <a:spcAft>
              <a:spcPct val="35000"/>
            </a:spcAft>
            <a:buNone/>
          </a:pPr>
          <a:r>
            <a:rPr lang="en-US" sz="1200" b="0" i="0" u="none" strike="noStrike" kern="1200" baseline="0" dirty="0">
              <a:solidFill>
                <a:srgbClr val="737572"/>
              </a:solidFill>
              <a:latin typeface="9"/>
              <a:ea typeface="+mn-ea"/>
              <a:cs typeface="+mn-cs"/>
            </a:rPr>
            <a:t> Load tweet data in S3 bucket with batch scripts</a:t>
          </a:r>
        </a:p>
      </dsp:txBody>
      <dsp:txXfrm>
        <a:off x="1685484" y="2545976"/>
        <a:ext cx="1604986" cy="1697317"/>
      </dsp:txXfrm>
    </dsp:sp>
    <dsp:sp modelId="{690D7818-D6B1-44A6-85C3-782F45115C6A}">
      <dsp:nvSpPr>
        <dsp:cNvPr id="0" name=""/>
        <dsp:cNvSpPr/>
      </dsp:nvSpPr>
      <dsp:spPr>
        <a:xfrm>
          <a:off x="2204092" y="1897533"/>
          <a:ext cx="424329" cy="424329"/>
        </a:xfrm>
        <a:prstGeom prst="ellipse">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6A16ED8-6CA6-49C3-9C3A-471F6D23DA66}">
      <dsp:nvSpPr>
        <dsp:cNvPr id="0" name=""/>
        <dsp:cNvSpPr/>
      </dsp:nvSpPr>
      <dsp:spPr>
        <a:xfrm>
          <a:off x="3370719" y="0"/>
          <a:ext cx="1604986" cy="1697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0" i="0" u="none" strike="noStrike" kern="1200" dirty="0">
              <a:effectLst/>
              <a:latin typeface="Avenir"/>
            </a:rPr>
            <a:t> Y Finance API</a:t>
          </a:r>
        </a:p>
        <a:p>
          <a:pPr marL="0" lvl="0" indent="0" algn="ctr" defTabSz="711200">
            <a:lnSpc>
              <a:spcPct val="90000"/>
            </a:lnSpc>
            <a:spcBef>
              <a:spcPct val="0"/>
            </a:spcBef>
            <a:spcAft>
              <a:spcPct val="35000"/>
            </a:spcAft>
            <a:buNone/>
          </a:pPr>
          <a:r>
            <a:rPr lang="en-US" sz="1200" b="0" i="0" u="none" strike="noStrike" kern="1200" baseline="0" dirty="0">
              <a:solidFill>
                <a:srgbClr val="737572"/>
              </a:solidFill>
              <a:latin typeface="9"/>
              <a:ea typeface="+mn-ea"/>
              <a:cs typeface="+mn-cs"/>
            </a:rPr>
            <a:t>Get min, max, average, volume, open, close, ticker, data timestamp during ETL process</a:t>
          </a:r>
        </a:p>
      </dsp:txBody>
      <dsp:txXfrm>
        <a:off x="3370719" y="0"/>
        <a:ext cx="1604986" cy="1697317"/>
      </dsp:txXfrm>
    </dsp:sp>
    <dsp:sp modelId="{9F27661B-85E3-4EAF-B99D-EFEE10BBAAA7}">
      <dsp:nvSpPr>
        <dsp:cNvPr id="0" name=""/>
        <dsp:cNvSpPr/>
      </dsp:nvSpPr>
      <dsp:spPr>
        <a:xfrm>
          <a:off x="3978976" y="1903507"/>
          <a:ext cx="424329" cy="424329"/>
        </a:xfrm>
        <a:prstGeom prst="ellipse">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B74D18B-9072-4A58-83AE-98421AF10CD5}">
      <dsp:nvSpPr>
        <dsp:cNvPr id="0" name=""/>
        <dsp:cNvSpPr/>
      </dsp:nvSpPr>
      <dsp:spPr>
        <a:xfrm>
          <a:off x="5055955" y="2545976"/>
          <a:ext cx="2478788" cy="1697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0" i="0" u="none" strike="noStrike" kern="1200" dirty="0">
              <a:solidFill>
                <a:srgbClr val="000000">
                  <a:hueOff val="0"/>
                  <a:satOff val="0"/>
                  <a:lumOff val="0"/>
                  <a:alphaOff val="0"/>
                </a:srgbClr>
              </a:solidFill>
              <a:effectLst/>
              <a:latin typeface="Avenir"/>
              <a:ea typeface="+mn-ea"/>
              <a:cs typeface="+mn-cs"/>
            </a:rPr>
            <a:t>Prepare</a:t>
          </a:r>
        </a:p>
        <a:p>
          <a:pPr marL="0" lvl="0" indent="0" algn="ctr" defTabSz="711200">
            <a:lnSpc>
              <a:spcPct val="90000"/>
            </a:lnSpc>
            <a:spcBef>
              <a:spcPct val="0"/>
            </a:spcBef>
            <a:spcAft>
              <a:spcPct val="35000"/>
            </a:spcAft>
            <a:buNone/>
          </a:pPr>
          <a:r>
            <a:rPr lang="en-US" sz="1200" b="0" i="0" u="none" strike="noStrike" kern="1200" baseline="0" dirty="0">
              <a:solidFill>
                <a:srgbClr val="737572"/>
              </a:solidFill>
              <a:latin typeface="9"/>
              <a:ea typeface="+mn-ea"/>
              <a:cs typeface="+mn-cs"/>
            </a:rPr>
            <a:t>Sentiment analysis on tweets.</a:t>
          </a:r>
          <a:r>
            <a:rPr lang="en-US" sz="2000" kern="1200" dirty="0"/>
            <a:t> </a:t>
          </a:r>
          <a:r>
            <a:rPr lang="en-US" sz="1200" b="0" i="0" u="none" strike="noStrike" kern="1200" baseline="0" dirty="0">
              <a:solidFill>
                <a:srgbClr val="737572"/>
              </a:solidFill>
              <a:latin typeface="9"/>
              <a:ea typeface="+mn-ea"/>
              <a:cs typeface="+mn-cs"/>
            </a:rPr>
            <a:t>Merge Y Finance and Twitter data on stock symbol and date stamp</a:t>
          </a:r>
        </a:p>
      </dsp:txBody>
      <dsp:txXfrm>
        <a:off x="5055955" y="2545976"/>
        <a:ext cx="2478788" cy="1697317"/>
      </dsp:txXfrm>
    </dsp:sp>
    <dsp:sp modelId="{F55E174A-0BFC-4158-9977-7C82A39D83CD}">
      <dsp:nvSpPr>
        <dsp:cNvPr id="0" name=""/>
        <dsp:cNvSpPr/>
      </dsp:nvSpPr>
      <dsp:spPr>
        <a:xfrm>
          <a:off x="6065252" y="1915461"/>
          <a:ext cx="424329" cy="424329"/>
        </a:xfrm>
        <a:prstGeom prst="ellipse">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2EF1776-2C8D-45C2-92EE-7E7B5CF551A7}">
      <dsp:nvSpPr>
        <dsp:cNvPr id="0" name=""/>
        <dsp:cNvSpPr/>
      </dsp:nvSpPr>
      <dsp:spPr>
        <a:xfrm>
          <a:off x="7614992" y="0"/>
          <a:ext cx="1604986" cy="1697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kern="1200" dirty="0"/>
            <a:t>Database</a:t>
          </a:r>
        </a:p>
        <a:p>
          <a:pPr marL="0" lvl="0" indent="0" algn="ctr" defTabSz="711200">
            <a:lnSpc>
              <a:spcPct val="90000"/>
            </a:lnSpc>
            <a:spcBef>
              <a:spcPct val="0"/>
            </a:spcBef>
            <a:spcAft>
              <a:spcPct val="35000"/>
            </a:spcAft>
            <a:buNone/>
          </a:pPr>
          <a:r>
            <a:rPr lang="en-US" sz="1200" b="0" i="0" u="none" strike="noStrike" kern="1200" baseline="0" dirty="0">
              <a:solidFill>
                <a:srgbClr val="737572"/>
              </a:solidFill>
              <a:latin typeface="9"/>
              <a:ea typeface="+mn-ea"/>
              <a:cs typeface="+mn-cs"/>
            </a:rPr>
            <a:t>Store the transformed data in AWS Aurora PostgreSQL</a:t>
          </a:r>
        </a:p>
      </dsp:txBody>
      <dsp:txXfrm>
        <a:off x="7614992" y="0"/>
        <a:ext cx="1604986" cy="1697317"/>
      </dsp:txXfrm>
    </dsp:sp>
    <dsp:sp modelId="{F91C06D8-8DAE-4DC8-8117-1F114F50BF75}">
      <dsp:nvSpPr>
        <dsp:cNvPr id="0" name=""/>
        <dsp:cNvSpPr/>
      </dsp:nvSpPr>
      <dsp:spPr>
        <a:xfrm>
          <a:off x="8187389" y="1923387"/>
          <a:ext cx="424329" cy="424329"/>
        </a:xfrm>
        <a:prstGeom prst="ellipse">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D296B-6B57-4AC1-9E00-87E1AF3E974A}">
      <dsp:nvSpPr>
        <dsp:cNvPr id="0" name=""/>
        <dsp:cNvSpPr/>
      </dsp:nvSpPr>
      <dsp:spPr>
        <a:xfrm>
          <a:off x="1205" y="609263"/>
          <a:ext cx="4700120" cy="2820072"/>
        </a:xfrm>
        <a:prstGeom prst="rect">
          <a:avLst/>
        </a:prstGeom>
        <a:solidFill>
          <a:schemeClr val="accent4">
            <a:lumMod val="40000"/>
            <a:lumOff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Only collected tweets on days where stock market was open for  trading.</a:t>
          </a:r>
        </a:p>
      </dsp:txBody>
      <dsp:txXfrm>
        <a:off x="1205" y="609263"/>
        <a:ext cx="4700120" cy="2820072"/>
      </dsp:txXfrm>
    </dsp:sp>
    <dsp:sp modelId="{336F7194-02F5-43D4-95EA-3F71A7D6DE27}">
      <dsp:nvSpPr>
        <dsp:cNvPr id="0" name=""/>
        <dsp:cNvSpPr/>
      </dsp:nvSpPr>
      <dsp:spPr>
        <a:xfrm>
          <a:off x="5171337" y="609263"/>
          <a:ext cx="4700120" cy="2820072"/>
        </a:xfrm>
        <a:prstGeom prst="rect">
          <a:avLst/>
        </a:prstGeom>
        <a:solidFill>
          <a:schemeClr val="accent4">
            <a:lumMod val="40000"/>
            <a:lumOff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Collected tweets at a random sample and did not save user information.</a:t>
          </a:r>
        </a:p>
      </dsp:txBody>
      <dsp:txXfrm>
        <a:off x="5171337" y="609263"/>
        <a:ext cx="4700120" cy="28200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99AE2-69A8-4859-81CF-6EBAA8DBAE84}">
      <dsp:nvSpPr>
        <dsp:cNvPr id="0" name=""/>
        <dsp:cNvSpPr/>
      </dsp:nvSpPr>
      <dsp:spPr>
        <a:xfrm>
          <a:off x="397948" y="1126124"/>
          <a:ext cx="1575415" cy="1377111"/>
        </a:xfrm>
        <a:prstGeom prst="rightArrow">
          <a:avLst>
            <a:gd name="adj1" fmla="val 70000"/>
            <a:gd name="adj2" fmla="val 50000"/>
          </a:avLst>
        </a:prstGeom>
        <a:solidFill>
          <a:schemeClr val="accent4">
            <a:lumMod val="75000"/>
            <a:alpha val="9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D0B27E95-9B46-4AEB-BDFC-BB1D24D1039B}">
      <dsp:nvSpPr>
        <dsp:cNvPr id="0" name=""/>
        <dsp:cNvSpPr/>
      </dsp:nvSpPr>
      <dsp:spPr>
        <a:xfrm>
          <a:off x="4094" y="1420826"/>
          <a:ext cx="787707" cy="787707"/>
        </a:xfrm>
        <a:prstGeom prst="ellipse">
          <a:avLst/>
        </a:prstGeom>
        <a:solidFill>
          <a:schemeClr val="accent4">
            <a:lumMod val="40000"/>
            <a:lumOff val="6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Load Data</a:t>
          </a:r>
          <a:endParaRPr lang="en-US" sz="1200" kern="1200" dirty="0"/>
        </a:p>
      </dsp:txBody>
      <dsp:txXfrm>
        <a:off x="119451" y="1536183"/>
        <a:ext cx="556993" cy="556993"/>
      </dsp:txXfrm>
    </dsp:sp>
    <dsp:sp modelId="{FACB97B2-B571-48D9-B554-8CB087787F4D}">
      <dsp:nvSpPr>
        <dsp:cNvPr id="0" name=""/>
        <dsp:cNvSpPr/>
      </dsp:nvSpPr>
      <dsp:spPr>
        <a:xfrm>
          <a:off x="2465681" y="1126124"/>
          <a:ext cx="1575415" cy="1377111"/>
        </a:xfrm>
        <a:prstGeom prst="rightArrow">
          <a:avLst>
            <a:gd name="adj1" fmla="val 70000"/>
            <a:gd name="adj2" fmla="val 50000"/>
          </a:avLst>
        </a:prstGeom>
        <a:solidFill>
          <a:schemeClr val="accent4">
            <a:lumMod val="75000"/>
            <a:alpha val="90000"/>
          </a:schemeClr>
        </a:solidFill>
        <a:ln w="1905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sp>
    <dsp:sp modelId="{BEFF8F18-2CE5-475C-BEDE-90CCA5AA7E63}">
      <dsp:nvSpPr>
        <dsp:cNvPr id="0" name=""/>
        <dsp:cNvSpPr/>
      </dsp:nvSpPr>
      <dsp:spPr>
        <a:xfrm>
          <a:off x="2071827" y="1420826"/>
          <a:ext cx="787707" cy="787707"/>
        </a:xfrm>
        <a:prstGeom prst="ellipse">
          <a:avLst/>
        </a:prstGeom>
        <a:solidFill>
          <a:schemeClr val="accent4">
            <a:lumMod val="40000"/>
            <a:lumOff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Create Pipeline</a:t>
          </a:r>
          <a:endParaRPr lang="en-US" sz="1200" kern="1200" dirty="0"/>
        </a:p>
      </dsp:txBody>
      <dsp:txXfrm>
        <a:off x="2187184" y="1536183"/>
        <a:ext cx="556993" cy="556993"/>
      </dsp:txXfrm>
    </dsp:sp>
    <dsp:sp modelId="{907ACB49-451D-4D58-BFE6-09CF2F883871}">
      <dsp:nvSpPr>
        <dsp:cNvPr id="0" name=""/>
        <dsp:cNvSpPr/>
      </dsp:nvSpPr>
      <dsp:spPr>
        <a:xfrm>
          <a:off x="4533414" y="1126124"/>
          <a:ext cx="1575415" cy="1377111"/>
        </a:xfrm>
        <a:prstGeom prst="rightArrow">
          <a:avLst>
            <a:gd name="adj1" fmla="val 70000"/>
            <a:gd name="adj2" fmla="val 50000"/>
          </a:avLst>
        </a:prstGeom>
        <a:solidFill>
          <a:schemeClr val="accent4">
            <a:lumMod val="75000"/>
            <a:alpha val="90000"/>
          </a:schemeClr>
        </a:solidFill>
        <a:ln w="1905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sp>
    <dsp:sp modelId="{78D49360-D0BD-4ACD-AF5A-2ADFED393598}">
      <dsp:nvSpPr>
        <dsp:cNvPr id="0" name=""/>
        <dsp:cNvSpPr/>
      </dsp:nvSpPr>
      <dsp:spPr>
        <a:xfrm>
          <a:off x="4139560" y="1420826"/>
          <a:ext cx="787707" cy="787707"/>
        </a:xfrm>
        <a:prstGeom prst="ellipse">
          <a:avLst/>
        </a:prstGeom>
        <a:solidFill>
          <a:schemeClr val="accent4">
            <a:lumMod val="40000"/>
            <a:lumOff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Create Model</a:t>
          </a:r>
        </a:p>
      </dsp:txBody>
      <dsp:txXfrm>
        <a:off x="4254917" y="1536183"/>
        <a:ext cx="556993" cy="556993"/>
      </dsp:txXfrm>
    </dsp:sp>
    <dsp:sp modelId="{60064A52-4FDB-41B5-A096-2CE81CEF7F47}">
      <dsp:nvSpPr>
        <dsp:cNvPr id="0" name=""/>
        <dsp:cNvSpPr/>
      </dsp:nvSpPr>
      <dsp:spPr>
        <a:xfrm>
          <a:off x="6601147" y="1126124"/>
          <a:ext cx="1575415" cy="1377111"/>
        </a:xfrm>
        <a:prstGeom prst="rightArrow">
          <a:avLst>
            <a:gd name="adj1" fmla="val 70000"/>
            <a:gd name="adj2" fmla="val 50000"/>
          </a:avLst>
        </a:prstGeom>
        <a:solidFill>
          <a:schemeClr val="accent4">
            <a:lumMod val="75000"/>
            <a:alpha val="90000"/>
          </a:schemeClr>
        </a:solidFill>
        <a:ln w="1905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sp>
    <dsp:sp modelId="{30093076-641B-4EB7-830E-AABF0456CD0B}">
      <dsp:nvSpPr>
        <dsp:cNvPr id="0" name=""/>
        <dsp:cNvSpPr/>
      </dsp:nvSpPr>
      <dsp:spPr>
        <a:xfrm>
          <a:off x="6207293" y="1420826"/>
          <a:ext cx="787707" cy="787707"/>
        </a:xfrm>
        <a:prstGeom prst="ellipse">
          <a:avLst/>
        </a:prstGeom>
        <a:solidFill>
          <a:schemeClr val="accent4">
            <a:lumMod val="40000"/>
            <a:lumOff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Export Results</a:t>
          </a:r>
        </a:p>
      </dsp:txBody>
      <dsp:txXfrm>
        <a:off x="6322650" y="1536183"/>
        <a:ext cx="556993" cy="5569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A8AE3-DDEE-434A-B784-19CB8BC674C2}">
      <dsp:nvSpPr>
        <dsp:cNvPr id="0" name=""/>
        <dsp:cNvSpPr/>
      </dsp:nvSpPr>
      <dsp:spPr>
        <a:xfrm>
          <a:off x="0" y="0"/>
          <a:ext cx="9490635" cy="2174069"/>
        </a:xfrm>
        <a:prstGeom prst="roundRect">
          <a:avLst/>
        </a:prstGeom>
        <a:solidFill>
          <a:schemeClr val="bg1">
            <a:lumMod val="9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Rec0mmendations </a:t>
          </a:r>
        </a:p>
        <a:p>
          <a:pPr marL="0" lvl="0" indent="0" algn="l" defTabSz="622300">
            <a:lnSpc>
              <a:spcPct val="90000"/>
            </a:lnSpc>
            <a:spcBef>
              <a:spcPct val="0"/>
            </a:spcBef>
            <a:spcAft>
              <a:spcPct val="35000"/>
            </a:spcAft>
            <a:buNone/>
          </a:pPr>
          <a:r>
            <a:rPr lang="en-US" sz="1600" b="0" kern="1200" dirty="0">
              <a:solidFill>
                <a:schemeClr val="tx1"/>
              </a:solidFill>
            </a:rPr>
            <a:t>Using paid subscription, we can backlog tweets over longer period.  </a:t>
          </a:r>
        </a:p>
        <a:p>
          <a:pPr marL="0" lvl="0" indent="0" algn="l" defTabSz="622300">
            <a:lnSpc>
              <a:spcPct val="90000"/>
            </a:lnSpc>
            <a:spcBef>
              <a:spcPct val="0"/>
            </a:spcBef>
            <a:spcAft>
              <a:spcPct val="35000"/>
            </a:spcAft>
            <a:buNone/>
          </a:pPr>
          <a:r>
            <a:rPr lang="en-US" sz="1600" kern="1200" dirty="0">
              <a:solidFill>
                <a:schemeClr val="tx1"/>
              </a:solidFill>
            </a:rPr>
            <a:t>Get a better stock API for more resolute data over 5-minute windows.</a:t>
          </a:r>
        </a:p>
        <a:p>
          <a:pPr marL="0" lvl="0" indent="0" algn="l" defTabSz="622300">
            <a:lnSpc>
              <a:spcPct val="90000"/>
            </a:lnSpc>
            <a:spcBef>
              <a:spcPct val="0"/>
            </a:spcBef>
            <a:spcAft>
              <a:spcPct val="35000"/>
            </a:spcAft>
            <a:buNone/>
          </a:pPr>
          <a:r>
            <a:rPr lang="en-US" sz="1600" kern="1200" dirty="0">
              <a:solidFill>
                <a:schemeClr val="tx1"/>
              </a:solidFill>
            </a:rPr>
            <a:t>Storing tweet and pricing in a NoSQL database like MongoDB would allow for flexibly in changing the schema as we gather more knowledge about the data requirements.</a:t>
          </a:r>
          <a:br>
            <a:rPr lang="en-US" sz="1200" kern="1200" dirty="0"/>
          </a:br>
          <a:endParaRPr lang="en-US" sz="1200" kern="1200" dirty="0"/>
        </a:p>
      </dsp:txBody>
      <dsp:txXfrm>
        <a:off x="106129" y="106129"/>
        <a:ext cx="9278377" cy="1961811"/>
      </dsp:txXfrm>
    </dsp:sp>
    <dsp:sp modelId="{ECC26765-B30F-4079-8786-C9C1ED88057E}">
      <dsp:nvSpPr>
        <dsp:cNvPr id="0" name=""/>
        <dsp:cNvSpPr/>
      </dsp:nvSpPr>
      <dsp:spPr>
        <a:xfrm>
          <a:off x="0" y="2172792"/>
          <a:ext cx="9490635" cy="1652305"/>
        </a:xfrm>
        <a:prstGeom prst="roundRect">
          <a:avLst/>
        </a:prstGeom>
        <a:solidFill>
          <a:schemeClr val="bg1">
            <a:lumMod val="9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Lessons Learned   </a:t>
          </a:r>
        </a:p>
        <a:p>
          <a:pPr marL="0" lvl="0" indent="0" algn="l" defTabSz="711200">
            <a:lnSpc>
              <a:spcPct val="90000"/>
            </a:lnSpc>
            <a:spcBef>
              <a:spcPct val="0"/>
            </a:spcBef>
            <a:spcAft>
              <a:spcPct val="35000"/>
            </a:spcAft>
            <a:buNone/>
          </a:pPr>
          <a:r>
            <a:rPr lang="en-US" sz="1600" b="0" kern="1200" dirty="0">
              <a:solidFill>
                <a:schemeClr val="tx1"/>
              </a:solidFill>
            </a:rPr>
            <a:t>Amazon EMR was not utilized and would have been a valuable feature to add.</a:t>
          </a:r>
        </a:p>
        <a:p>
          <a:pPr marL="0" lvl="0" indent="0" algn="l" defTabSz="711200">
            <a:lnSpc>
              <a:spcPct val="90000"/>
            </a:lnSpc>
            <a:spcBef>
              <a:spcPct val="0"/>
            </a:spcBef>
            <a:spcAft>
              <a:spcPct val="35000"/>
            </a:spcAft>
            <a:buNone/>
          </a:pPr>
          <a:r>
            <a:rPr lang="en-US" sz="1600" b="0" kern="1200" dirty="0">
              <a:solidFill>
                <a:schemeClr val="tx1"/>
              </a:solidFill>
            </a:rPr>
            <a:t>Stream processing would be ideal application but could not be implemented. </a:t>
          </a:r>
        </a:p>
        <a:p>
          <a:pPr marL="0" lvl="0" indent="0" algn="l" defTabSz="711200">
            <a:lnSpc>
              <a:spcPct val="90000"/>
            </a:lnSpc>
            <a:spcBef>
              <a:spcPct val="0"/>
            </a:spcBef>
            <a:spcAft>
              <a:spcPct val="35000"/>
            </a:spcAft>
            <a:buNone/>
          </a:pPr>
          <a:r>
            <a:rPr lang="en-US" sz="1600" b="0" kern="1200" dirty="0">
              <a:solidFill>
                <a:schemeClr val="tx1"/>
              </a:solidFill>
            </a:rPr>
            <a:t>Using all the processes in AWS would be useful for larger application. </a:t>
          </a:r>
        </a:p>
        <a:p>
          <a:pPr marL="0" lvl="0" indent="0" algn="l" defTabSz="711200">
            <a:lnSpc>
              <a:spcPct val="90000"/>
            </a:lnSpc>
            <a:spcBef>
              <a:spcPct val="0"/>
            </a:spcBef>
            <a:spcAft>
              <a:spcPct val="35000"/>
            </a:spcAft>
            <a:buNone/>
          </a:pPr>
          <a:endParaRPr lang="en-US" sz="500" b="0" kern="1200" dirty="0">
            <a:solidFill>
              <a:schemeClr val="tx1"/>
            </a:solidFill>
          </a:endParaRPr>
        </a:p>
      </dsp:txBody>
      <dsp:txXfrm>
        <a:off x="80659" y="2253451"/>
        <a:ext cx="9329317" cy="14909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1E454-44F2-4E89-9080-EA3A1400161C}"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7C55A-7BF4-49B5-BA17-6332FB200BEA}" type="slidenum">
              <a:rPr lang="en-US" smtClean="0"/>
              <a:t>‹#›</a:t>
            </a:fld>
            <a:endParaRPr lang="en-US"/>
          </a:p>
        </p:txBody>
      </p:sp>
    </p:spTree>
    <p:extLst>
      <p:ext uri="{BB962C8B-B14F-4D97-AF65-F5344CB8AC3E}">
        <p14:creationId xmlns:p14="http://schemas.microsoft.com/office/powerpoint/2010/main" val="412091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F8D14F7-FD80-400A-A8B2-90FCFA6CED1A}" type="datetime1">
              <a:rPr lang="en-US" smtClean="0"/>
              <a:t>3/12/2022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1</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lgn="ctr"/>
            <a:fld id="{D79E6812-DF0E-4B88-AFAA-EAC7168F54C0}" type="slidenum">
              <a:rPr lang="en-US" smtClean="0"/>
              <a:pPr algn="ct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28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D6B3BAB-653C-4CA1-8B69-0469027F0A5B}" type="datetime1">
              <a:rPr lang="en-US" smtClean="0"/>
              <a:t>3/12/2022</a:t>
            </a:fld>
            <a:endParaRPr lang="en-US" dirty="0"/>
          </a:p>
        </p:txBody>
      </p:sp>
      <p:sp>
        <p:nvSpPr>
          <p:cNvPr id="5" name="Footer Placeholder 4"/>
          <p:cNvSpPr>
            <a:spLocks noGrp="1"/>
          </p:cNvSpPr>
          <p:nvPr>
            <p:ph type="ftr" sz="quarter" idx="11"/>
          </p:nvPr>
        </p:nvSpPr>
        <p:spPr/>
        <p:txBody>
          <a:bodyPr/>
          <a:lstStyle/>
          <a:p>
            <a:pPr algn="l"/>
            <a:r>
              <a:rPr lang="en-US"/>
              <a:t>1</a:t>
            </a:r>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3498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E028F21-778F-411D-A1D3-D585887275EB}" type="datetime1">
              <a:rPr lang="en-US" smtClean="0"/>
              <a:t>3/12/2022</a:t>
            </a:fld>
            <a:endParaRPr lang="en-US" dirty="0"/>
          </a:p>
        </p:txBody>
      </p:sp>
      <p:sp>
        <p:nvSpPr>
          <p:cNvPr id="5" name="Footer Placeholder 4"/>
          <p:cNvSpPr>
            <a:spLocks noGrp="1"/>
          </p:cNvSpPr>
          <p:nvPr>
            <p:ph type="ftr" sz="quarter" idx="11"/>
          </p:nvPr>
        </p:nvSpPr>
        <p:spPr/>
        <p:txBody>
          <a:bodyPr/>
          <a:lstStyle/>
          <a:p>
            <a:pPr algn="l"/>
            <a:r>
              <a:rPr lang="en-US"/>
              <a:t>1</a:t>
            </a:r>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7772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1AFFDDC5-F3C4-49DE-8FCB-D4FB83F46DAA}" type="datetime1">
              <a:rPr lang="en-US" smtClean="0"/>
              <a:t>3/12/2022</a:t>
            </a:fld>
            <a:endParaRPr lang="en-US" dirty="0"/>
          </a:p>
        </p:txBody>
      </p:sp>
      <p:sp>
        <p:nvSpPr>
          <p:cNvPr id="5" name="Footer Placeholder 4"/>
          <p:cNvSpPr>
            <a:spLocks noGrp="1"/>
          </p:cNvSpPr>
          <p:nvPr>
            <p:ph type="ftr" sz="quarter" idx="11"/>
          </p:nvPr>
        </p:nvSpPr>
        <p:spPr/>
        <p:txBody>
          <a:bodyPr/>
          <a:lstStyle/>
          <a:p>
            <a:pPr algn="l"/>
            <a:r>
              <a:rPr lang="en-US"/>
              <a:t>1</a:t>
            </a:r>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0300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B9FAFD82-F7B3-44E2-8BA4-3F86D390DFA4}" type="datetime1">
              <a:rPr lang="en-US" smtClean="0"/>
              <a:t>3/12/2022</a:t>
            </a:fld>
            <a:endParaRPr lang="en-US" dirty="0"/>
          </a:p>
        </p:txBody>
      </p:sp>
      <p:sp>
        <p:nvSpPr>
          <p:cNvPr id="5" name="Footer Placeholder 4"/>
          <p:cNvSpPr>
            <a:spLocks noGrp="1"/>
          </p:cNvSpPr>
          <p:nvPr>
            <p:ph type="ftr" sz="quarter" idx="11"/>
          </p:nvPr>
        </p:nvSpPr>
        <p:spPr/>
        <p:txBody>
          <a:bodyPr/>
          <a:lstStyle/>
          <a:p>
            <a:pPr algn="l"/>
            <a:r>
              <a:rPr lang="en-US"/>
              <a:t>1</a:t>
            </a:r>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29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29B03A87-53F7-4593-9BDC-107E2435E250}" type="datetime1">
              <a:rPr lang="en-US" smtClean="0"/>
              <a:t>3/12/2022</a:t>
            </a:fld>
            <a:endParaRPr lang="en-US" dirty="0"/>
          </a:p>
        </p:txBody>
      </p:sp>
      <p:sp>
        <p:nvSpPr>
          <p:cNvPr id="6" name="Footer Placeholder 5"/>
          <p:cNvSpPr>
            <a:spLocks noGrp="1"/>
          </p:cNvSpPr>
          <p:nvPr>
            <p:ph type="ftr" sz="quarter" idx="11"/>
          </p:nvPr>
        </p:nvSpPr>
        <p:spPr/>
        <p:txBody>
          <a:bodyPr/>
          <a:lstStyle/>
          <a:p>
            <a:pPr algn="l"/>
            <a:r>
              <a:rPr lang="en-US"/>
              <a:t>1</a:t>
            </a:r>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991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B8AF0782-3F5F-4D5C-9072-193A5994C6FE}" type="datetime1">
              <a:rPr lang="en-US" smtClean="0"/>
              <a:t>3/12/2022</a:t>
            </a:fld>
            <a:endParaRPr lang="en-US" dirty="0"/>
          </a:p>
        </p:txBody>
      </p:sp>
      <p:sp>
        <p:nvSpPr>
          <p:cNvPr id="8" name="Footer Placeholder 7"/>
          <p:cNvSpPr>
            <a:spLocks noGrp="1"/>
          </p:cNvSpPr>
          <p:nvPr>
            <p:ph type="ftr" sz="quarter" idx="11"/>
          </p:nvPr>
        </p:nvSpPr>
        <p:spPr/>
        <p:txBody>
          <a:bodyPr/>
          <a:lstStyle/>
          <a:p>
            <a:pPr algn="l"/>
            <a:r>
              <a:rPr lang="en-US"/>
              <a:t>1</a:t>
            </a:r>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135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285D0B7-96A9-445D-BF9D-7DCF957B1A9F}" type="datetime1">
              <a:rPr lang="en-US" smtClean="0"/>
              <a:t>3/12/2022</a:t>
            </a:fld>
            <a:endParaRPr lang="en-US" dirty="0"/>
          </a:p>
        </p:txBody>
      </p:sp>
      <p:sp>
        <p:nvSpPr>
          <p:cNvPr id="4" name="Footer Placeholder 3"/>
          <p:cNvSpPr>
            <a:spLocks noGrp="1"/>
          </p:cNvSpPr>
          <p:nvPr>
            <p:ph type="ftr" sz="quarter" idx="11"/>
          </p:nvPr>
        </p:nvSpPr>
        <p:spPr/>
        <p:txBody>
          <a:bodyPr/>
          <a:lstStyle/>
          <a:p>
            <a:pPr algn="l"/>
            <a:r>
              <a:rPr lang="en-US"/>
              <a:t>1</a:t>
            </a:r>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561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36D733C5-2964-467A-BA5C-BCF05D8FCBC4}" type="datetime1">
              <a:rPr lang="en-US" smtClean="0"/>
              <a:t>3/12/2022</a:t>
            </a:fld>
            <a:endParaRPr lang="en-US" dirty="0"/>
          </a:p>
        </p:txBody>
      </p:sp>
      <p:sp>
        <p:nvSpPr>
          <p:cNvPr id="3" name="Footer Placeholder 2"/>
          <p:cNvSpPr>
            <a:spLocks noGrp="1"/>
          </p:cNvSpPr>
          <p:nvPr>
            <p:ph type="ftr" sz="quarter" idx="11"/>
          </p:nvPr>
        </p:nvSpPr>
        <p:spPr/>
        <p:txBody>
          <a:bodyPr/>
          <a:lstStyle/>
          <a:p>
            <a:pPr algn="l"/>
            <a:r>
              <a:rPr lang="en-US"/>
              <a:t>1</a:t>
            </a:r>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5984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1A21BBD6-417E-4A13-89D5-155777ED9397}" type="datetime1">
              <a:rPr lang="en-US" smtClean="0"/>
              <a:t>3/12/2022</a:t>
            </a:fld>
            <a:endParaRPr lang="en-US" dirty="0"/>
          </a:p>
        </p:txBody>
      </p:sp>
      <p:sp>
        <p:nvSpPr>
          <p:cNvPr id="6" name="Footer Placeholder 5"/>
          <p:cNvSpPr>
            <a:spLocks noGrp="1"/>
          </p:cNvSpPr>
          <p:nvPr>
            <p:ph type="ftr" sz="quarter" idx="11"/>
          </p:nvPr>
        </p:nvSpPr>
        <p:spPr/>
        <p:txBody>
          <a:bodyPr/>
          <a:lstStyle/>
          <a:p>
            <a:pPr algn="l"/>
            <a:r>
              <a:rPr lang="en-US"/>
              <a:t>1</a:t>
            </a:r>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7610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7FEA13E-801F-47EF-B4B1-3E78879D89FD}" type="datetime1">
              <a:rPr lang="en-US" smtClean="0"/>
              <a:t>3/12/2022</a:t>
            </a:fld>
            <a:endParaRPr lang="en-US" dirty="0"/>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0628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pPr algn="r"/>
            <a:fld id="{501B9C82-0403-43AC-9AB9-0FECA6A513E0}" type="datetime1">
              <a:rPr lang="en-US" smtClean="0"/>
              <a:t>3/12/2022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pPr algn="l"/>
            <a:r>
              <a:rPr lang="en-US"/>
              <a:t>1</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60985670"/>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k-means-clustering-using-pyspark-on-big-data-6214beacdc8b" TargetMode="External"/><Relationship Id="rId2" Type="http://schemas.openxmlformats.org/officeDocument/2006/relationships/hyperlink" Target="https://towardsdatascience.com/?source=post_page-----6214beacdc8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6.png"/><Relationship Id="rId5" Type="http://schemas.openxmlformats.org/officeDocument/2006/relationships/diagramColors" Target="../diagrams/colors3.xml"/><Relationship Id="rId10" Type="http://schemas.openxmlformats.org/officeDocument/2006/relationships/image" Target="../media/image5.png"/><Relationship Id="rId4" Type="http://schemas.openxmlformats.org/officeDocument/2006/relationships/diagramQuickStyle" Target="../diagrams/quickStyle3.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F1A7F5D-0F11-4BA3-B06A-9E90CECFC162}"/>
              </a:ext>
            </a:extLst>
          </p:cNvPr>
          <p:cNvSpPr/>
          <p:nvPr/>
        </p:nvSpPr>
        <p:spPr>
          <a:xfrm>
            <a:off x="8309113" y="0"/>
            <a:ext cx="388288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CF959403-5AA9-4B43-AC99-16F8DFAFCD16}"/>
              </a:ext>
            </a:extLst>
          </p:cNvPr>
          <p:cNvPicPr>
            <a:picLocks noChangeAspect="1"/>
          </p:cNvPicPr>
          <p:nvPr/>
        </p:nvPicPr>
        <p:blipFill rotWithShape="1">
          <a:blip r:embed="rId2">
            <a:extLst>
              <a:ext uri="{28A0092B-C50C-407E-A947-70E740481C1C}">
                <a14:useLocalDpi xmlns:a14="http://schemas.microsoft.com/office/drawing/2010/main" val="0"/>
              </a:ext>
            </a:extLst>
          </a:blip>
          <a:srcRect t="7436" r="1" b="8094"/>
          <a:stretch/>
        </p:blipFill>
        <p:spPr>
          <a:xfrm>
            <a:off x="0" y="10"/>
            <a:ext cx="9462053" cy="6857990"/>
          </a:xfrm>
          <a:custGeom>
            <a:avLst/>
            <a:gdLst/>
            <a:ahLst/>
            <a:cxnLst/>
            <a:rect l="l" t="t" r="r" b="b"/>
            <a:pathLst>
              <a:path w="10825122" h="6858000">
                <a:moveTo>
                  <a:pt x="0" y="0"/>
                </a:moveTo>
                <a:lnTo>
                  <a:pt x="9969784" y="0"/>
                </a:lnTo>
                <a:lnTo>
                  <a:pt x="10105415" y="264816"/>
                </a:lnTo>
                <a:cubicBezTo>
                  <a:pt x="10566647" y="1222029"/>
                  <a:pt x="10825122" y="2295330"/>
                  <a:pt x="10825122" y="3429000"/>
                </a:cubicBezTo>
                <a:cubicBezTo>
                  <a:pt x="10825122" y="4562671"/>
                  <a:pt x="10566647" y="5635971"/>
                  <a:pt x="10105415" y="6593184"/>
                </a:cubicBezTo>
                <a:lnTo>
                  <a:pt x="9969784" y="6858000"/>
                </a:lnTo>
                <a:lnTo>
                  <a:pt x="0" y="6858000"/>
                </a:lnTo>
                <a:close/>
              </a:path>
            </a:pathLst>
          </a:custGeom>
        </p:spPr>
      </p:pic>
      <p:sp>
        <p:nvSpPr>
          <p:cNvPr id="7" name="TextBox 6">
            <a:extLst>
              <a:ext uri="{FF2B5EF4-FFF2-40B4-BE49-F238E27FC236}">
                <a16:creationId xmlns:a16="http://schemas.microsoft.com/office/drawing/2014/main" id="{FC8A0A03-FB7D-4C33-BB13-4DD3566A2C4C}"/>
              </a:ext>
            </a:extLst>
          </p:cNvPr>
          <p:cNvSpPr txBox="1"/>
          <p:nvPr/>
        </p:nvSpPr>
        <p:spPr>
          <a:xfrm>
            <a:off x="9710046" y="1912589"/>
            <a:ext cx="2087217" cy="2616101"/>
          </a:xfrm>
          <a:prstGeom prst="rect">
            <a:avLst/>
          </a:prstGeom>
          <a:noFill/>
        </p:spPr>
        <p:txBody>
          <a:bodyPr wrap="square" rtlCol="0">
            <a:spAutoFit/>
          </a:bodyPr>
          <a:lstStyle/>
          <a:p>
            <a:pPr rtl="0">
              <a:spcBef>
                <a:spcPts val="0"/>
              </a:spcBef>
              <a:spcAft>
                <a:spcPts val="0"/>
              </a:spcAft>
            </a:pPr>
            <a:r>
              <a:rPr lang="en-US" sz="3200" b="0" i="0" u="none" strike="noStrike" dirty="0">
                <a:solidFill>
                  <a:srgbClr val="FFFFFF"/>
                </a:solidFill>
                <a:effectLst/>
                <a:latin typeface="EB Garamond" panose="020B0604020202020204" pitchFamily="2" charset="0"/>
              </a:rPr>
              <a:t>‘Meme’ Stock Outlier Detection</a:t>
            </a:r>
            <a:endParaRPr lang="en-US" sz="3200" b="0" dirty="0">
              <a:effectLst/>
            </a:endParaRPr>
          </a:p>
          <a:p>
            <a:br>
              <a:rPr lang="en-US" dirty="0"/>
            </a:br>
            <a:endParaRPr lang="en-US" dirty="0"/>
          </a:p>
        </p:txBody>
      </p:sp>
      <p:sp>
        <p:nvSpPr>
          <p:cNvPr id="9" name="TextBox 8">
            <a:extLst>
              <a:ext uri="{FF2B5EF4-FFF2-40B4-BE49-F238E27FC236}">
                <a16:creationId xmlns:a16="http://schemas.microsoft.com/office/drawing/2014/main" id="{AB154FB5-7C03-4818-9434-8613DFC9275B}"/>
              </a:ext>
            </a:extLst>
          </p:cNvPr>
          <p:cNvSpPr txBox="1"/>
          <p:nvPr/>
        </p:nvSpPr>
        <p:spPr>
          <a:xfrm>
            <a:off x="9366139" y="5542045"/>
            <a:ext cx="2431124" cy="646331"/>
          </a:xfrm>
          <a:prstGeom prst="rect">
            <a:avLst/>
          </a:prstGeom>
          <a:noFill/>
        </p:spPr>
        <p:txBody>
          <a:bodyPr wrap="square" rtlCol="0">
            <a:spAutoFit/>
          </a:bodyPr>
          <a:lstStyle/>
          <a:p>
            <a:r>
              <a:rPr lang="en-US" sz="1800" b="0" i="0" u="none" strike="noStrike" dirty="0">
                <a:solidFill>
                  <a:srgbClr val="FFFFFF"/>
                </a:solidFill>
                <a:effectLst/>
                <a:latin typeface="Avenir"/>
              </a:rPr>
              <a:t>Arthur Swanson </a:t>
            </a:r>
          </a:p>
          <a:p>
            <a:r>
              <a:rPr lang="en-US" sz="1800" b="0" i="0" u="none" strike="noStrike" dirty="0">
                <a:solidFill>
                  <a:srgbClr val="FFFFFF"/>
                </a:solidFill>
                <a:effectLst/>
                <a:latin typeface="Avenir"/>
              </a:rPr>
              <a:t>Husein Adenwala </a:t>
            </a:r>
            <a:endParaRPr lang="en-US" dirty="0"/>
          </a:p>
        </p:txBody>
      </p:sp>
      <p:sp>
        <p:nvSpPr>
          <p:cNvPr id="11" name="TextBox 10">
            <a:extLst>
              <a:ext uri="{FF2B5EF4-FFF2-40B4-BE49-F238E27FC236}">
                <a16:creationId xmlns:a16="http://schemas.microsoft.com/office/drawing/2014/main" id="{4D72742C-9EC7-4572-B94A-BB9A6ECBD8CC}"/>
              </a:ext>
            </a:extLst>
          </p:cNvPr>
          <p:cNvSpPr txBox="1"/>
          <p:nvPr/>
        </p:nvSpPr>
        <p:spPr>
          <a:xfrm>
            <a:off x="9350836" y="5127707"/>
            <a:ext cx="2643940" cy="646331"/>
          </a:xfrm>
          <a:prstGeom prst="rect">
            <a:avLst/>
          </a:prstGeom>
          <a:noFill/>
        </p:spPr>
        <p:txBody>
          <a:bodyPr wrap="square" rtlCol="0">
            <a:spAutoFit/>
          </a:bodyPr>
          <a:lstStyle/>
          <a:p>
            <a:r>
              <a:rPr lang="en-US" sz="1800" b="0" i="0" u="none" strike="noStrike" dirty="0">
                <a:solidFill>
                  <a:srgbClr val="FFFFFF"/>
                </a:solidFill>
                <a:effectLst/>
                <a:latin typeface="Avenir"/>
              </a:rPr>
              <a:t>MSDS 436 Final Project</a:t>
            </a:r>
          </a:p>
          <a:p>
            <a:endParaRPr lang="en-US" dirty="0"/>
          </a:p>
        </p:txBody>
      </p:sp>
    </p:spTree>
    <p:extLst>
      <p:ext uri="{BB962C8B-B14F-4D97-AF65-F5344CB8AC3E}">
        <p14:creationId xmlns:p14="http://schemas.microsoft.com/office/powerpoint/2010/main" val="341010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D404-ED99-40CB-9307-3592BA44C187}"/>
              </a:ext>
            </a:extLst>
          </p:cNvPr>
          <p:cNvSpPr>
            <a:spLocks noGrp="1"/>
          </p:cNvSpPr>
          <p:nvPr>
            <p:ph type="title"/>
          </p:nvPr>
        </p:nvSpPr>
        <p:spPr/>
        <p:txBody>
          <a:bodyPr/>
          <a:lstStyle/>
          <a:p>
            <a:r>
              <a:rPr lang="en-US" dirty="0">
                <a:solidFill>
                  <a:schemeClr val="accent4"/>
                </a:solidFill>
              </a:rPr>
              <a:t>NLP Sentiment Analysis</a:t>
            </a:r>
          </a:p>
        </p:txBody>
      </p:sp>
      <p:pic>
        <p:nvPicPr>
          <p:cNvPr id="1026" name="Picture 2" descr="Sensors 21 00133 g001">
            <a:extLst>
              <a:ext uri="{FF2B5EF4-FFF2-40B4-BE49-F238E27FC236}">
                <a16:creationId xmlns:a16="http://schemas.microsoft.com/office/drawing/2014/main" id="{11CCBACF-F1FA-4C1A-8B84-0DBF9C55A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21899"/>
            <a:ext cx="8827440" cy="1549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BF9BE4-D9AD-46A1-A4B9-3DD7195B4E2F}"/>
              </a:ext>
            </a:extLst>
          </p:cNvPr>
          <p:cNvSpPr txBox="1"/>
          <p:nvPr/>
        </p:nvSpPr>
        <p:spPr>
          <a:xfrm>
            <a:off x="2689412" y="2245852"/>
            <a:ext cx="2492188" cy="1015663"/>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Python NLTK library for cleaning text: Removed punctuation and special characters, lower cased, removed URLs and converted emoji to text.   </a:t>
            </a:r>
          </a:p>
        </p:txBody>
      </p:sp>
      <p:sp>
        <p:nvSpPr>
          <p:cNvPr id="6" name="TextBox 5">
            <a:extLst>
              <a:ext uri="{FF2B5EF4-FFF2-40B4-BE49-F238E27FC236}">
                <a16:creationId xmlns:a16="http://schemas.microsoft.com/office/drawing/2014/main" id="{4794C42C-283E-47C8-9452-4378973806AC}"/>
              </a:ext>
            </a:extLst>
          </p:cNvPr>
          <p:cNvSpPr txBox="1"/>
          <p:nvPr/>
        </p:nvSpPr>
        <p:spPr>
          <a:xfrm>
            <a:off x="5345434" y="2089822"/>
            <a:ext cx="2274566" cy="1200329"/>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Used FLAIR NLP framework in python to tokenize and encode the text to get and predict the  sentiment of the tweet (FLAIR uses a BERT based transformer model)</a:t>
            </a:r>
          </a:p>
        </p:txBody>
      </p:sp>
      <p:sp>
        <p:nvSpPr>
          <p:cNvPr id="7" name="TextBox 6">
            <a:extLst>
              <a:ext uri="{FF2B5EF4-FFF2-40B4-BE49-F238E27FC236}">
                <a16:creationId xmlns:a16="http://schemas.microsoft.com/office/drawing/2014/main" id="{073042F7-8D2D-4B2D-ADB4-556048F3FB9C}"/>
              </a:ext>
            </a:extLst>
          </p:cNvPr>
          <p:cNvSpPr txBox="1"/>
          <p:nvPr/>
        </p:nvSpPr>
        <p:spPr>
          <a:xfrm>
            <a:off x="8264938" y="2675568"/>
            <a:ext cx="2199341" cy="646331"/>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Tweets were classified into positive and negative sentiments</a:t>
            </a:r>
          </a:p>
        </p:txBody>
      </p:sp>
      <p:sp>
        <p:nvSpPr>
          <p:cNvPr id="8" name="Slide Number Placeholder 7">
            <a:extLst>
              <a:ext uri="{FF2B5EF4-FFF2-40B4-BE49-F238E27FC236}">
                <a16:creationId xmlns:a16="http://schemas.microsoft.com/office/drawing/2014/main" id="{422F4769-2674-4D14-BC23-463928896317}"/>
              </a:ext>
            </a:extLst>
          </p:cNvPr>
          <p:cNvSpPr>
            <a:spLocks noGrp="1"/>
          </p:cNvSpPr>
          <p:nvPr>
            <p:ph type="sldNum" sz="quarter" idx="12"/>
          </p:nvPr>
        </p:nvSpPr>
        <p:spPr/>
        <p:txBody>
          <a:bodyPr/>
          <a:lstStyle/>
          <a:p>
            <a:pPr algn="ctr"/>
            <a:r>
              <a:rPr lang="en-US" dirty="0">
                <a:solidFill>
                  <a:schemeClr val="tx1"/>
                </a:solidFill>
              </a:rPr>
              <a:t>8</a:t>
            </a:r>
          </a:p>
        </p:txBody>
      </p:sp>
    </p:spTree>
    <p:extLst>
      <p:ext uri="{BB962C8B-B14F-4D97-AF65-F5344CB8AC3E}">
        <p14:creationId xmlns:p14="http://schemas.microsoft.com/office/powerpoint/2010/main" val="166252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7837-AA70-4F16-8108-D24A2CB74EEA}"/>
              </a:ext>
            </a:extLst>
          </p:cNvPr>
          <p:cNvSpPr>
            <a:spLocks noGrp="1"/>
          </p:cNvSpPr>
          <p:nvPr>
            <p:ph type="title"/>
          </p:nvPr>
        </p:nvSpPr>
        <p:spPr/>
        <p:txBody>
          <a:bodyPr/>
          <a:lstStyle/>
          <a:p>
            <a:r>
              <a:rPr lang="en-US" dirty="0">
                <a:solidFill>
                  <a:schemeClr val="accent4"/>
                </a:solidFill>
              </a:rPr>
              <a:t>Unsupervised Models</a:t>
            </a:r>
          </a:p>
        </p:txBody>
      </p:sp>
      <p:graphicFrame>
        <p:nvGraphicFramePr>
          <p:cNvPr id="4" name="Diagram 3">
            <a:extLst>
              <a:ext uri="{FF2B5EF4-FFF2-40B4-BE49-F238E27FC236}">
                <a16:creationId xmlns:a16="http://schemas.microsoft.com/office/drawing/2014/main" id="{74EE3F53-EBFC-4F07-BCC4-F8BB7B8161CB}"/>
              </a:ext>
            </a:extLst>
          </p:cNvPr>
          <p:cNvGraphicFramePr/>
          <p:nvPr>
            <p:extLst>
              <p:ext uri="{D42A27DB-BD31-4B8C-83A1-F6EECF244321}">
                <p14:modId xmlns:p14="http://schemas.microsoft.com/office/powerpoint/2010/main" val="1306378130"/>
              </p:ext>
            </p:extLst>
          </p:nvPr>
        </p:nvGraphicFramePr>
        <p:xfrm>
          <a:off x="1412757" y="2133907"/>
          <a:ext cx="8180657" cy="3629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6F34AF5-A664-454B-8B8F-21D9B536FC0D}"/>
              </a:ext>
            </a:extLst>
          </p:cNvPr>
          <p:cNvSpPr txBox="1"/>
          <p:nvPr/>
        </p:nvSpPr>
        <p:spPr>
          <a:xfrm>
            <a:off x="3497936" y="2133908"/>
            <a:ext cx="2005150" cy="1323439"/>
          </a:xfrm>
          <a:prstGeom prst="rect">
            <a:avLst/>
          </a:prstGeom>
          <a:noFill/>
        </p:spPr>
        <p:txBody>
          <a:bodyPr wrap="square" rtlCol="0">
            <a:spAutoFit/>
          </a:bodyPr>
          <a:lstStyle/>
          <a:p>
            <a:pPr marL="171450" indent="-171450">
              <a:buFont typeface="Wingdings" panose="05000000000000000000" pitchFamily="2" charset="2"/>
              <a:buChar char="Ø"/>
            </a:pPr>
            <a:r>
              <a:rPr lang="en-US" sz="1600" dirty="0"/>
              <a:t>Imported Pipeline stack string indexer, standard scalar and vector assembler  </a:t>
            </a:r>
          </a:p>
        </p:txBody>
      </p:sp>
      <p:sp>
        <p:nvSpPr>
          <p:cNvPr id="8" name="TextBox 7">
            <a:extLst>
              <a:ext uri="{FF2B5EF4-FFF2-40B4-BE49-F238E27FC236}">
                <a16:creationId xmlns:a16="http://schemas.microsoft.com/office/drawing/2014/main" id="{2FB6D993-0474-471C-8CE4-51F2182E1369}"/>
              </a:ext>
            </a:extLst>
          </p:cNvPr>
          <p:cNvSpPr txBox="1"/>
          <p:nvPr/>
        </p:nvSpPr>
        <p:spPr>
          <a:xfrm>
            <a:off x="5611587" y="2257018"/>
            <a:ext cx="2005150" cy="1077218"/>
          </a:xfrm>
          <a:prstGeom prst="rect">
            <a:avLst/>
          </a:prstGeom>
          <a:noFill/>
        </p:spPr>
        <p:txBody>
          <a:bodyPr wrap="square" rtlCol="0">
            <a:spAutoFit/>
          </a:bodyPr>
          <a:lstStyle/>
          <a:p>
            <a:pPr marL="171450" indent="-171450">
              <a:buFont typeface="Wingdings" panose="05000000000000000000" pitchFamily="2" charset="2"/>
              <a:buChar char="Ø"/>
            </a:pPr>
            <a:r>
              <a:rPr lang="en-US" sz="1600" dirty="0"/>
              <a:t>Created the model and evaluated the Silhouette score for the K-mean</a:t>
            </a:r>
          </a:p>
        </p:txBody>
      </p:sp>
      <p:sp>
        <p:nvSpPr>
          <p:cNvPr id="9" name="TextBox 8">
            <a:extLst>
              <a:ext uri="{FF2B5EF4-FFF2-40B4-BE49-F238E27FC236}">
                <a16:creationId xmlns:a16="http://schemas.microsoft.com/office/drawing/2014/main" id="{C2E5AA0B-22AA-4E51-9BEE-FAADAFF0550D}"/>
              </a:ext>
            </a:extLst>
          </p:cNvPr>
          <p:cNvSpPr txBox="1"/>
          <p:nvPr/>
        </p:nvSpPr>
        <p:spPr>
          <a:xfrm>
            <a:off x="7791494" y="2133907"/>
            <a:ext cx="2005150" cy="1323439"/>
          </a:xfrm>
          <a:prstGeom prst="rect">
            <a:avLst/>
          </a:prstGeom>
          <a:noFill/>
        </p:spPr>
        <p:txBody>
          <a:bodyPr wrap="square" rtlCol="0">
            <a:spAutoFit/>
          </a:bodyPr>
          <a:lstStyle/>
          <a:p>
            <a:pPr marL="171450" indent="-171450">
              <a:buFont typeface="Wingdings" panose="05000000000000000000" pitchFamily="2" charset="2"/>
              <a:buChar char="Ø"/>
            </a:pPr>
            <a:r>
              <a:rPr lang="en-US" sz="1600" dirty="0"/>
              <a:t>Exported the model output merge with the loaded data to Tableau </a:t>
            </a:r>
          </a:p>
        </p:txBody>
      </p:sp>
      <p:sp>
        <p:nvSpPr>
          <p:cNvPr id="10" name="TextBox 9">
            <a:extLst>
              <a:ext uri="{FF2B5EF4-FFF2-40B4-BE49-F238E27FC236}">
                <a16:creationId xmlns:a16="http://schemas.microsoft.com/office/drawing/2014/main" id="{9CA5388C-B497-438B-BDB9-E1424443B0C9}"/>
              </a:ext>
            </a:extLst>
          </p:cNvPr>
          <p:cNvSpPr txBox="1"/>
          <p:nvPr/>
        </p:nvSpPr>
        <p:spPr>
          <a:xfrm>
            <a:off x="1447034" y="2380130"/>
            <a:ext cx="2091909" cy="830997"/>
          </a:xfrm>
          <a:prstGeom prst="rect">
            <a:avLst/>
          </a:prstGeom>
          <a:noFill/>
        </p:spPr>
        <p:txBody>
          <a:bodyPr wrap="square" rtlCol="0">
            <a:spAutoFit/>
          </a:bodyPr>
          <a:lstStyle/>
          <a:p>
            <a:pPr marL="171450" indent="-171450">
              <a:buFont typeface="Wingdings" panose="05000000000000000000" pitchFamily="2" charset="2"/>
              <a:buChar char="Ø"/>
            </a:pPr>
            <a:r>
              <a:rPr lang="en-US" sz="1600" dirty="0"/>
              <a:t>Loaded data from AWS Aurora using sqlalchemy </a:t>
            </a:r>
          </a:p>
        </p:txBody>
      </p:sp>
      <p:sp>
        <p:nvSpPr>
          <p:cNvPr id="13" name="Slide Number Placeholder 12">
            <a:extLst>
              <a:ext uri="{FF2B5EF4-FFF2-40B4-BE49-F238E27FC236}">
                <a16:creationId xmlns:a16="http://schemas.microsoft.com/office/drawing/2014/main" id="{A70F6BF2-44EB-4AEA-B6D6-3CFC3639F331}"/>
              </a:ext>
            </a:extLst>
          </p:cNvPr>
          <p:cNvSpPr>
            <a:spLocks noGrp="1"/>
          </p:cNvSpPr>
          <p:nvPr>
            <p:ph type="sldNum" sz="quarter" idx="12"/>
          </p:nvPr>
        </p:nvSpPr>
        <p:spPr/>
        <p:txBody>
          <a:bodyPr/>
          <a:lstStyle/>
          <a:p>
            <a:pPr algn="ctr"/>
            <a:r>
              <a:rPr lang="en-US" dirty="0">
                <a:solidFill>
                  <a:schemeClr val="tx1"/>
                </a:solidFill>
              </a:rPr>
              <a:t>9</a:t>
            </a:r>
          </a:p>
        </p:txBody>
      </p:sp>
    </p:spTree>
    <p:extLst>
      <p:ext uri="{BB962C8B-B14F-4D97-AF65-F5344CB8AC3E}">
        <p14:creationId xmlns:p14="http://schemas.microsoft.com/office/powerpoint/2010/main" val="68940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F5CB-92DE-43E2-A0A9-A62062C91A41}"/>
              </a:ext>
            </a:extLst>
          </p:cNvPr>
          <p:cNvSpPr>
            <a:spLocks noGrp="1"/>
          </p:cNvSpPr>
          <p:nvPr>
            <p:ph type="title"/>
          </p:nvPr>
        </p:nvSpPr>
        <p:spPr/>
        <p:txBody>
          <a:bodyPr/>
          <a:lstStyle/>
          <a:p>
            <a:r>
              <a:rPr lang="en-US" dirty="0">
                <a:solidFill>
                  <a:schemeClr val="accent4"/>
                </a:solidFill>
              </a:rPr>
              <a:t>Results: Price – Sentiment Trend</a:t>
            </a:r>
          </a:p>
        </p:txBody>
      </p:sp>
      <p:pic>
        <p:nvPicPr>
          <p:cNvPr id="5" name="Content Placeholder 4">
            <a:extLst>
              <a:ext uri="{FF2B5EF4-FFF2-40B4-BE49-F238E27FC236}">
                <a16:creationId xmlns:a16="http://schemas.microsoft.com/office/drawing/2014/main" id="{9AF739F0-83F4-4372-B5B3-25D88180F8A2}"/>
              </a:ext>
            </a:extLst>
          </p:cNvPr>
          <p:cNvPicPr>
            <a:picLocks noGrp="1" noChangeAspect="1"/>
          </p:cNvPicPr>
          <p:nvPr>
            <p:ph idx="1"/>
          </p:nvPr>
        </p:nvPicPr>
        <p:blipFill>
          <a:blip r:embed="rId2"/>
          <a:stretch>
            <a:fillRect/>
          </a:stretch>
        </p:blipFill>
        <p:spPr>
          <a:xfrm>
            <a:off x="1569555" y="2795452"/>
            <a:ext cx="9202434" cy="3038899"/>
          </a:xfrm>
        </p:spPr>
      </p:pic>
      <p:sp>
        <p:nvSpPr>
          <p:cNvPr id="4" name="TextBox 3">
            <a:extLst>
              <a:ext uri="{FF2B5EF4-FFF2-40B4-BE49-F238E27FC236}">
                <a16:creationId xmlns:a16="http://schemas.microsoft.com/office/drawing/2014/main" id="{E0CC7F31-FBF5-4DE5-8680-E39BB1B6EF74}"/>
              </a:ext>
            </a:extLst>
          </p:cNvPr>
          <p:cNvSpPr txBox="1"/>
          <p:nvPr/>
        </p:nvSpPr>
        <p:spPr>
          <a:xfrm>
            <a:off x="1569555" y="2149873"/>
            <a:ext cx="584361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Inverse (modest) relation between twitter sentiment and price</a:t>
            </a:r>
          </a:p>
          <a:p>
            <a:pPr marL="285750" indent="-285750">
              <a:buFont typeface="Arial" panose="020B0604020202020204" pitchFamily="34" charset="0"/>
              <a:buChar char="•"/>
            </a:pPr>
            <a:r>
              <a:rPr lang="en-US" sz="1600" dirty="0"/>
              <a:t>Need more data over longer period to assess trend </a:t>
            </a:r>
          </a:p>
        </p:txBody>
      </p:sp>
      <p:sp>
        <p:nvSpPr>
          <p:cNvPr id="8" name="Slide Number Placeholder 7">
            <a:extLst>
              <a:ext uri="{FF2B5EF4-FFF2-40B4-BE49-F238E27FC236}">
                <a16:creationId xmlns:a16="http://schemas.microsoft.com/office/drawing/2014/main" id="{C430E38A-2FAB-4565-AC3C-89027CDA214C}"/>
              </a:ext>
            </a:extLst>
          </p:cNvPr>
          <p:cNvSpPr>
            <a:spLocks noGrp="1"/>
          </p:cNvSpPr>
          <p:nvPr>
            <p:ph type="sldNum" sz="quarter" idx="12"/>
          </p:nvPr>
        </p:nvSpPr>
        <p:spPr/>
        <p:txBody>
          <a:bodyPr/>
          <a:lstStyle/>
          <a:p>
            <a:pPr algn="ctr"/>
            <a:r>
              <a:rPr lang="en-US" dirty="0">
                <a:solidFill>
                  <a:schemeClr val="tx1"/>
                </a:solidFill>
              </a:rPr>
              <a:t>10</a:t>
            </a:r>
          </a:p>
        </p:txBody>
      </p:sp>
    </p:spTree>
    <p:extLst>
      <p:ext uri="{BB962C8B-B14F-4D97-AF65-F5344CB8AC3E}">
        <p14:creationId xmlns:p14="http://schemas.microsoft.com/office/powerpoint/2010/main" val="199396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02CA-9A38-4C5F-9F26-C0F33CE0027E}"/>
              </a:ext>
            </a:extLst>
          </p:cNvPr>
          <p:cNvSpPr>
            <a:spLocks noGrp="1"/>
          </p:cNvSpPr>
          <p:nvPr>
            <p:ph type="title"/>
          </p:nvPr>
        </p:nvSpPr>
        <p:spPr/>
        <p:txBody>
          <a:bodyPr/>
          <a:lstStyle/>
          <a:p>
            <a:r>
              <a:rPr lang="en-US" dirty="0">
                <a:solidFill>
                  <a:schemeClr val="accent4"/>
                </a:solidFill>
              </a:rPr>
              <a:t>Results: Price - Volume Trend </a:t>
            </a:r>
          </a:p>
        </p:txBody>
      </p:sp>
      <p:pic>
        <p:nvPicPr>
          <p:cNvPr id="5" name="Content Placeholder 4">
            <a:extLst>
              <a:ext uri="{FF2B5EF4-FFF2-40B4-BE49-F238E27FC236}">
                <a16:creationId xmlns:a16="http://schemas.microsoft.com/office/drawing/2014/main" id="{0B39A890-597D-42F6-89D8-2F371CCF70D8}"/>
              </a:ext>
            </a:extLst>
          </p:cNvPr>
          <p:cNvPicPr>
            <a:picLocks noGrp="1" noChangeAspect="1"/>
          </p:cNvPicPr>
          <p:nvPr>
            <p:ph idx="1"/>
          </p:nvPr>
        </p:nvPicPr>
        <p:blipFill>
          <a:blip r:embed="rId2"/>
          <a:stretch>
            <a:fillRect/>
          </a:stretch>
        </p:blipFill>
        <p:spPr>
          <a:xfrm>
            <a:off x="1143000" y="2848334"/>
            <a:ext cx="8774604" cy="3167111"/>
          </a:xfrm>
        </p:spPr>
      </p:pic>
      <p:sp>
        <p:nvSpPr>
          <p:cNvPr id="4" name="TextBox 3">
            <a:extLst>
              <a:ext uri="{FF2B5EF4-FFF2-40B4-BE49-F238E27FC236}">
                <a16:creationId xmlns:a16="http://schemas.microsoft.com/office/drawing/2014/main" id="{C55D99D4-C282-427C-AC3A-B14B5DF7AC5E}"/>
              </a:ext>
            </a:extLst>
          </p:cNvPr>
          <p:cNvSpPr txBox="1"/>
          <p:nvPr/>
        </p:nvSpPr>
        <p:spPr>
          <a:xfrm>
            <a:off x="1569555" y="2149873"/>
            <a:ext cx="584361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Price and Volume on logarithmic trend.</a:t>
            </a:r>
          </a:p>
          <a:p>
            <a:pPr marL="285750" indent="-285750">
              <a:buFont typeface="Arial" panose="020B0604020202020204" pitchFamily="34" charset="0"/>
              <a:buChar char="•"/>
            </a:pPr>
            <a:r>
              <a:rPr lang="en-US" sz="1600" dirty="0"/>
              <a:t>TSLA and FORD on extreme end.  </a:t>
            </a:r>
          </a:p>
        </p:txBody>
      </p:sp>
      <p:sp>
        <p:nvSpPr>
          <p:cNvPr id="7" name="Slide Number Placeholder 6">
            <a:extLst>
              <a:ext uri="{FF2B5EF4-FFF2-40B4-BE49-F238E27FC236}">
                <a16:creationId xmlns:a16="http://schemas.microsoft.com/office/drawing/2014/main" id="{50E74D85-A126-4595-8A60-AF2215B4D1E5}"/>
              </a:ext>
            </a:extLst>
          </p:cNvPr>
          <p:cNvSpPr>
            <a:spLocks noGrp="1"/>
          </p:cNvSpPr>
          <p:nvPr>
            <p:ph type="sldNum" sz="quarter" idx="12"/>
          </p:nvPr>
        </p:nvSpPr>
        <p:spPr/>
        <p:txBody>
          <a:bodyPr/>
          <a:lstStyle/>
          <a:p>
            <a:pPr algn="ctr"/>
            <a:r>
              <a:rPr lang="en-US" dirty="0">
                <a:solidFill>
                  <a:schemeClr val="tx1"/>
                </a:solidFill>
              </a:rPr>
              <a:t>11</a:t>
            </a:r>
          </a:p>
        </p:txBody>
      </p:sp>
    </p:spTree>
    <p:extLst>
      <p:ext uri="{BB962C8B-B14F-4D97-AF65-F5344CB8AC3E}">
        <p14:creationId xmlns:p14="http://schemas.microsoft.com/office/powerpoint/2010/main" val="109323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7A28-FA54-418D-92ED-6DFE9E2CCE1D}"/>
              </a:ext>
            </a:extLst>
          </p:cNvPr>
          <p:cNvSpPr>
            <a:spLocks noGrp="1"/>
          </p:cNvSpPr>
          <p:nvPr>
            <p:ph type="title"/>
          </p:nvPr>
        </p:nvSpPr>
        <p:spPr/>
        <p:txBody>
          <a:bodyPr/>
          <a:lstStyle/>
          <a:p>
            <a:r>
              <a:rPr lang="en-US" dirty="0">
                <a:solidFill>
                  <a:schemeClr val="accent4"/>
                </a:solidFill>
              </a:rPr>
              <a:t>Results: K-Means Cluster</a:t>
            </a:r>
          </a:p>
        </p:txBody>
      </p:sp>
      <p:pic>
        <p:nvPicPr>
          <p:cNvPr id="5" name="Content Placeholder 4">
            <a:extLst>
              <a:ext uri="{FF2B5EF4-FFF2-40B4-BE49-F238E27FC236}">
                <a16:creationId xmlns:a16="http://schemas.microsoft.com/office/drawing/2014/main" id="{5AF775CF-F277-48B8-988A-EDB93C1ADACE}"/>
              </a:ext>
            </a:extLst>
          </p:cNvPr>
          <p:cNvPicPr>
            <a:picLocks noGrp="1" noChangeAspect="1"/>
          </p:cNvPicPr>
          <p:nvPr>
            <p:ph idx="1"/>
          </p:nvPr>
        </p:nvPicPr>
        <p:blipFill>
          <a:blip r:embed="rId2"/>
          <a:stretch>
            <a:fillRect/>
          </a:stretch>
        </p:blipFill>
        <p:spPr>
          <a:xfrm>
            <a:off x="1069787" y="2852439"/>
            <a:ext cx="6604642" cy="3334103"/>
          </a:xfrm>
        </p:spPr>
      </p:pic>
      <p:sp>
        <p:nvSpPr>
          <p:cNvPr id="6" name="TextBox 5">
            <a:extLst>
              <a:ext uri="{FF2B5EF4-FFF2-40B4-BE49-F238E27FC236}">
                <a16:creationId xmlns:a16="http://schemas.microsoft.com/office/drawing/2014/main" id="{D4D9F330-F29E-4910-AD3A-0FDFC2134704}"/>
              </a:ext>
            </a:extLst>
          </p:cNvPr>
          <p:cNvSpPr txBox="1"/>
          <p:nvPr/>
        </p:nvSpPr>
        <p:spPr>
          <a:xfrm>
            <a:off x="1595681" y="2021442"/>
            <a:ext cx="584361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TSLA can be identified as a distinct cluster</a:t>
            </a:r>
          </a:p>
          <a:p>
            <a:pPr marL="285750" indent="-285750">
              <a:buFont typeface="Arial" panose="020B0604020202020204" pitchFamily="34" charset="0"/>
              <a:buChar char="•"/>
            </a:pPr>
            <a:r>
              <a:rPr lang="en-US" sz="1600" dirty="0"/>
              <a:t>However, FORD and TSLA were ‘meme’ stock and the cluster only detected TSLA</a:t>
            </a:r>
          </a:p>
        </p:txBody>
      </p:sp>
      <p:sp>
        <p:nvSpPr>
          <p:cNvPr id="8" name="Slide Number Placeholder 7">
            <a:extLst>
              <a:ext uri="{FF2B5EF4-FFF2-40B4-BE49-F238E27FC236}">
                <a16:creationId xmlns:a16="http://schemas.microsoft.com/office/drawing/2014/main" id="{B899DAAA-B5C8-4E65-96E4-D60892A03207}"/>
              </a:ext>
            </a:extLst>
          </p:cNvPr>
          <p:cNvSpPr>
            <a:spLocks noGrp="1"/>
          </p:cNvSpPr>
          <p:nvPr>
            <p:ph type="sldNum" sz="quarter" idx="12"/>
          </p:nvPr>
        </p:nvSpPr>
        <p:spPr/>
        <p:txBody>
          <a:bodyPr/>
          <a:lstStyle/>
          <a:p>
            <a:pPr algn="ctr"/>
            <a:r>
              <a:rPr lang="en-US" dirty="0">
                <a:solidFill>
                  <a:schemeClr val="tx1"/>
                </a:solidFill>
              </a:rPr>
              <a:t>12</a:t>
            </a:r>
          </a:p>
        </p:txBody>
      </p:sp>
    </p:spTree>
    <p:extLst>
      <p:ext uri="{BB962C8B-B14F-4D97-AF65-F5344CB8AC3E}">
        <p14:creationId xmlns:p14="http://schemas.microsoft.com/office/powerpoint/2010/main" val="96013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3D7FE0-344C-4EEB-A6BD-131AE5343E30}"/>
              </a:ext>
            </a:extLst>
          </p:cNvPr>
          <p:cNvSpPr>
            <a:spLocks noGrp="1"/>
          </p:cNvSpPr>
          <p:nvPr>
            <p:ph type="title"/>
          </p:nvPr>
        </p:nvSpPr>
        <p:spPr>
          <a:xfrm>
            <a:off x="1143000" y="609600"/>
            <a:ext cx="9875520" cy="1356360"/>
          </a:xfrm>
        </p:spPr>
        <p:txBody>
          <a:bodyPr>
            <a:normAutofit/>
          </a:bodyPr>
          <a:lstStyle/>
          <a:p>
            <a:pPr algn="l"/>
            <a:r>
              <a:rPr lang="en-US" sz="4400" dirty="0">
                <a:solidFill>
                  <a:schemeClr val="accent4"/>
                </a:solidFill>
              </a:rPr>
              <a:t>Conclusion</a:t>
            </a:r>
          </a:p>
        </p:txBody>
      </p:sp>
      <p:graphicFrame>
        <p:nvGraphicFramePr>
          <p:cNvPr id="5" name="Content Placeholder 2">
            <a:extLst>
              <a:ext uri="{FF2B5EF4-FFF2-40B4-BE49-F238E27FC236}">
                <a16:creationId xmlns:a16="http://schemas.microsoft.com/office/drawing/2014/main" id="{C626323B-4595-4A62-99C9-62A2393E781B}"/>
              </a:ext>
            </a:extLst>
          </p:cNvPr>
          <p:cNvGraphicFramePr>
            <a:graphicFrameLocks noGrp="1"/>
          </p:cNvGraphicFramePr>
          <p:nvPr>
            <p:ph idx="1"/>
            <p:extLst>
              <p:ext uri="{D42A27DB-BD31-4B8C-83A1-F6EECF244321}">
                <p14:modId xmlns:p14="http://schemas.microsoft.com/office/powerpoint/2010/main" val="205323825"/>
              </p:ext>
            </p:extLst>
          </p:nvPr>
        </p:nvGraphicFramePr>
        <p:xfrm>
          <a:off x="938306" y="2253129"/>
          <a:ext cx="9490635" cy="3842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BEC1E460-8956-4F11-91B3-E8CACE28DCFB}"/>
              </a:ext>
            </a:extLst>
          </p:cNvPr>
          <p:cNvSpPr>
            <a:spLocks noGrp="1"/>
          </p:cNvSpPr>
          <p:nvPr>
            <p:ph type="sldNum" sz="quarter" idx="12"/>
          </p:nvPr>
        </p:nvSpPr>
        <p:spPr/>
        <p:txBody>
          <a:bodyPr/>
          <a:lstStyle/>
          <a:p>
            <a:pPr algn="ctr"/>
            <a:r>
              <a:rPr lang="en-US" dirty="0">
                <a:solidFill>
                  <a:schemeClr val="tx1"/>
                </a:solidFill>
              </a:rPr>
              <a:t>13</a:t>
            </a:r>
          </a:p>
        </p:txBody>
      </p:sp>
    </p:spTree>
    <p:extLst>
      <p:ext uri="{BB962C8B-B14F-4D97-AF65-F5344CB8AC3E}">
        <p14:creationId xmlns:p14="http://schemas.microsoft.com/office/powerpoint/2010/main" val="1630019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5AD94FB-582C-429A-892A-39AB52688CF5}"/>
              </a:ext>
            </a:extLst>
          </p:cNvPr>
          <p:cNvSpPr>
            <a:spLocks noGrp="1"/>
          </p:cNvSpPr>
          <p:nvPr>
            <p:ph type="title"/>
          </p:nvPr>
        </p:nvSpPr>
        <p:spPr>
          <a:xfrm>
            <a:off x="1143000" y="609600"/>
            <a:ext cx="9875520" cy="1356360"/>
          </a:xfrm>
        </p:spPr>
        <p:txBody>
          <a:bodyPr>
            <a:normAutofit/>
          </a:bodyPr>
          <a:lstStyle/>
          <a:p>
            <a:pPr algn="l"/>
            <a:r>
              <a:rPr lang="en-US" sz="4400" dirty="0">
                <a:solidFill>
                  <a:schemeClr val="accent4"/>
                </a:solidFill>
              </a:rPr>
              <a:t>References </a:t>
            </a:r>
          </a:p>
        </p:txBody>
      </p:sp>
      <p:sp>
        <p:nvSpPr>
          <p:cNvPr id="9" name="TextBox 8">
            <a:extLst>
              <a:ext uri="{FF2B5EF4-FFF2-40B4-BE49-F238E27FC236}">
                <a16:creationId xmlns:a16="http://schemas.microsoft.com/office/drawing/2014/main" id="{2F10CAA4-1DF5-4BA5-B347-BA2C528E6928}"/>
              </a:ext>
            </a:extLst>
          </p:cNvPr>
          <p:cNvSpPr txBox="1"/>
          <p:nvPr/>
        </p:nvSpPr>
        <p:spPr>
          <a:xfrm>
            <a:off x="1077686" y="2076994"/>
            <a:ext cx="9418320" cy="5632311"/>
          </a:xfrm>
          <a:prstGeom prst="rect">
            <a:avLst/>
          </a:prstGeom>
          <a:noFill/>
        </p:spPr>
        <p:txBody>
          <a:bodyPr wrap="square" rtlCol="0">
            <a:spAutoFit/>
          </a:bodyPr>
          <a:lstStyle/>
          <a:p>
            <a:r>
              <a:rPr lang="en-US" dirty="0"/>
              <a:t>Das A (2021, Feb 10). </a:t>
            </a:r>
            <a:r>
              <a:rPr lang="en-US" i="0" dirty="0">
                <a:effectLst/>
              </a:rPr>
              <a:t>K Means Clustering using </a:t>
            </a:r>
            <a:r>
              <a:rPr lang="en-US" i="0" dirty="0" err="1">
                <a:effectLst/>
              </a:rPr>
              <a:t>PySpark</a:t>
            </a:r>
            <a:r>
              <a:rPr lang="en-US" i="0" dirty="0">
                <a:effectLst/>
              </a:rPr>
              <a:t> on Big Data. Towards Data Science. Retrieved March 10 2022, from, https://towardsdatascience.com/k-means-clustering-using-pyspark-on-big-data-6214beacdc8b.</a:t>
            </a:r>
            <a:endParaRPr lang="en-US" i="0" strike="noStrike" dirty="0">
              <a:effectLst/>
              <a:hlinkClick r:id="rId2">
                <a:extLst>
                  <a:ext uri="{A12FA001-AC4F-418D-AE19-62706E023703}">
                    <ahyp:hlinkClr xmlns:ahyp="http://schemas.microsoft.com/office/drawing/2018/hyperlinkcolor" val="tx"/>
                  </a:ext>
                </a:extLst>
              </a:hlinkClick>
            </a:endParaRPr>
          </a:p>
          <a:p>
            <a:endParaRPr lang="en-US" b="1" i="0" dirty="0">
              <a:solidFill>
                <a:srgbClr val="292929"/>
              </a:solidFill>
              <a:effectLst/>
              <a:latin typeface="sohne"/>
            </a:endParaRPr>
          </a:p>
          <a:p>
            <a:r>
              <a:rPr lang="en-US" dirty="0"/>
              <a:t>Jain S (2020, July 26). </a:t>
            </a:r>
            <a:r>
              <a:rPr lang="en-US" i="0" dirty="0">
                <a:effectLst/>
              </a:rPr>
              <a:t>An Implementation of DBSCAN on </a:t>
            </a:r>
            <a:r>
              <a:rPr lang="en-US" i="0" dirty="0" err="1">
                <a:effectLst/>
              </a:rPr>
              <a:t>PySpark</a:t>
            </a:r>
            <a:r>
              <a:rPr lang="en-US" i="0" dirty="0">
                <a:effectLst/>
              </a:rPr>
              <a:t>. Towards Data Science. Retrieved March 10 2022 from, https://towardsdatascience.com/an-efficient-implementation-of-dbscan-on-pyspark-3e2be646f57d.</a:t>
            </a:r>
            <a:endParaRPr lang="en-US" i="0" strike="noStrike" dirty="0">
              <a:effectLst/>
              <a:hlinkClick r:id="rId2">
                <a:extLst>
                  <a:ext uri="{A12FA001-AC4F-418D-AE19-62706E023703}">
                    <ahyp:hlinkClr xmlns:ahyp="http://schemas.microsoft.com/office/drawing/2018/hyperlinkcolor" val="tx"/>
                  </a:ext>
                </a:extLst>
              </a:hlinkClick>
            </a:endParaRPr>
          </a:p>
          <a:p>
            <a:endParaRPr lang="en-US" dirty="0">
              <a:hlinkClick r:id="rId3">
                <a:extLst>
                  <a:ext uri="{A12FA001-AC4F-418D-AE19-62706E023703}">
                    <ahyp:hlinkClr xmlns:ahyp="http://schemas.microsoft.com/office/drawing/2018/hyperlinkcolor" val="tx"/>
                  </a:ext>
                </a:extLst>
              </a:hlinkClick>
            </a:endParaRPr>
          </a:p>
          <a:p>
            <a:r>
              <a:rPr lang="en-US" dirty="0" err="1"/>
              <a:t>Magajna</a:t>
            </a:r>
            <a:r>
              <a:rPr lang="en-US" dirty="0"/>
              <a:t>  T (2018, Dec 24) Text Classification with State of the Art NLP Library — Flair.</a:t>
            </a:r>
            <a:r>
              <a:rPr lang="en-US" dirty="0">
                <a:solidFill>
                  <a:srgbClr val="292929"/>
                </a:solidFill>
                <a:latin typeface="sohne"/>
              </a:rPr>
              <a:t> Towards Data Science.</a:t>
            </a:r>
            <a:r>
              <a:rPr lang="en-US" dirty="0"/>
              <a:t> Retrieved March 10 20202, form </a:t>
            </a:r>
            <a:r>
              <a:rPr lang="en-US" i="0" dirty="0">
                <a:effectLst/>
              </a:rPr>
              <a:t>https://towardsdatascience.com/text-classification-with-state-of-the-art-nlp-library-flair-b541d7add21f.</a:t>
            </a:r>
          </a:p>
          <a:p>
            <a:endParaRPr lang="en-US" dirty="0">
              <a:hlinkClick r:id="rId3">
                <a:extLst>
                  <a:ext uri="{A12FA001-AC4F-418D-AE19-62706E023703}">
                    <ahyp:hlinkClr xmlns:ahyp="http://schemas.microsoft.com/office/drawing/2018/hyperlinkcolor" val="tx"/>
                  </a:ext>
                </a:extLst>
              </a:hlinkClick>
            </a:endParaRPr>
          </a:p>
          <a:p>
            <a:r>
              <a:rPr lang="en-US" dirty="0" err="1"/>
              <a:t>Galarnyk</a:t>
            </a:r>
            <a:r>
              <a:rPr lang="en-US" dirty="0"/>
              <a:t> M (2017, Aug 2). T (2018, Dec 24) Text Classification with State of the Art NLP Library — Flair.</a:t>
            </a:r>
            <a:r>
              <a:rPr lang="en-US" dirty="0">
                <a:solidFill>
                  <a:srgbClr val="292929"/>
                </a:solidFill>
                <a:latin typeface="sohne"/>
              </a:rPr>
              <a:t> Towards Data Science.</a:t>
            </a:r>
            <a:r>
              <a:rPr lang="en-US" dirty="0"/>
              <a:t> Retrieved March 10 20202 form, </a:t>
            </a:r>
            <a:r>
              <a:rPr lang="en-US" i="0" dirty="0">
                <a:effectLst/>
              </a:rPr>
              <a:t>https://towardsdatascience.com</a:t>
            </a:r>
            <a:r>
              <a:rPr lang="en-US" i="0">
                <a:effectLst/>
              </a:rPr>
              <a:t>/setting-up-and-using-jupyter-notebooks-on-aws-61a9648db6c5.</a:t>
            </a:r>
            <a:endParaRPr lang="en-US" i="0" dirty="0">
              <a:effectLst/>
            </a:endParaRPr>
          </a:p>
          <a:p>
            <a:endParaRPr lang="en-US" dirty="0"/>
          </a:p>
          <a:p>
            <a:endParaRPr lang="en-US" dirty="0"/>
          </a:p>
          <a:p>
            <a:endParaRPr lang="en-US" dirty="0"/>
          </a:p>
          <a:p>
            <a:endParaRPr lang="en-US" dirty="0"/>
          </a:p>
          <a:p>
            <a:endParaRPr lang="en-US" dirty="0"/>
          </a:p>
        </p:txBody>
      </p:sp>
      <p:sp>
        <p:nvSpPr>
          <p:cNvPr id="11" name="Slide Number Placeholder 10">
            <a:extLst>
              <a:ext uri="{FF2B5EF4-FFF2-40B4-BE49-F238E27FC236}">
                <a16:creationId xmlns:a16="http://schemas.microsoft.com/office/drawing/2014/main" id="{79E63B7C-D576-4286-BBCC-B422552826B3}"/>
              </a:ext>
            </a:extLst>
          </p:cNvPr>
          <p:cNvSpPr>
            <a:spLocks noGrp="1"/>
          </p:cNvSpPr>
          <p:nvPr>
            <p:ph type="sldNum" sz="quarter" idx="12"/>
          </p:nvPr>
        </p:nvSpPr>
        <p:spPr/>
        <p:txBody>
          <a:bodyPr/>
          <a:lstStyle/>
          <a:p>
            <a:pPr algn="ctr"/>
            <a:r>
              <a:rPr lang="en-US" dirty="0">
                <a:solidFill>
                  <a:schemeClr val="tx1"/>
                </a:solidFill>
              </a:rPr>
              <a:t>14</a:t>
            </a:r>
          </a:p>
        </p:txBody>
      </p:sp>
    </p:spTree>
    <p:extLst>
      <p:ext uri="{BB962C8B-B14F-4D97-AF65-F5344CB8AC3E}">
        <p14:creationId xmlns:p14="http://schemas.microsoft.com/office/powerpoint/2010/main" val="3375995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3278BC-801F-466D-8DA2-3E369AD896AD}"/>
              </a:ext>
            </a:extLst>
          </p:cNvPr>
          <p:cNvSpPr>
            <a:spLocks noGrp="1"/>
          </p:cNvSpPr>
          <p:nvPr>
            <p:ph type="sldNum" sz="quarter" idx="12"/>
          </p:nvPr>
        </p:nvSpPr>
        <p:spPr/>
        <p:txBody>
          <a:bodyPr/>
          <a:lstStyle/>
          <a:p>
            <a:pPr algn="ctr"/>
            <a:fld id="{D79E6812-DF0E-4B88-AFAA-EAC7168F54C0}" type="slidenum">
              <a:rPr lang="en-US" smtClean="0"/>
              <a:pPr algn="ctr"/>
              <a:t>17</a:t>
            </a:fld>
            <a:endParaRPr lang="en-US" dirty="0"/>
          </a:p>
        </p:txBody>
      </p:sp>
      <p:sp>
        <p:nvSpPr>
          <p:cNvPr id="6" name="TextBox 5">
            <a:extLst>
              <a:ext uri="{FF2B5EF4-FFF2-40B4-BE49-F238E27FC236}">
                <a16:creationId xmlns:a16="http://schemas.microsoft.com/office/drawing/2014/main" id="{3E1DFFFE-AD18-46F7-9934-CEC519238C6A}"/>
              </a:ext>
            </a:extLst>
          </p:cNvPr>
          <p:cNvSpPr txBox="1"/>
          <p:nvPr/>
        </p:nvSpPr>
        <p:spPr>
          <a:xfrm>
            <a:off x="2717259" y="2766057"/>
            <a:ext cx="6096000" cy="1323439"/>
          </a:xfrm>
          <a:prstGeom prst="rect">
            <a:avLst/>
          </a:prstGeom>
          <a:noFill/>
        </p:spPr>
        <p:txBody>
          <a:bodyPr wrap="square">
            <a:spAutoFit/>
          </a:bodyPr>
          <a:lstStyle/>
          <a:p>
            <a:pPr algn="ctr"/>
            <a:r>
              <a:rPr lang="en-US" sz="8000" dirty="0">
                <a:solidFill>
                  <a:schemeClr val="accent4"/>
                </a:solidFill>
              </a:rPr>
              <a:t>Appendix</a:t>
            </a:r>
            <a:endParaRPr lang="en-US" sz="8000" dirty="0"/>
          </a:p>
        </p:txBody>
      </p:sp>
    </p:spTree>
    <p:extLst>
      <p:ext uri="{BB962C8B-B14F-4D97-AF65-F5344CB8AC3E}">
        <p14:creationId xmlns:p14="http://schemas.microsoft.com/office/powerpoint/2010/main" val="418976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1A38250-3469-433F-806F-8D2B9DA72178}"/>
              </a:ext>
            </a:extLst>
          </p:cNvPr>
          <p:cNvPicPr>
            <a:picLocks noGrp="1" noChangeAspect="1"/>
          </p:cNvPicPr>
          <p:nvPr>
            <p:ph idx="1"/>
          </p:nvPr>
        </p:nvPicPr>
        <p:blipFill>
          <a:blip r:embed="rId2"/>
          <a:stretch>
            <a:fillRect/>
          </a:stretch>
        </p:blipFill>
        <p:spPr>
          <a:xfrm>
            <a:off x="1143000" y="2940656"/>
            <a:ext cx="9872663" cy="2272087"/>
          </a:xfrm>
        </p:spPr>
      </p:pic>
      <p:sp>
        <p:nvSpPr>
          <p:cNvPr id="8" name="Slide Number Placeholder 7">
            <a:extLst>
              <a:ext uri="{FF2B5EF4-FFF2-40B4-BE49-F238E27FC236}">
                <a16:creationId xmlns:a16="http://schemas.microsoft.com/office/drawing/2014/main" id="{52BC157E-DA2D-42C4-9439-0D4D684EA210}"/>
              </a:ext>
            </a:extLst>
          </p:cNvPr>
          <p:cNvSpPr>
            <a:spLocks noGrp="1"/>
          </p:cNvSpPr>
          <p:nvPr>
            <p:ph type="sldNum" sz="quarter" idx="12"/>
          </p:nvPr>
        </p:nvSpPr>
        <p:spPr/>
        <p:txBody>
          <a:bodyPr/>
          <a:lstStyle/>
          <a:p>
            <a:pPr algn="ctr"/>
            <a:r>
              <a:rPr lang="en-US" dirty="0">
                <a:solidFill>
                  <a:schemeClr val="tx1"/>
                </a:solidFill>
              </a:rPr>
              <a:t>15</a:t>
            </a:r>
          </a:p>
        </p:txBody>
      </p:sp>
      <p:sp>
        <p:nvSpPr>
          <p:cNvPr id="5" name="Title 1">
            <a:extLst>
              <a:ext uri="{FF2B5EF4-FFF2-40B4-BE49-F238E27FC236}">
                <a16:creationId xmlns:a16="http://schemas.microsoft.com/office/drawing/2014/main" id="{10559706-CE77-40CE-8174-61EB34BF544D}"/>
              </a:ext>
            </a:extLst>
          </p:cNvPr>
          <p:cNvSpPr>
            <a:spLocks noGrp="1"/>
          </p:cNvSpPr>
          <p:nvPr>
            <p:ph type="title"/>
          </p:nvPr>
        </p:nvSpPr>
        <p:spPr>
          <a:xfrm>
            <a:off x="1143000" y="609600"/>
            <a:ext cx="9875520" cy="1356360"/>
          </a:xfrm>
        </p:spPr>
        <p:txBody>
          <a:bodyPr/>
          <a:lstStyle/>
          <a:p>
            <a:r>
              <a:rPr lang="en-US" dirty="0">
                <a:solidFill>
                  <a:schemeClr val="accent4"/>
                </a:solidFill>
              </a:rPr>
              <a:t>NLP Sentiment example</a:t>
            </a:r>
          </a:p>
        </p:txBody>
      </p:sp>
    </p:spTree>
    <p:extLst>
      <p:ext uri="{BB962C8B-B14F-4D97-AF65-F5344CB8AC3E}">
        <p14:creationId xmlns:p14="http://schemas.microsoft.com/office/powerpoint/2010/main" val="173937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509EF4-81A6-40D0-BD46-572B229E9FD6}"/>
              </a:ext>
            </a:extLst>
          </p:cNvPr>
          <p:cNvPicPr>
            <a:picLocks noChangeAspect="1"/>
          </p:cNvPicPr>
          <p:nvPr/>
        </p:nvPicPr>
        <p:blipFill>
          <a:blip r:embed="rId2"/>
          <a:stretch>
            <a:fillRect/>
          </a:stretch>
        </p:blipFill>
        <p:spPr>
          <a:xfrm>
            <a:off x="1176129" y="2555057"/>
            <a:ext cx="10044953" cy="3266311"/>
          </a:xfrm>
          <a:prstGeom prst="rect">
            <a:avLst/>
          </a:prstGeom>
        </p:spPr>
      </p:pic>
      <p:sp>
        <p:nvSpPr>
          <p:cNvPr id="10" name="Slide Number Placeholder 9">
            <a:extLst>
              <a:ext uri="{FF2B5EF4-FFF2-40B4-BE49-F238E27FC236}">
                <a16:creationId xmlns:a16="http://schemas.microsoft.com/office/drawing/2014/main" id="{49708ECA-4BF3-42A1-AF12-A1D8B7CBF067}"/>
              </a:ext>
            </a:extLst>
          </p:cNvPr>
          <p:cNvSpPr>
            <a:spLocks noGrp="1"/>
          </p:cNvSpPr>
          <p:nvPr>
            <p:ph type="sldNum" sz="quarter" idx="12"/>
          </p:nvPr>
        </p:nvSpPr>
        <p:spPr/>
        <p:txBody>
          <a:bodyPr/>
          <a:lstStyle/>
          <a:p>
            <a:pPr algn="ctr"/>
            <a:r>
              <a:rPr lang="en-US" dirty="0">
                <a:solidFill>
                  <a:schemeClr val="tx1"/>
                </a:solidFill>
              </a:rPr>
              <a:t>16</a:t>
            </a:r>
          </a:p>
        </p:txBody>
      </p:sp>
      <p:sp>
        <p:nvSpPr>
          <p:cNvPr id="4" name="Title 1">
            <a:extLst>
              <a:ext uri="{FF2B5EF4-FFF2-40B4-BE49-F238E27FC236}">
                <a16:creationId xmlns:a16="http://schemas.microsoft.com/office/drawing/2014/main" id="{5FE8D575-0C96-48B6-A6FB-B6207C12DE73}"/>
              </a:ext>
            </a:extLst>
          </p:cNvPr>
          <p:cNvSpPr>
            <a:spLocks noGrp="1"/>
          </p:cNvSpPr>
          <p:nvPr>
            <p:ph type="title"/>
          </p:nvPr>
        </p:nvSpPr>
        <p:spPr>
          <a:xfrm>
            <a:off x="1143000" y="609600"/>
            <a:ext cx="9875520" cy="1356360"/>
          </a:xfrm>
        </p:spPr>
        <p:txBody>
          <a:bodyPr/>
          <a:lstStyle/>
          <a:p>
            <a:r>
              <a:rPr lang="en-US" dirty="0">
                <a:solidFill>
                  <a:schemeClr val="accent4"/>
                </a:solidFill>
              </a:rPr>
              <a:t>S3 Bucket example</a:t>
            </a:r>
          </a:p>
        </p:txBody>
      </p:sp>
    </p:spTree>
    <p:extLst>
      <p:ext uri="{BB962C8B-B14F-4D97-AF65-F5344CB8AC3E}">
        <p14:creationId xmlns:p14="http://schemas.microsoft.com/office/powerpoint/2010/main" val="248480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BFF6-DD8C-4BBB-B47B-A39BEEAFA868}"/>
              </a:ext>
            </a:extLst>
          </p:cNvPr>
          <p:cNvSpPr>
            <a:spLocks noGrp="1"/>
          </p:cNvSpPr>
          <p:nvPr>
            <p:ph type="title"/>
          </p:nvPr>
        </p:nvSpPr>
        <p:spPr/>
        <p:txBody>
          <a:bodyPr>
            <a:normAutofit/>
          </a:bodyPr>
          <a:lstStyle/>
          <a:p>
            <a:pPr algn="l"/>
            <a:r>
              <a:rPr lang="en-US" sz="4400" dirty="0">
                <a:solidFill>
                  <a:schemeClr val="accent4"/>
                </a:solidFill>
              </a:rPr>
              <a:t>Executive Summary</a:t>
            </a:r>
          </a:p>
        </p:txBody>
      </p:sp>
      <p:graphicFrame>
        <p:nvGraphicFramePr>
          <p:cNvPr id="5" name="Content Placeholder 2">
            <a:extLst>
              <a:ext uri="{FF2B5EF4-FFF2-40B4-BE49-F238E27FC236}">
                <a16:creationId xmlns:a16="http://schemas.microsoft.com/office/drawing/2014/main" id="{D36DF23D-887E-5A10-BF27-EB6D78A816AA}"/>
              </a:ext>
            </a:extLst>
          </p:cNvPr>
          <p:cNvGraphicFramePr>
            <a:graphicFrameLocks noGrp="1"/>
          </p:cNvGraphicFramePr>
          <p:nvPr>
            <p:ph idx="1"/>
            <p:extLst>
              <p:ext uri="{D42A27DB-BD31-4B8C-83A1-F6EECF244321}">
                <p14:modId xmlns:p14="http://schemas.microsoft.com/office/powerpoint/2010/main" val="2531895216"/>
              </p:ext>
            </p:extLst>
          </p:nvPr>
        </p:nvGraphicFramePr>
        <p:xfrm>
          <a:off x="938306" y="2253129"/>
          <a:ext cx="9490635" cy="3842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EB06D045-7421-4A51-9212-8188E08916D8}"/>
              </a:ext>
            </a:extLst>
          </p:cNvPr>
          <p:cNvSpPr>
            <a:spLocks noGrp="1"/>
          </p:cNvSpPr>
          <p:nvPr>
            <p:ph type="sldNum" sz="quarter" idx="12"/>
          </p:nvPr>
        </p:nvSpPr>
        <p:spPr/>
        <p:txBody>
          <a:bodyPr/>
          <a:lstStyle/>
          <a:p>
            <a:pPr algn="ctr"/>
            <a:r>
              <a:rPr lang="en-US" dirty="0">
                <a:solidFill>
                  <a:schemeClr val="tx1"/>
                </a:solidFill>
              </a:rPr>
              <a:t>1</a:t>
            </a:r>
          </a:p>
        </p:txBody>
      </p:sp>
    </p:spTree>
    <p:extLst>
      <p:ext uri="{BB962C8B-B14F-4D97-AF65-F5344CB8AC3E}">
        <p14:creationId xmlns:p14="http://schemas.microsoft.com/office/powerpoint/2010/main" val="2607299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7B5E94-571D-4348-BBB4-52E41A3F0CCC}"/>
              </a:ext>
            </a:extLst>
          </p:cNvPr>
          <p:cNvPicPr>
            <a:picLocks noChangeAspect="1"/>
          </p:cNvPicPr>
          <p:nvPr/>
        </p:nvPicPr>
        <p:blipFill>
          <a:blip r:embed="rId2"/>
          <a:stretch>
            <a:fillRect/>
          </a:stretch>
        </p:blipFill>
        <p:spPr>
          <a:xfrm>
            <a:off x="1606924" y="3120147"/>
            <a:ext cx="8027894" cy="1913106"/>
          </a:xfrm>
          <a:prstGeom prst="rect">
            <a:avLst/>
          </a:prstGeom>
        </p:spPr>
      </p:pic>
      <p:sp>
        <p:nvSpPr>
          <p:cNvPr id="9" name="Slide Number Placeholder 8">
            <a:extLst>
              <a:ext uri="{FF2B5EF4-FFF2-40B4-BE49-F238E27FC236}">
                <a16:creationId xmlns:a16="http://schemas.microsoft.com/office/drawing/2014/main" id="{40420C9D-7324-4B29-87E8-20C748322400}"/>
              </a:ext>
            </a:extLst>
          </p:cNvPr>
          <p:cNvSpPr>
            <a:spLocks noGrp="1"/>
          </p:cNvSpPr>
          <p:nvPr>
            <p:ph type="sldNum" sz="quarter" idx="12"/>
          </p:nvPr>
        </p:nvSpPr>
        <p:spPr/>
        <p:txBody>
          <a:bodyPr/>
          <a:lstStyle/>
          <a:p>
            <a:pPr algn="ctr"/>
            <a:r>
              <a:rPr lang="en-US" dirty="0">
                <a:solidFill>
                  <a:schemeClr val="tx1"/>
                </a:solidFill>
              </a:rPr>
              <a:t>17</a:t>
            </a:r>
          </a:p>
        </p:txBody>
      </p:sp>
      <p:sp>
        <p:nvSpPr>
          <p:cNvPr id="4" name="Title 1">
            <a:extLst>
              <a:ext uri="{FF2B5EF4-FFF2-40B4-BE49-F238E27FC236}">
                <a16:creationId xmlns:a16="http://schemas.microsoft.com/office/drawing/2014/main" id="{432510A6-B837-45FB-902C-67DDF814663E}"/>
              </a:ext>
            </a:extLst>
          </p:cNvPr>
          <p:cNvSpPr>
            <a:spLocks noGrp="1"/>
          </p:cNvSpPr>
          <p:nvPr>
            <p:ph type="title"/>
          </p:nvPr>
        </p:nvSpPr>
        <p:spPr>
          <a:xfrm>
            <a:off x="1143000" y="609600"/>
            <a:ext cx="9875520" cy="1356360"/>
          </a:xfrm>
        </p:spPr>
        <p:txBody>
          <a:bodyPr/>
          <a:lstStyle/>
          <a:p>
            <a:r>
              <a:rPr lang="en-US" dirty="0">
                <a:solidFill>
                  <a:schemeClr val="accent4"/>
                </a:solidFill>
              </a:rPr>
              <a:t>Amazon Aurora PostgreSQL instance</a:t>
            </a:r>
          </a:p>
        </p:txBody>
      </p:sp>
    </p:spTree>
    <p:extLst>
      <p:ext uri="{BB962C8B-B14F-4D97-AF65-F5344CB8AC3E}">
        <p14:creationId xmlns:p14="http://schemas.microsoft.com/office/powerpoint/2010/main" val="2449691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C905ABA5-CE5F-4BF5-9168-608522DC43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421076E3-5C63-4DDD-B1A5-1A12D9B4F622}"/>
              </a:ext>
            </a:extLst>
          </p:cNvPr>
          <p:cNvPicPr>
            <a:picLocks noChangeAspect="1"/>
          </p:cNvPicPr>
          <p:nvPr/>
        </p:nvPicPr>
        <p:blipFill>
          <a:blip r:embed="rId2"/>
          <a:stretch>
            <a:fillRect/>
          </a:stretch>
        </p:blipFill>
        <p:spPr>
          <a:xfrm>
            <a:off x="3145736" y="1965960"/>
            <a:ext cx="4717774" cy="3849705"/>
          </a:xfrm>
          <a:prstGeom prst="rect">
            <a:avLst/>
          </a:prstGeom>
        </p:spPr>
      </p:pic>
      <p:sp>
        <p:nvSpPr>
          <p:cNvPr id="12" name="Slide Number Placeholder 11">
            <a:extLst>
              <a:ext uri="{FF2B5EF4-FFF2-40B4-BE49-F238E27FC236}">
                <a16:creationId xmlns:a16="http://schemas.microsoft.com/office/drawing/2014/main" id="{9500CBF8-3877-4C18-BFF7-2E8A2508FD68}"/>
              </a:ext>
            </a:extLst>
          </p:cNvPr>
          <p:cNvSpPr>
            <a:spLocks noGrp="1"/>
          </p:cNvSpPr>
          <p:nvPr>
            <p:ph type="sldNum" sz="quarter" idx="12"/>
          </p:nvPr>
        </p:nvSpPr>
        <p:spPr/>
        <p:txBody>
          <a:bodyPr/>
          <a:lstStyle/>
          <a:p>
            <a:pPr algn="ctr"/>
            <a:r>
              <a:rPr lang="en-US" dirty="0">
                <a:solidFill>
                  <a:schemeClr val="tx1"/>
                </a:solidFill>
              </a:rPr>
              <a:t>18</a:t>
            </a:r>
          </a:p>
        </p:txBody>
      </p:sp>
      <p:sp>
        <p:nvSpPr>
          <p:cNvPr id="6" name="Title 1">
            <a:extLst>
              <a:ext uri="{FF2B5EF4-FFF2-40B4-BE49-F238E27FC236}">
                <a16:creationId xmlns:a16="http://schemas.microsoft.com/office/drawing/2014/main" id="{CE96A5A0-D625-4DA8-B3DA-27E71C128078}"/>
              </a:ext>
            </a:extLst>
          </p:cNvPr>
          <p:cNvSpPr>
            <a:spLocks noGrp="1"/>
          </p:cNvSpPr>
          <p:nvPr>
            <p:ph type="title"/>
          </p:nvPr>
        </p:nvSpPr>
        <p:spPr>
          <a:xfrm>
            <a:off x="1143000" y="609600"/>
            <a:ext cx="9875520" cy="1356360"/>
          </a:xfrm>
        </p:spPr>
        <p:txBody>
          <a:bodyPr/>
          <a:lstStyle/>
          <a:p>
            <a:r>
              <a:rPr lang="en-US" dirty="0">
                <a:solidFill>
                  <a:schemeClr val="accent4"/>
                </a:solidFill>
              </a:rPr>
              <a:t>Tableau Dashboard example</a:t>
            </a:r>
          </a:p>
        </p:txBody>
      </p:sp>
    </p:spTree>
    <p:extLst>
      <p:ext uri="{BB962C8B-B14F-4D97-AF65-F5344CB8AC3E}">
        <p14:creationId xmlns:p14="http://schemas.microsoft.com/office/powerpoint/2010/main" val="82381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BFF6-DD8C-4BBB-B47B-A39BEEAFA868}"/>
              </a:ext>
            </a:extLst>
          </p:cNvPr>
          <p:cNvSpPr>
            <a:spLocks noGrp="1"/>
          </p:cNvSpPr>
          <p:nvPr>
            <p:ph type="title"/>
          </p:nvPr>
        </p:nvSpPr>
        <p:spPr>
          <a:xfrm>
            <a:off x="1143000" y="609600"/>
            <a:ext cx="9875520" cy="1356360"/>
          </a:xfrm>
        </p:spPr>
        <p:txBody>
          <a:bodyPr>
            <a:normAutofit/>
          </a:bodyPr>
          <a:lstStyle/>
          <a:p>
            <a:r>
              <a:rPr lang="en-US" dirty="0">
                <a:solidFill>
                  <a:schemeClr val="accent4"/>
                </a:solidFill>
              </a:rPr>
              <a:t>Research Objective</a:t>
            </a:r>
          </a:p>
        </p:txBody>
      </p:sp>
      <p:sp>
        <p:nvSpPr>
          <p:cNvPr id="12" name="TextBox 11">
            <a:extLst>
              <a:ext uri="{FF2B5EF4-FFF2-40B4-BE49-F238E27FC236}">
                <a16:creationId xmlns:a16="http://schemas.microsoft.com/office/drawing/2014/main" id="{3805F014-2FA7-4170-B5FE-FAB40D664E9B}"/>
              </a:ext>
            </a:extLst>
          </p:cNvPr>
          <p:cNvSpPr txBox="1"/>
          <p:nvPr/>
        </p:nvSpPr>
        <p:spPr>
          <a:xfrm>
            <a:off x="3524975" y="2145091"/>
            <a:ext cx="6467061" cy="1077218"/>
          </a:xfrm>
          <a:prstGeom prst="rect">
            <a:avLst/>
          </a:prstGeom>
          <a:noFill/>
        </p:spPr>
        <p:txBody>
          <a:bodyPr wrap="square" rtlCol="0">
            <a:spAutoFit/>
          </a:bodyPr>
          <a:lstStyle/>
          <a:p>
            <a:pPr>
              <a:spcAft>
                <a:spcPts val="600"/>
              </a:spcAft>
            </a:pPr>
            <a:endParaRPr lang="en-US"/>
          </a:p>
          <a:p>
            <a:pPr>
              <a:spcAft>
                <a:spcPts val="600"/>
              </a:spcAft>
            </a:pPr>
            <a:endParaRPr lang="en-US"/>
          </a:p>
          <a:p>
            <a:pPr>
              <a:spcAft>
                <a:spcPts val="600"/>
              </a:spcAft>
            </a:pPr>
            <a:endParaRPr lang="en-US"/>
          </a:p>
        </p:txBody>
      </p:sp>
      <p:graphicFrame>
        <p:nvGraphicFramePr>
          <p:cNvPr id="17" name="Diagram 12">
            <a:extLst>
              <a:ext uri="{FF2B5EF4-FFF2-40B4-BE49-F238E27FC236}">
                <a16:creationId xmlns:a16="http://schemas.microsoft.com/office/drawing/2014/main" id="{06CA9E7E-97BB-FF26-C311-18B0AAFB2F04}"/>
              </a:ext>
            </a:extLst>
          </p:cNvPr>
          <p:cNvGraphicFramePr/>
          <p:nvPr>
            <p:extLst>
              <p:ext uri="{D42A27DB-BD31-4B8C-83A1-F6EECF244321}">
                <p14:modId xmlns:p14="http://schemas.microsoft.com/office/powerpoint/2010/main" val="1808341152"/>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88536CDF-8597-4C91-A425-2292EDCE55FB}"/>
              </a:ext>
            </a:extLst>
          </p:cNvPr>
          <p:cNvSpPr>
            <a:spLocks noGrp="1"/>
          </p:cNvSpPr>
          <p:nvPr>
            <p:ph type="sldNum" sz="quarter" idx="12"/>
          </p:nvPr>
        </p:nvSpPr>
        <p:spPr/>
        <p:txBody>
          <a:bodyPr/>
          <a:lstStyle/>
          <a:p>
            <a:pPr algn="ctr"/>
            <a:r>
              <a:rPr lang="en-US" dirty="0">
                <a:solidFill>
                  <a:schemeClr val="tx1"/>
                </a:solidFill>
              </a:rPr>
              <a:t>2</a:t>
            </a:r>
          </a:p>
        </p:txBody>
      </p:sp>
    </p:spTree>
    <p:extLst>
      <p:ext uri="{BB962C8B-B14F-4D97-AF65-F5344CB8AC3E}">
        <p14:creationId xmlns:p14="http://schemas.microsoft.com/office/powerpoint/2010/main" val="312099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278D-FC4A-4816-81E9-D6CF37AD68D7}"/>
              </a:ext>
            </a:extLst>
          </p:cNvPr>
          <p:cNvSpPr>
            <a:spLocks noGrp="1"/>
          </p:cNvSpPr>
          <p:nvPr>
            <p:ph type="title"/>
          </p:nvPr>
        </p:nvSpPr>
        <p:spPr/>
        <p:txBody>
          <a:bodyPr/>
          <a:lstStyle/>
          <a:p>
            <a:r>
              <a:rPr lang="en-US" dirty="0">
                <a:solidFill>
                  <a:schemeClr val="accent4"/>
                </a:solidFill>
              </a:rPr>
              <a:t>Sourcing the Data</a:t>
            </a:r>
          </a:p>
        </p:txBody>
      </p:sp>
      <p:graphicFrame>
        <p:nvGraphicFramePr>
          <p:cNvPr id="7" name="Table 7">
            <a:extLst>
              <a:ext uri="{FF2B5EF4-FFF2-40B4-BE49-F238E27FC236}">
                <a16:creationId xmlns:a16="http://schemas.microsoft.com/office/drawing/2014/main" id="{FBED860F-B238-4740-91A3-9E670F2F6864}"/>
              </a:ext>
            </a:extLst>
          </p:cNvPr>
          <p:cNvGraphicFramePr>
            <a:graphicFrameLocks noGrp="1"/>
          </p:cNvGraphicFramePr>
          <p:nvPr>
            <p:ph idx="1"/>
            <p:extLst>
              <p:ext uri="{D42A27DB-BD31-4B8C-83A1-F6EECF244321}">
                <p14:modId xmlns:p14="http://schemas.microsoft.com/office/powerpoint/2010/main" val="3185258594"/>
              </p:ext>
            </p:extLst>
          </p:nvPr>
        </p:nvGraphicFramePr>
        <p:xfrm>
          <a:off x="1226671" y="1977614"/>
          <a:ext cx="9872662" cy="3468445"/>
        </p:xfrm>
        <a:graphic>
          <a:graphicData uri="http://schemas.openxmlformats.org/drawingml/2006/table">
            <a:tbl>
              <a:tblPr firstRow="1" bandRow="1">
                <a:tableStyleId>{5C22544A-7EE6-4342-B048-85BDC9FD1C3A}</a:tableStyleId>
              </a:tblPr>
              <a:tblGrid>
                <a:gridCol w="2711823">
                  <a:extLst>
                    <a:ext uri="{9D8B030D-6E8A-4147-A177-3AD203B41FA5}">
                      <a16:colId xmlns:a16="http://schemas.microsoft.com/office/drawing/2014/main" val="3312686277"/>
                    </a:ext>
                  </a:extLst>
                </a:gridCol>
                <a:gridCol w="7160839">
                  <a:extLst>
                    <a:ext uri="{9D8B030D-6E8A-4147-A177-3AD203B41FA5}">
                      <a16:colId xmlns:a16="http://schemas.microsoft.com/office/drawing/2014/main" val="3190984875"/>
                    </a:ext>
                  </a:extLst>
                </a:gridCol>
              </a:tblGrid>
              <a:tr h="542365">
                <a:tc>
                  <a:txBody>
                    <a:bodyPr/>
                    <a:lstStyle/>
                    <a:p>
                      <a:pPr algn="ctr"/>
                      <a:r>
                        <a:rPr lang="en-US" dirty="0">
                          <a:solidFill>
                            <a:schemeClr val="bg1">
                              <a:lumMod val="95000"/>
                            </a:schemeClr>
                          </a:solidFill>
                        </a:rPr>
                        <a:t>Data Source </a:t>
                      </a:r>
                    </a:p>
                  </a:txBody>
                  <a:tcPr>
                    <a:solidFill>
                      <a:schemeClr val="accent4">
                        <a:lumMod val="60000"/>
                        <a:lumOff val="40000"/>
                      </a:schemeClr>
                    </a:solidFill>
                  </a:tcPr>
                </a:tc>
                <a:tc>
                  <a:txBody>
                    <a:bodyPr/>
                    <a:lstStyle/>
                    <a:p>
                      <a:pPr algn="ctr"/>
                      <a:r>
                        <a:rPr lang="en-US" dirty="0">
                          <a:solidFill>
                            <a:schemeClr val="bg1">
                              <a:lumMod val="95000"/>
                            </a:schemeClr>
                          </a:solidFill>
                        </a:rPr>
                        <a:t> Process </a:t>
                      </a:r>
                    </a:p>
                  </a:txBody>
                  <a:tcPr>
                    <a:solidFill>
                      <a:schemeClr val="accent4">
                        <a:lumMod val="60000"/>
                        <a:lumOff val="40000"/>
                      </a:schemeClr>
                    </a:solidFill>
                  </a:tcPr>
                </a:tc>
                <a:extLst>
                  <a:ext uri="{0D108BD9-81ED-4DB2-BD59-A6C34878D82A}">
                    <a16:rowId xmlns:a16="http://schemas.microsoft.com/office/drawing/2014/main" val="1087753052"/>
                  </a:ext>
                </a:extLst>
              </a:tr>
              <a:tr h="642969">
                <a:tc>
                  <a:txBody>
                    <a:bodyPr/>
                    <a:lstStyle/>
                    <a:p>
                      <a:pPr marL="0" indent="0" algn="ctr">
                        <a:buFont typeface="Arial" panose="020B0604020202020204" pitchFamily="34" charset="0"/>
                        <a:buNone/>
                      </a:pPr>
                      <a:endParaRPr lang="en-US" dirty="0"/>
                    </a:p>
                    <a:p>
                      <a:pPr marL="0" indent="0" algn="l">
                        <a:buFont typeface="Arial" panose="020B0604020202020204" pitchFamily="34" charset="0"/>
                        <a:buNone/>
                      </a:pPr>
                      <a:r>
                        <a:rPr lang="en-US" dirty="0"/>
                        <a:t>Twitter API</a:t>
                      </a:r>
                    </a:p>
                  </a:txBody>
                  <a:tcPr>
                    <a:solidFill>
                      <a:schemeClr val="bg1"/>
                    </a:solidFill>
                  </a:tcPr>
                </a:tc>
                <a:tc>
                  <a:txBody>
                    <a:bodyPr/>
                    <a:lstStyle/>
                    <a:p>
                      <a:r>
                        <a:rPr lang="en-US" dirty="0"/>
                        <a:t>Hourly batch scripts to get data using the Twitter development (free tier) API for a group of stocks limited by API count limitation.</a:t>
                      </a:r>
                    </a:p>
                    <a:p>
                      <a:r>
                        <a:rPr lang="en-US" dirty="0"/>
                        <a:t>Stock symbols were used as key words to search for the tweets; however, this did capture many irrelevant tweets that were cleaned up during sentiment analysis. </a:t>
                      </a:r>
                    </a:p>
                  </a:txBody>
                  <a:tcPr>
                    <a:solidFill>
                      <a:schemeClr val="bg1"/>
                    </a:solidFill>
                  </a:tcPr>
                </a:tc>
                <a:extLst>
                  <a:ext uri="{0D108BD9-81ED-4DB2-BD59-A6C34878D82A}">
                    <a16:rowId xmlns:a16="http://schemas.microsoft.com/office/drawing/2014/main" val="570003338"/>
                  </a:ext>
                </a:extLst>
              </a:tr>
              <a:tr h="642969">
                <a:tc>
                  <a:txBody>
                    <a:bodyPr/>
                    <a:lstStyle/>
                    <a:p>
                      <a:pPr marL="285750" indent="-285750" algn="ctr">
                        <a:buFont typeface="Arial" panose="020B0604020202020204" pitchFamily="34" charset="0"/>
                        <a:buChar char="•"/>
                      </a:pPr>
                      <a:endParaRPr lang="en-US" dirty="0"/>
                    </a:p>
                    <a:p>
                      <a:pPr marL="0" indent="0" algn="l">
                        <a:buFont typeface="Arial" panose="020B0604020202020204" pitchFamily="34" charset="0"/>
                        <a:buNone/>
                      </a:pPr>
                      <a:r>
                        <a:rPr lang="en-US" dirty="0"/>
                        <a:t>Yahoo Finance API</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Due to limits in number of requests on Y Finance API, we ran on-demand scripts on an EC2 instance to get Stock price attribution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This step was done after sentiment analysis and data transformation as the Y Finance data is curated and did not require any pre-processing. </a:t>
                      </a:r>
                    </a:p>
                    <a:p>
                      <a:endParaRPr lang="en-US" dirty="0"/>
                    </a:p>
                  </a:txBody>
                  <a:tcPr>
                    <a:solidFill>
                      <a:schemeClr val="bg1"/>
                    </a:solidFill>
                  </a:tcPr>
                </a:tc>
                <a:extLst>
                  <a:ext uri="{0D108BD9-81ED-4DB2-BD59-A6C34878D82A}">
                    <a16:rowId xmlns:a16="http://schemas.microsoft.com/office/drawing/2014/main" val="1334703213"/>
                  </a:ext>
                </a:extLst>
              </a:tr>
            </a:tbl>
          </a:graphicData>
        </a:graphic>
      </p:graphicFrame>
      <p:sp>
        <p:nvSpPr>
          <p:cNvPr id="6" name="Slide Number Placeholder 5">
            <a:extLst>
              <a:ext uri="{FF2B5EF4-FFF2-40B4-BE49-F238E27FC236}">
                <a16:creationId xmlns:a16="http://schemas.microsoft.com/office/drawing/2014/main" id="{145FF72B-B694-41B8-8315-9C9DD040FB86}"/>
              </a:ext>
            </a:extLst>
          </p:cNvPr>
          <p:cNvSpPr>
            <a:spLocks noGrp="1"/>
          </p:cNvSpPr>
          <p:nvPr>
            <p:ph type="sldNum" sz="quarter" idx="12"/>
          </p:nvPr>
        </p:nvSpPr>
        <p:spPr/>
        <p:txBody>
          <a:bodyPr/>
          <a:lstStyle/>
          <a:p>
            <a:pPr algn="ctr"/>
            <a:r>
              <a:rPr lang="en-US" dirty="0">
                <a:solidFill>
                  <a:schemeClr val="tx1"/>
                </a:solidFill>
              </a:rPr>
              <a:t>3</a:t>
            </a:r>
          </a:p>
        </p:txBody>
      </p:sp>
    </p:spTree>
    <p:extLst>
      <p:ext uri="{BB962C8B-B14F-4D97-AF65-F5344CB8AC3E}">
        <p14:creationId xmlns:p14="http://schemas.microsoft.com/office/powerpoint/2010/main" val="186192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55BD33E-E2CA-487E-AC45-B6F431317D83}"/>
              </a:ext>
            </a:extLst>
          </p:cNvPr>
          <p:cNvGraphicFramePr>
            <a:graphicFrameLocks noGrp="1"/>
          </p:cNvGraphicFramePr>
          <p:nvPr>
            <p:ph idx="1"/>
            <p:extLst>
              <p:ext uri="{D42A27DB-BD31-4B8C-83A1-F6EECF244321}">
                <p14:modId xmlns:p14="http://schemas.microsoft.com/office/powerpoint/2010/main" val="2526333965"/>
              </p:ext>
            </p:extLst>
          </p:nvPr>
        </p:nvGraphicFramePr>
        <p:xfrm>
          <a:off x="770966" y="1852706"/>
          <a:ext cx="10244698" cy="4243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8" name="Picture 27">
            <a:extLst>
              <a:ext uri="{FF2B5EF4-FFF2-40B4-BE49-F238E27FC236}">
                <a16:creationId xmlns:a16="http://schemas.microsoft.com/office/drawing/2014/main" id="{301B6D11-1CAA-43C1-A91C-4CE1559A5DA8}"/>
              </a:ext>
            </a:extLst>
          </p:cNvPr>
          <p:cNvPicPr>
            <a:picLocks noChangeAspect="1"/>
          </p:cNvPicPr>
          <p:nvPr/>
        </p:nvPicPr>
        <p:blipFill>
          <a:blip r:embed="rId7"/>
          <a:stretch>
            <a:fillRect/>
          </a:stretch>
        </p:blipFill>
        <p:spPr>
          <a:xfrm>
            <a:off x="709766" y="2180592"/>
            <a:ext cx="288306" cy="282867"/>
          </a:xfrm>
          <a:prstGeom prst="rect">
            <a:avLst/>
          </a:prstGeom>
        </p:spPr>
      </p:pic>
      <p:pic>
        <p:nvPicPr>
          <p:cNvPr id="30" name="Picture 29">
            <a:extLst>
              <a:ext uri="{FF2B5EF4-FFF2-40B4-BE49-F238E27FC236}">
                <a16:creationId xmlns:a16="http://schemas.microsoft.com/office/drawing/2014/main" id="{53244765-9FFB-409A-AA8B-D24B0E3EF83F}"/>
              </a:ext>
            </a:extLst>
          </p:cNvPr>
          <p:cNvPicPr>
            <a:picLocks noChangeAspect="1"/>
          </p:cNvPicPr>
          <p:nvPr/>
        </p:nvPicPr>
        <p:blipFill>
          <a:blip r:embed="rId8"/>
          <a:stretch>
            <a:fillRect/>
          </a:stretch>
        </p:blipFill>
        <p:spPr>
          <a:xfrm>
            <a:off x="4004753" y="2242452"/>
            <a:ext cx="383961" cy="364437"/>
          </a:xfrm>
          <a:prstGeom prst="rect">
            <a:avLst/>
          </a:prstGeom>
        </p:spPr>
      </p:pic>
      <p:pic>
        <p:nvPicPr>
          <p:cNvPr id="1026" name="Picture 2" descr="S3 Bucket with Objects | AWS Storage">
            <a:extLst>
              <a:ext uri="{FF2B5EF4-FFF2-40B4-BE49-F238E27FC236}">
                <a16:creationId xmlns:a16="http://schemas.microsoft.com/office/drawing/2014/main" id="{1ACFBF85-C320-44B7-A24A-4BA57337CF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7796" y="4498832"/>
            <a:ext cx="364437" cy="36443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23D3DE30-E352-4966-AED2-5E5656960DEA}"/>
              </a:ext>
            </a:extLst>
          </p:cNvPr>
          <p:cNvPicPr>
            <a:picLocks noChangeAspect="1"/>
          </p:cNvPicPr>
          <p:nvPr/>
        </p:nvPicPr>
        <p:blipFill>
          <a:blip r:embed="rId10"/>
          <a:stretch>
            <a:fillRect/>
          </a:stretch>
        </p:blipFill>
        <p:spPr>
          <a:xfrm>
            <a:off x="6221306" y="4470063"/>
            <a:ext cx="458192" cy="421977"/>
          </a:xfrm>
          <a:prstGeom prst="rect">
            <a:avLst/>
          </a:prstGeom>
        </p:spPr>
      </p:pic>
      <p:pic>
        <p:nvPicPr>
          <p:cNvPr id="36" name="Picture 35">
            <a:extLst>
              <a:ext uri="{FF2B5EF4-FFF2-40B4-BE49-F238E27FC236}">
                <a16:creationId xmlns:a16="http://schemas.microsoft.com/office/drawing/2014/main" id="{9F9B5416-E8AB-49CF-938D-1391F8BBC00E}"/>
              </a:ext>
            </a:extLst>
          </p:cNvPr>
          <p:cNvPicPr>
            <a:picLocks noChangeAspect="1"/>
          </p:cNvPicPr>
          <p:nvPr/>
        </p:nvPicPr>
        <p:blipFill rotWithShape="1">
          <a:blip r:embed="rId11"/>
          <a:srcRect t="4071" r="48997"/>
          <a:stretch/>
        </p:blipFill>
        <p:spPr>
          <a:xfrm>
            <a:off x="8256104" y="2368267"/>
            <a:ext cx="430461" cy="519214"/>
          </a:xfrm>
          <a:prstGeom prst="rect">
            <a:avLst/>
          </a:prstGeom>
        </p:spPr>
      </p:pic>
      <p:sp>
        <p:nvSpPr>
          <p:cNvPr id="11" name="Title 1">
            <a:extLst>
              <a:ext uri="{FF2B5EF4-FFF2-40B4-BE49-F238E27FC236}">
                <a16:creationId xmlns:a16="http://schemas.microsoft.com/office/drawing/2014/main" id="{A39A6745-728A-4E94-906F-BFA358DB8896}"/>
              </a:ext>
            </a:extLst>
          </p:cNvPr>
          <p:cNvSpPr>
            <a:spLocks noGrp="1"/>
          </p:cNvSpPr>
          <p:nvPr>
            <p:ph type="title"/>
          </p:nvPr>
        </p:nvSpPr>
        <p:spPr>
          <a:xfrm>
            <a:off x="1143000" y="609600"/>
            <a:ext cx="9875520" cy="1356360"/>
          </a:xfrm>
        </p:spPr>
        <p:txBody>
          <a:bodyPr/>
          <a:lstStyle/>
          <a:p>
            <a:r>
              <a:rPr lang="en-US" dirty="0">
                <a:solidFill>
                  <a:schemeClr val="accent4"/>
                </a:solidFill>
              </a:rPr>
              <a:t>Data Pipeline Overview</a:t>
            </a:r>
          </a:p>
        </p:txBody>
      </p:sp>
      <p:sp>
        <p:nvSpPr>
          <p:cNvPr id="8" name="Slide Number Placeholder 7">
            <a:extLst>
              <a:ext uri="{FF2B5EF4-FFF2-40B4-BE49-F238E27FC236}">
                <a16:creationId xmlns:a16="http://schemas.microsoft.com/office/drawing/2014/main" id="{A4622DF9-7FAF-4BB0-9DCF-662BD6C8081E}"/>
              </a:ext>
            </a:extLst>
          </p:cNvPr>
          <p:cNvSpPr>
            <a:spLocks noGrp="1"/>
          </p:cNvSpPr>
          <p:nvPr>
            <p:ph type="sldNum" sz="quarter" idx="12"/>
          </p:nvPr>
        </p:nvSpPr>
        <p:spPr/>
        <p:txBody>
          <a:bodyPr/>
          <a:lstStyle/>
          <a:p>
            <a:pPr algn="ctr"/>
            <a:r>
              <a:rPr lang="en-US" dirty="0">
                <a:solidFill>
                  <a:schemeClr val="tx1"/>
                </a:solidFill>
              </a:rPr>
              <a:t>4</a:t>
            </a:r>
          </a:p>
        </p:txBody>
      </p:sp>
    </p:spTree>
    <p:extLst>
      <p:ext uri="{BB962C8B-B14F-4D97-AF65-F5344CB8AC3E}">
        <p14:creationId xmlns:p14="http://schemas.microsoft.com/office/powerpoint/2010/main" val="5370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6834-F582-4F99-87BC-B91B2721D857}"/>
              </a:ext>
            </a:extLst>
          </p:cNvPr>
          <p:cNvSpPr>
            <a:spLocks noGrp="1"/>
          </p:cNvSpPr>
          <p:nvPr>
            <p:ph type="title"/>
          </p:nvPr>
        </p:nvSpPr>
        <p:spPr/>
        <p:txBody>
          <a:bodyPr>
            <a:normAutofit/>
          </a:bodyPr>
          <a:lstStyle/>
          <a:p>
            <a:r>
              <a:rPr lang="en-US" b="0" i="0" u="none" strike="noStrike" baseline="0" dirty="0">
                <a:solidFill>
                  <a:schemeClr val="accent4"/>
                </a:solidFill>
              </a:rPr>
              <a:t>Data Ingestion, Analysis and Preparation</a:t>
            </a:r>
            <a:endParaRPr lang="en-US" dirty="0">
              <a:solidFill>
                <a:schemeClr val="accent4"/>
              </a:solidFill>
            </a:endParaRPr>
          </a:p>
        </p:txBody>
      </p:sp>
      <p:sp>
        <p:nvSpPr>
          <p:cNvPr id="3" name="Content Placeholder 2">
            <a:extLst>
              <a:ext uri="{FF2B5EF4-FFF2-40B4-BE49-F238E27FC236}">
                <a16:creationId xmlns:a16="http://schemas.microsoft.com/office/drawing/2014/main" id="{C4AECF05-DE86-4F34-BE57-E115BA596C04}"/>
              </a:ext>
            </a:extLst>
          </p:cNvPr>
          <p:cNvSpPr>
            <a:spLocks noGrp="1"/>
          </p:cNvSpPr>
          <p:nvPr>
            <p:ph idx="1"/>
          </p:nvPr>
        </p:nvSpPr>
        <p:spPr/>
        <p:txBody>
          <a:bodyPr>
            <a:normAutofit/>
          </a:bodyPr>
          <a:lstStyle/>
          <a:p>
            <a:pPr algn="l">
              <a:buClr>
                <a:schemeClr val="tx1"/>
              </a:buClr>
              <a:buFont typeface="Arial" panose="020B0604020202020204" pitchFamily="34" charset="0"/>
              <a:buChar char="•"/>
            </a:pPr>
            <a:r>
              <a:rPr lang="en-US" sz="1800" b="0" i="0" u="none" strike="noStrike" baseline="0" dirty="0">
                <a:solidFill>
                  <a:schemeClr val="tx1"/>
                </a:solidFill>
              </a:rPr>
              <a:t>Hourly python batch scripts to collect Twitter data using API. </a:t>
            </a:r>
          </a:p>
          <a:p>
            <a:pPr algn="l">
              <a:buClr>
                <a:schemeClr val="tx1"/>
              </a:buClr>
              <a:buFont typeface="Arial" panose="020B0604020202020204" pitchFamily="34" charset="0"/>
              <a:buChar char="•"/>
            </a:pPr>
            <a:r>
              <a:rPr lang="en-US" sz="1800" b="0" i="0" u="none" strike="noStrike" baseline="0" dirty="0">
                <a:solidFill>
                  <a:schemeClr val="tx1"/>
                </a:solidFill>
              </a:rPr>
              <a:t>Total of </a:t>
            </a:r>
            <a:r>
              <a:rPr lang="en-US" sz="1800" dirty="0">
                <a:solidFill>
                  <a:schemeClr val="tx1"/>
                </a:solidFill>
              </a:rPr>
              <a:t>83</a:t>
            </a:r>
            <a:r>
              <a:rPr lang="en-US" sz="1800" b="0" i="0" u="none" strike="noStrike" baseline="0" dirty="0">
                <a:solidFill>
                  <a:schemeClr val="tx1"/>
                </a:solidFill>
              </a:rPr>
              <a:t>,000 tweets were collected with limited twitter development access. </a:t>
            </a:r>
          </a:p>
          <a:p>
            <a:pPr algn="l">
              <a:buClr>
                <a:schemeClr val="tx1"/>
              </a:buClr>
              <a:buFont typeface="Arial" panose="020B0604020202020204" pitchFamily="34" charset="0"/>
              <a:buChar char="•"/>
            </a:pPr>
            <a:r>
              <a:rPr lang="en-US" sz="1800" b="0" i="0" u="none" strike="noStrike" baseline="0" dirty="0">
                <a:solidFill>
                  <a:schemeClr val="tx1"/>
                </a:solidFill>
              </a:rPr>
              <a:t>The tweets with date and timestamps were ingested in Amazon S3 in csv format.</a:t>
            </a:r>
          </a:p>
          <a:p>
            <a:pPr algn="l">
              <a:buClr>
                <a:schemeClr val="tx1"/>
              </a:buClr>
              <a:buFont typeface="Arial" panose="020B0604020202020204" pitchFamily="34" charset="0"/>
              <a:buChar char="•"/>
            </a:pPr>
            <a:r>
              <a:rPr lang="en-US" sz="1800" b="0" i="0" u="none" strike="noStrike" baseline="0" dirty="0">
                <a:solidFill>
                  <a:schemeClr val="tx1"/>
                </a:solidFill>
              </a:rPr>
              <a:t>Used NLP pipeline in an Ec2 instance with python to filter irrelevant tweets, </a:t>
            </a:r>
            <a:r>
              <a:rPr lang="en-US" sz="1800" dirty="0">
                <a:solidFill>
                  <a:schemeClr val="tx1"/>
                </a:solidFill>
              </a:rPr>
              <a:t> perform text preprocessing, tokenization and perform sentiment analysis using a Bert based transformer model. </a:t>
            </a:r>
            <a:endParaRPr lang="en-US" sz="1800" b="0" i="0" u="none" strike="noStrike" baseline="0" dirty="0">
              <a:solidFill>
                <a:schemeClr val="tx1"/>
              </a:solidFill>
            </a:endParaRPr>
          </a:p>
          <a:p>
            <a:pPr algn="l">
              <a:buClr>
                <a:schemeClr val="tx1"/>
              </a:buClr>
              <a:buFont typeface="Arial" panose="020B0604020202020204" pitchFamily="34" charset="0"/>
              <a:buChar char="•"/>
            </a:pPr>
            <a:r>
              <a:rPr lang="en-US" sz="1800" dirty="0">
                <a:solidFill>
                  <a:schemeClr val="tx1"/>
                </a:solidFill>
              </a:rPr>
              <a:t>Used Yahoo Finance API to collect stock attribution data for the stocks and date and timestamps on post processed Twitter data.</a:t>
            </a:r>
          </a:p>
          <a:p>
            <a:pPr algn="l">
              <a:buClr>
                <a:schemeClr val="tx1"/>
              </a:buClr>
              <a:buFont typeface="Arial" panose="020B0604020202020204" pitchFamily="34" charset="0"/>
              <a:buChar char="•"/>
            </a:pPr>
            <a:r>
              <a:rPr lang="en-US" sz="1800" dirty="0">
                <a:solidFill>
                  <a:schemeClr val="tx1"/>
                </a:solidFill>
              </a:rPr>
              <a:t>Yahoo Finance and Twitter sentiment data was loaded to AWS aurora (PostgreSQL).  </a:t>
            </a:r>
            <a:endParaRPr lang="en-US" sz="1800" b="0" i="0" u="none" strike="noStrike" baseline="0" dirty="0">
              <a:solidFill>
                <a:schemeClr val="tx1"/>
              </a:solidFill>
            </a:endParaRPr>
          </a:p>
          <a:p>
            <a:pPr marL="45720" indent="0">
              <a:buNone/>
            </a:pPr>
            <a:endParaRPr lang="en-US" sz="1800" dirty="0"/>
          </a:p>
        </p:txBody>
      </p:sp>
      <p:sp>
        <p:nvSpPr>
          <p:cNvPr id="7" name="Slide Number Placeholder 6">
            <a:extLst>
              <a:ext uri="{FF2B5EF4-FFF2-40B4-BE49-F238E27FC236}">
                <a16:creationId xmlns:a16="http://schemas.microsoft.com/office/drawing/2014/main" id="{18BA2CA2-7721-4171-8B3C-F3D48ADC488A}"/>
              </a:ext>
            </a:extLst>
          </p:cNvPr>
          <p:cNvSpPr>
            <a:spLocks noGrp="1"/>
          </p:cNvSpPr>
          <p:nvPr>
            <p:ph type="sldNum" sz="quarter" idx="12"/>
          </p:nvPr>
        </p:nvSpPr>
        <p:spPr/>
        <p:txBody>
          <a:bodyPr/>
          <a:lstStyle/>
          <a:p>
            <a:pPr algn="ctr"/>
            <a:r>
              <a:rPr lang="en-US" dirty="0">
                <a:solidFill>
                  <a:schemeClr val="tx1"/>
                </a:solidFill>
              </a:rPr>
              <a:t>5</a:t>
            </a:r>
          </a:p>
        </p:txBody>
      </p:sp>
    </p:spTree>
    <p:extLst>
      <p:ext uri="{BB962C8B-B14F-4D97-AF65-F5344CB8AC3E}">
        <p14:creationId xmlns:p14="http://schemas.microsoft.com/office/powerpoint/2010/main" val="10074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6834-F582-4F99-87BC-B91B2721D857}"/>
              </a:ext>
            </a:extLst>
          </p:cNvPr>
          <p:cNvSpPr>
            <a:spLocks noGrp="1"/>
          </p:cNvSpPr>
          <p:nvPr>
            <p:ph type="title"/>
          </p:nvPr>
        </p:nvSpPr>
        <p:spPr/>
        <p:txBody>
          <a:bodyPr>
            <a:normAutofit/>
          </a:bodyPr>
          <a:lstStyle/>
          <a:p>
            <a:r>
              <a:rPr lang="en-US" b="0" i="0" u="none" strike="noStrike" baseline="0">
                <a:solidFill>
                  <a:schemeClr val="accent4"/>
                </a:solidFill>
              </a:rPr>
              <a:t>Data Governance </a:t>
            </a:r>
            <a:endParaRPr lang="en-US" dirty="0">
              <a:solidFill>
                <a:schemeClr val="accent4"/>
              </a:solidFill>
            </a:endParaRPr>
          </a:p>
        </p:txBody>
      </p:sp>
      <p:graphicFrame>
        <p:nvGraphicFramePr>
          <p:cNvPr id="4" name="Content Placeholder 3">
            <a:extLst>
              <a:ext uri="{FF2B5EF4-FFF2-40B4-BE49-F238E27FC236}">
                <a16:creationId xmlns:a16="http://schemas.microsoft.com/office/drawing/2014/main" id="{423079E9-2C5E-413A-BDE8-7D8348182B71}"/>
              </a:ext>
            </a:extLst>
          </p:cNvPr>
          <p:cNvGraphicFramePr>
            <a:graphicFrameLocks noGrp="1"/>
          </p:cNvGraphicFramePr>
          <p:nvPr>
            <p:ph idx="1"/>
            <p:extLst>
              <p:ext uri="{D42A27DB-BD31-4B8C-83A1-F6EECF244321}">
                <p14:modId xmlns:p14="http://schemas.microsoft.com/office/powerpoint/2010/main" val="2982698299"/>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18BA2CA2-7721-4171-8B3C-F3D48ADC488A}"/>
              </a:ext>
            </a:extLst>
          </p:cNvPr>
          <p:cNvSpPr>
            <a:spLocks noGrp="1"/>
          </p:cNvSpPr>
          <p:nvPr>
            <p:ph type="sldNum" sz="quarter" idx="12"/>
          </p:nvPr>
        </p:nvSpPr>
        <p:spPr/>
        <p:txBody>
          <a:bodyPr/>
          <a:lstStyle/>
          <a:p>
            <a:pPr algn="ctr"/>
            <a:r>
              <a:rPr lang="en-US">
                <a:solidFill>
                  <a:schemeClr val="tx1"/>
                </a:solidFill>
              </a:rPr>
              <a:t>5</a:t>
            </a:r>
            <a:endParaRPr lang="en-US" dirty="0">
              <a:solidFill>
                <a:schemeClr val="tx1"/>
              </a:solidFill>
            </a:endParaRPr>
          </a:p>
        </p:txBody>
      </p:sp>
    </p:spTree>
    <p:extLst>
      <p:ext uri="{BB962C8B-B14F-4D97-AF65-F5344CB8AC3E}">
        <p14:creationId xmlns:p14="http://schemas.microsoft.com/office/powerpoint/2010/main" val="367853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239A-1290-4CBD-89B6-39A8032D0AA5}"/>
              </a:ext>
            </a:extLst>
          </p:cNvPr>
          <p:cNvSpPr>
            <a:spLocks noGrp="1"/>
          </p:cNvSpPr>
          <p:nvPr>
            <p:ph type="title"/>
          </p:nvPr>
        </p:nvSpPr>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sz="4900" b="0" i="0" u="none" strike="noStrike" baseline="0" dirty="0">
                <a:solidFill>
                  <a:schemeClr val="accent4"/>
                </a:solidFill>
              </a:rPr>
              <a:t>Methodology</a:t>
            </a:r>
            <a:br>
              <a:rPr lang="en-US" sz="1800" b="0" i="0" u="none" strike="noStrike" baseline="0" dirty="0">
                <a:solidFill>
                  <a:srgbClr val="000000"/>
                </a:solidFill>
              </a:rPr>
            </a:br>
            <a:endParaRPr lang="en-US" dirty="0"/>
          </a:p>
        </p:txBody>
      </p:sp>
      <p:pic>
        <p:nvPicPr>
          <p:cNvPr id="54" name="Picture 53">
            <a:extLst>
              <a:ext uri="{FF2B5EF4-FFF2-40B4-BE49-F238E27FC236}">
                <a16:creationId xmlns:a16="http://schemas.microsoft.com/office/drawing/2014/main" id="{ACCCA1C5-F5E6-4623-A683-B11A838F4F38}"/>
              </a:ext>
            </a:extLst>
          </p:cNvPr>
          <p:cNvPicPr>
            <a:picLocks noChangeAspect="1"/>
          </p:cNvPicPr>
          <p:nvPr/>
        </p:nvPicPr>
        <p:blipFill>
          <a:blip r:embed="rId2"/>
          <a:stretch>
            <a:fillRect/>
          </a:stretch>
        </p:blipFill>
        <p:spPr>
          <a:xfrm>
            <a:off x="432255" y="3192772"/>
            <a:ext cx="8142073" cy="3272708"/>
          </a:xfrm>
          <a:prstGeom prst="rect">
            <a:avLst/>
          </a:prstGeom>
        </p:spPr>
      </p:pic>
      <p:pic>
        <p:nvPicPr>
          <p:cNvPr id="27" name="Picture 26">
            <a:extLst>
              <a:ext uri="{FF2B5EF4-FFF2-40B4-BE49-F238E27FC236}">
                <a16:creationId xmlns:a16="http://schemas.microsoft.com/office/drawing/2014/main" id="{6ABD53B1-582B-46EC-AE60-EC64B786FBA6}"/>
              </a:ext>
            </a:extLst>
          </p:cNvPr>
          <p:cNvPicPr>
            <a:picLocks noChangeAspect="1"/>
          </p:cNvPicPr>
          <p:nvPr/>
        </p:nvPicPr>
        <p:blipFill>
          <a:blip r:embed="rId3"/>
          <a:stretch>
            <a:fillRect/>
          </a:stretch>
        </p:blipFill>
        <p:spPr>
          <a:xfrm>
            <a:off x="8546352" y="5045090"/>
            <a:ext cx="1240537" cy="1285531"/>
          </a:xfrm>
          <a:prstGeom prst="rect">
            <a:avLst/>
          </a:prstGeom>
        </p:spPr>
      </p:pic>
      <p:pic>
        <p:nvPicPr>
          <p:cNvPr id="29" name="Graphic 28" descr="Users outline">
            <a:extLst>
              <a:ext uri="{FF2B5EF4-FFF2-40B4-BE49-F238E27FC236}">
                <a16:creationId xmlns:a16="http://schemas.microsoft.com/office/drawing/2014/main" id="{19911607-1D1D-4E61-9B57-A2CBA53600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10939" y="4952106"/>
            <a:ext cx="914400" cy="914400"/>
          </a:xfrm>
          <a:prstGeom prst="rect">
            <a:avLst/>
          </a:prstGeom>
        </p:spPr>
      </p:pic>
      <p:pic>
        <p:nvPicPr>
          <p:cNvPr id="33" name="Graphic 32" descr="User with solid fill">
            <a:extLst>
              <a:ext uri="{FF2B5EF4-FFF2-40B4-BE49-F238E27FC236}">
                <a16:creationId xmlns:a16="http://schemas.microsoft.com/office/drawing/2014/main" id="{708F25FB-096F-4928-A437-649C4E3F25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54400" y="4511061"/>
            <a:ext cx="548294" cy="548294"/>
          </a:xfrm>
          <a:prstGeom prst="rect">
            <a:avLst/>
          </a:prstGeom>
        </p:spPr>
      </p:pic>
      <p:cxnSp>
        <p:nvCxnSpPr>
          <p:cNvPr id="39" name="Straight Arrow Connector 38">
            <a:extLst>
              <a:ext uri="{FF2B5EF4-FFF2-40B4-BE49-F238E27FC236}">
                <a16:creationId xmlns:a16="http://schemas.microsoft.com/office/drawing/2014/main" id="{469E93AA-A3BB-4AC7-B783-591748771F59}"/>
              </a:ext>
            </a:extLst>
          </p:cNvPr>
          <p:cNvCxnSpPr>
            <a:stCxn id="27" idx="3"/>
          </p:cNvCxnSpPr>
          <p:nvPr/>
        </p:nvCxnSpPr>
        <p:spPr>
          <a:xfrm>
            <a:off x="9786889" y="5687856"/>
            <a:ext cx="433590" cy="10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581CA1-0FDC-401C-8AF7-E7570C03039E}"/>
              </a:ext>
            </a:extLst>
          </p:cNvPr>
          <p:cNvSpPr txBox="1"/>
          <p:nvPr/>
        </p:nvSpPr>
        <p:spPr>
          <a:xfrm>
            <a:off x="10268134" y="5726816"/>
            <a:ext cx="1119175" cy="738664"/>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Investment Analyst</a:t>
            </a:r>
          </a:p>
          <a:p>
            <a:pPr marL="285750" indent="-285750">
              <a:buClr>
                <a:schemeClr val="tx1"/>
              </a:buClr>
              <a:buFont typeface="Wingdings" panose="05000000000000000000" pitchFamily="2" charset="2"/>
              <a:buChar char="Ø"/>
            </a:pPr>
            <a:endParaRPr lang="en-US" dirty="0"/>
          </a:p>
        </p:txBody>
      </p:sp>
      <p:cxnSp>
        <p:nvCxnSpPr>
          <p:cNvPr id="48" name="Straight Arrow Connector 47">
            <a:extLst>
              <a:ext uri="{FF2B5EF4-FFF2-40B4-BE49-F238E27FC236}">
                <a16:creationId xmlns:a16="http://schemas.microsoft.com/office/drawing/2014/main" id="{4E831796-152F-4027-B7EF-1B364B335CDE}"/>
              </a:ext>
            </a:extLst>
          </p:cNvPr>
          <p:cNvCxnSpPr>
            <a:cxnSpLocks/>
          </p:cNvCxnSpPr>
          <p:nvPr/>
        </p:nvCxnSpPr>
        <p:spPr>
          <a:xfrm>
            <a:off x="8228547" y="5045090"/>
            <a:ext cx="0" cy="323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Content Placeholder 4">
            <a:extLst>
              <a:ext uri="{FF2B5EF4-FFF2-40B4-BE49-F238E27FC236}">
                <a16:creationId xmlns:a16="http://schemas.microsoft.com/office/drawing/2014/main" id="{3AE11412-1218-499C-A2F6-CD9BB149FB93}"/>
              </a:ext>
            </a:extLst>
          </p:cNvPr>
          <p:cNvPicPr>
            <a:picLocks noChangeAspect="1"/>
          </p:cNvPicPr>
          <p:nvPr/>
        </p:nvPicPr>
        <p:blipFill>
          <a:blip r:embed="rId8"/>
          <a:stretch>
            <a:fillRect/>
          </a:stretch>
        </p:blipFill>
        <p:spPr>
          <a:xfrm>
            <a:off x="638871" y="3415184"/>
            <a:ext cx="388823" cy="376672"/>
          </a:xfrm>
          <a:prstGeom prst="rect">
            <a:avLst/>
          </a:prstGeom>
        </p:spPr>
      </p:pic>
      <p:pic>
        <p:nvPicPr>
          <p:cNvPr id="50" name="Picture 49">
            <a:extLst>
              <a:ext uri="{FF2B5EF4-FFF2-40B4-BE49-F238E27FC236}">
                <a16:creationId xmlns:a16="http://schemas.microsoft.com/office/drawing/2014/main" id="{002E98F9-1A07-4142-9BE5-76E393EB520F}"/>
              </a:ext>
            </a:extLst>
          </p:cNvPr>
          <p:cNvPicPr>
            <a:picLocks noChangeAspect="1"/>
          </p:cNvPicPr>
          <p:nvPr/>
        </p:nvPicPr>
        <p:blipFill>
          <a:blip r:embed="rId9"/>
          <a:stretch>
            <a:fillRect/>
          </a:stretch>
        </p:blipFill>
        <p:spPr>
          <a:xfrm>
            <a:off x="6023706" y="4448695"/>
            <a:ext cx="962789" cy="503411"/>
          </a:xfrm>
          <a:prstGeom prst="rect">
            <a:avLst/>
          </a:prstGeom>
        </p:spPr>
      </p:pic>
      <p:sp>
        <p:nvSpPr>
          <p:cNvPr id="57" name="TextBox 56">
            <a:extLst>
              <a:ext uri="{FF2B5EF4-FFF2-40B4-BE49-F238E27FC236}">
                <a16:creationId xmlns:a16="http://schemas.microsoft.com/office/drawing/2014/main" id="{55C9B350-EC0A-4DE6-B365-B58DD7AC7B59}"/>
              </a:ext>
            </a:extLst>
          </p:cNvPr>
          <p:cNvSpPr txBox="1"/>
          <p:nvPr/>
        </p:nvSpPr>
        <p:spPr>
          <a:xfrm>
            <a:off x="3412564" y="1891287"/>
            <a:ext cx="3824941" cy="369332"/>
          </a:xfrm>
          <a:prstGeom prst="rect">
            <a:avLst/>
          </a:prstGeom>
          <a:noFill/>
        </p:spPr>
        <p:txBody>
          <a:bodyPr wrap="square" rtlCol="0">
            <a:spAutoFit/>
          </a:bodyPr>
          <a:lstStyle/>
          <a:p>
            <a:pPr algn="ctr"/>
            <a:r>
              <a:rPr lang="en-US" b="1" dirty="0"/>
              <a:t>Overview of the System Design</a:t>
            </a:r>
          </a:p>
        </p:txBody>
      </p:sp>
      <p:sp>
        <p:nvSpPr>
          <p:cNvPr id="58" name="TextBox 57">
            <a:extLst>
              <a:ext uri="{FF2B5EF4-FFF2-40B4-BE49-F238E27FC236}">
                <a16:creationId xmlns:a16="http://schemas.microsoft.com/office/drawing/2014/main" id="{4EE6212B-7031-45A5-8AFE-38E8E23EDC18}"/>
              </a:ext>
            </a:extLst>
          </p:cNvPr>
          <p:cNvSpPr txBox="1"/>
          <p:nvPr/>
        </p:nvSpPr>
        <p:spPr>
          <a:xfrm>
            <a:off x="550298" y="2608150"/>
            <a:ext cx="1743635" cy="646331"/>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Twitter and Yahoo API for data </a:t>
            </a:r>
          </a:p>
          <a:p>
            <a:pPr marL="171450" indent="-171450">
              <a:buClr>
                <a:schemeClr val="tx1"/>
              </a:buClr>
              <a:buFont typeface="Wingdings" panose="05000000000000000000" pitchFamily="2" charset="2"/>
              <a:buChar char="Ø"/>
            </a:pPr>
            <a:endParaRPr lang="en-US" sz="1200" dirty="0"/>
          </a:p>
        </p:txBody>
      </p:sp>
      <p:sp>
        <p:nvSpPr>
          <p:cNvPr id="59" name="TextBox 58">
            <a:extLst>
              <a:ext uri="{FF2B5EF4-FFF2-40B4-BE49-F238E27FC236}">
                <a16:creationId xmlns:a16="http://schemas.microsoft.com/office/drawing/2014/main" id="{3C00CDD2-7203-48E0-8D82-D26279D2920D}"/>
              </a:ext>
            </a:extLst>
          </p:cNvPr>
          <p:cNvSpPr txBox="1"/>
          <p:nvPr/>
        </p:nvSpPr>
        <p:spPr>
          <a:xfrm>
            <a:off x="1505090" y="2838983"/>
            <a:ext cx="1489122" cy="1015663"/>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Batch scripts on local environment to get Twitter data</a:t>
            </a:r>
          </a:p>
          <a:p>
            <a:pPr marL="171450" indent="-171450">
              <a:buClr>
                <a:schemeClr val="tx1"/>
              </a:buClr>
              <a:buFont typeface="Wingdings" panose="05000000000000000000" pitchFamily="2" charset="2"/>
              <a:buChar char="Ø"/>
            </a:pPr>
            <a:endParaRPr lang="en-US" sz="1200" dirty="0"/>
          </a:p>
        </p:txBody>
      </p:sp>
      <p:sp>
        <p:nvSpPr>
          <p:cNvPr id="60" name="TextBox 59">
            <a:extLst>
              <a:ext uri="{FF2B5EF4-FFF2-40B4-BE49-F238E27FC236}">
                <a16:creationId xmlns:a16="http://schemas.microsoft.com/office/drawing/2014/main" id="{84D2B6F8-447D-41BF-BBD6-C464DE0BB23A}"/>
              </a:ext>
            </a:extLst>
          </p:cNvPr>
          <p:cNvSpPr txBox="1"/>
          <p:nvPr/>
        </p:nvSpPr>
        <p:spPr>
          <a:xfrm>
            <a:off x="2582469" y="3701569"/>
            <a:ext cx="1051860" cy="830997"/>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Save tweets in S3</a:t>
            </a:r>
          </a:p>
          <a:p>
            <a:pPr marL="171450" indent="-171450">
              <a:buClr>
                <a:schemeClr val="tx1"/>
              </a:buClr>
              <a:buFont typeface="Wingdings" panose="05000000000000000000" pitchFamily="2" charset="2"/>
              <a:buChar char="Ø"/>
            </a:pPr>
            <a:endParaRPr lang="en-US" sz="1200" dirty="0"/>
          </a:p>
        </p:txBody>
      </p:sp>
      <p:sp>
        <p:nvSpPr>
          <p:cNvPr id="61" name="TextBox 60">
            <a:extLst>
              <a:ext uri="{FF2B5EF4-FFF2-40B4-BE49-F238E27FC236}">
                <a16:creationId xmlns:a16="http://schemas.microsoft.com/office/drawing/2014/main" id="{9E97D88A-BC7E-480D-BCE7-382CB15B8B95}"/>
              </a:ext>
            </a:extLst>
          </p:cNvPr>
          <p:cNvSpPr txBox="1"/>
          <p:nvPr/>
        </p:nvSpPr>
        <p:spPr>
          <a:xfrm>
            <a:off x="3505149" y="2967238"/>
            <a:ext cx="2259107" cy="1384995"/>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Scheduled Ec2 instance to perform sentiment analysis on tweets. Got Y Finance data  to merge with Twitter sentiment data. ETL to PostgreSQL</a:t>
            </a:r>
          </a:p>
          <a:p>
            <a:pPr marL="171450" indent="-171450">
              <a:buClr>
                <a:schemeClr val="tx1"/>
              </a:buClr>
              <a:buFont typeface="Wingdings" panose="05000000000000000000" pitchFamily="2" charset="2"/>
              <a:buChar char="Ø"/>
            </a:pPr>
            <a:endParaRPr lang="en-US" sz="1200" dirty="0"/>
          </a:p>
        </p:txBody>
      </p:sp>
      <p:sp>
        <p:nvSpPr>
          <p:cNvPr id="64" name="TextBox 63">
            <a:extLst>
              <a:ext uri="{FF2B5EF4-FFF2-40B4-BE49-F238E27FC236}">
                <a16:creationId xmlns:a16="http://schemas.microsoft.com/office/drawing/2014/main" id="{06555659-58FE-4132-87A7-096DF6387CD6}"/>
              </a:ext>
            </a:extLst>
          </p:cNvPr>
          <p:cNvSpPr txBox="1"/>
          <p:nvPr/>
        </p:nvSpPr>
        <p:spPr>
          <a:xfrm>
            <a:off x="5862919" y="3487432"/>
            <a:ext cx="2091481" cy="830997"/>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PySpark ML to create unsupervised models and  load data to Redshift </a:t>
            </a:r>
          </a:p>
          <a:p>
            <a:pPr marL="171450" indent="-171450">
              <a:buClr>
                <a:schemeClr val="tx1"/>
              </a:buClr>
              <a:buFont typeface="Wingdings" panose="05000000000000000000" pitchFamily="2" charset="2"/>
              <a:buChar char="Ø"/>
            </a:pPr>
            <a:endParaRPr lang="en-US" sz="1200" dirty="0"/>
          </a:p>
        </p:txBody>
      </p:sp>
      <p:sp>
        <p:nvSpPr>
          <p:cNvPr id="65" name="TextBox 64">
            <a:extLst>
              <a:ext uri="{FF2B5EF4-FFF2-40B4-BE49-F238E27FC236}">
                <a16:creationId xmlns:a16="http://schemas.microsoft.com/office/drawing/2014/main" id="{0F5C7C28-3FF8-4632-95FE-23DE8D2E7F47}"/>
              </a:ext>
            </a:extLst>
          </p:cNvPr>
          <p:cNvSpPr txBox="1"/>
          <p:nvPr/>
        </p:nvSpPr>
        <p:spPr>
          <a:xfrm>
            <a:off x="7772787" y="3973784"/>
            <a:ext cx="1603083" cy="646331"/>
          </a:xfrm>
          <a:prstGeom prst="rect">
            <a:avLst/>
          </a:prstGeom>
          <a:noFill/>
        </p:spPr>
        <p:txBody>
          <a:bodyPr wrap="square" rtlCol="0">
            <a:spAutoFit/>
          </a:bodyPr>
          <a:lstStyle/>
          <a:p>
            <a:pPr marL="171450" indent="-171450">
              <a:buClr>
                <a:schemeClr val="tx1"/>
              </a:buClr>
              <a:buFont typeface="Wingdings" panose="05000000000000000000" pitchFamily="2" charset="2"/>
              <a:buChar char="Ø"/>
            </a:pPr>
            <a:r>
              <a:rPr lang="en-US" sz="1200" dirty="0"/>
              <a:t>Data Scientist creates Dashboard files for users</a:t>
            </a:r>
          </a:p>
        </p:txBody>
      </p:sp>
      <p:pic>
        <p:nvPicPr>
          <p:cNvPr id="19" name="Picture 18">
            <a:extLst>
              <a:ext uri="{FF2B5EF4-FFF2-40B4-BE49-F238E27FC236}">
                <a16:creationId xmlns:a16="http://schemas.microsoft.com/office/drawing/2014/main" id="{8A8CFE43-8CD9-4D41-BFC1-E0C4BAF585D9}"/>
              </a:ext>
            </a:extLst>
          </p:cNvPr>
          <p:cNvPicPr>
            <a:picLocks noChangeAspect="1"/>
          </p:cNvPicPr>
          <p:nvPr/>
        </p:nvPicPr>
        <p:blipFill>
          <a:blip r:embed="rId10"/>
          <a:stretch>
            <a:fillRect/>
          </a:stretch>
        </p:blipFill>
        <p:spPr>
          <a:xfrm>
            <a:off x="5990865" y="4401812"/>
            <a:ext cx="962789" cy="559039"/>
          </a:xfrm>
          <a:prstGeom prst="rect">
            <a:avLst/>
          </a:prstGeom>
        </p:spPr>
      </p:pic>
      <p:sp>
        <p:nvSpPr>
          <p:cNvPr id="21" name="Footer Placeholder 2">
            <a:extLst>
              <a:ext uri="{FF2B5EF4-FFF2-40B4-BE49-F238E27FC236}">
                <a16:creationId xmlns:a16="http://schemas.microsoft.com/office/drawing/2014/main" id="{5743930A-098D-40DB-B77B-FB69285BA8E9}"/>
              </a:ext>
            </a:extLst>
          </p:cNvPr>
          <p:cNvSpPr txBox="1">
            <a:spLocks/>
          </p:cNvSpPr>
          <p:nvPr/>
        </p:nvSpPr>
        <p:spPr>
          <a:xfrm>
            <a:off x="3949700" y="6224588"/>
            <a:ext cx="4716463"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solidFill>
              </a:rPr>
              <a:t>6</a:t>
            </a:r>
          </a:p>
        </p:txBody>
      </p:sp>
      <p:sp>
        <p:nvSpPr>
          <p:cNvPr id="5" name="Slide Number Placeholder 4">
            <a:extLst>
              <a:ext uri="{FF2B5EF4-FFF2-40B4-BE49-F238E27FC236}">
                <a16:creationId xmlns:a16="http://schemas.microsoft.com/office/drawing/2014/main" id="{36C05C25-F9E8-4384-9F9F-6ED03FB4B154}"/>
              </a:ext>
            </a:extLst>
          </p:cNvPr>
          <p:cNvSpPr>
            <a:spLocks noGrp="1"/>
          </p:cNvSpPr>
          <p:nvPr>
            <p:ph type="sldNum" sz="quarter" idx="12"/>
          </p:nvPr>
        </p:nvSpPr>
        <p:spPr/>
        <p:txBody>
          <a:bodyPr/>
          <a:lstStyle/>
          <a:p>
            <a:pPr algn="ctr"/>
            <a:r>
              <a:rPr lang="en-US" dirty="0">
                <a:solidFill>
                  <a:schemeClr val="tx1"/>
                </a:solidFill>
              </a:rPr>
              <a:t>6</a:t>
            </a:r>
          </a:p>
        </p:txBody>
      </p:sp>
    </p:spTree>
    <p:extLst>
      <p:ext uri="{BB962C8B-B14F-4D97-AF65-F5344CB8AC3E}">
        <p14:creationId xmlns:p14="http://schemas.microsoft.com/office/powerpoint/2010/main" val="267392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325B-3B93-4AB9-A53E-18D7C65A626F}"/>
              </a:ext>
            </a:extLst>
          </p:cNvPr>
          <p:cNvSpPr>
            <a:spLocks noGrp="1"/>
          </p:cNvSpPr>
          <p:nvPr>
            <p:ph type="title"/>
          </p:nvPr>
        </p:nvSpPr>
        <p:spPr/>
        <p:txBody>
          <a:bodyPr/>
          <a:lstStyle/>
          <a:p>
            <a:r>
              <a:rPr lang="en-US" dirty="0">
                <a:solidFill>
                  <a:schemeClr val="accent4"/>
                </a:solidFill>
              </a:rPr>
              <a:t>Methodology and Tools used</a:t>
            </a:r>
          </a:p>
        </p:txBody>
      </p:sp>
      <p:sp>
        <p:nvSpPr>
          <p:cNvPr id="3" name="Content Placeholder 2">
            <a:extLst>
              <a:ext uri="{FF2B5EF4-FFF2-40B4-BE49-F238E27FC236}">
                <a16:creationId xmlns:a16="http://schemas.microsoft.com/office/drawing/2014/main" id="{C34770D0-A49F-440F-B1C8-69C14E0BA9CE}"/>
              </a:ext>
            </a:extLst>
          </p:cNvPr>
          <p:cNvSpPr>
            <a:spLocks noGrp="1"/>
          </p:cNvSpPr>
          <p:nvPr>
            <p:ph idx="1"/>
          </p:nvPr>
        </p:nvSpPr>
        <p:spPr>
          <a:xfrm>
            <a:off x="1143000" y="1870635"/>
            <a:ext cx="9872871" cy="4225365"/>
          </a:xfrm>
        </p:spPr>
        <p:txBody>
          <a:bodyPr>
            <a:normAutofit fontScale="92500"/>
          </a:bodyPr>
          <a:lstStyle/>
          <a:p>
            <a:pPr>
              <a:buClrTx/>
            </a:pPr>
            <a:r>
              <a:rPr lang="en-US" sz="1800" dirty="0">
                <a:solidFill>
                  <a:schemeClr val="tx1"/>
                </a:solidFill>
              </a:rPr>
              <a:t>Python to collect data from API</a:t>
            </a:r>
          </a:p>
          <a:p>
            <a:pPr>
              <a:buClrTx/>
            </a:pPr>
            <a:r>
              <a:rPr lang="en-US" sz="1800" dirty="0">
                <a:solidFill>
                  <a:schemeClr val="tx1"/>
                </a:solidFill>
              </a:rPr>
              <a:t>Automation/Scheduling Scripts and Batch Processing</a:t>
            </a:r>
          </a:p>
          <a:p>
            <a:pPr>
              <a:buClrTx/>
            </a:pPr>
            <a:r>
              <a:rPr lang="en-US" sz="1800" dirty="0">
                <a:solidFill>
                  <a:schemeClr val="tx1"/>
                </a:solidFill>
              </a:rPr>
              <a:t>Boto3 - Interface with Amazon APIs</a:t>
            </a:r>
          </a:p>
          <a:p>
            <a:pPr>
              <a:buClrTx/>
            </a:pPr>
            <a:r>
              <a:rPr lang="en-US" sz="1800" dirty="0">
                <a:solidFill>
                  <a:schemeClr val="tx1"/>
                </a:solidFill>
              </a:rPr>
              <a:t>AWS S3 – Storage</a:t>
            </a:r>
          </a:p>
          <a:p>
            <a:pPr>
              <a:buClrTx/>
            </a:pPr>
            <a:r>
              <a:rPr lang="en-US" sz="1800" dirty="0">
                <a:solidFill>
                  <a:schemeClr val="tx1"/>
                </a:solidFill>
              </a:rPr>
              <a:t>Ec2 instance  with Cron scheduling  python- ETL ( Data  Transformation, NLP and getting Y Finance data)</a:t>
            </a:r>
          </a:p>
          <a:p>
            <a:pPr>
              <a:buClrTx/>
            </a:pPr>
            <a:r>
              <a:rPr lang="en-US" sz="1800" dirty="0">
                <a:solidFill>
                  <a:schemeClr val="tx1"/>
                </a:solidFill>
              </a:rPr>
              <a:t>AWS Aurora - PostgreSQL to store the processed data </a:t>
            </a:r>
          </a:p>
          <a:p>
            <a:pPr>
              <a:buClrTx/>
            </a:pPr>
            <a:r>
              <a:rPr lang="en-US" sz="1800" dirty="0" err="1">
                <a:solidFill>
                  <a:schemeClr val="tx1"/>
                </a:solidFill>
              </a:rPr>
              <a:t>PySpark</a:t>
            </a:r>
            <a:r>
              <a:rPr lang="en-US" sz="1800" dirty="0">
                <a:solidFill>
                  <a:schemeClr val="tx1"/>
                </a:solidFill>
              </a:rPr>
              <a:t> ML – K-Means clustering model (DBSCAN did not provide discernable clusters)</a:t>
            </a:r>
          </a:p>
          <a:p>
            <a:pPr algn="l">
              <a:buClr>
                <a:schemeClr val="tx1"/>
              </a:buClr>
              <a:buFont typeface="Arial" panose="020B0604020202020204" pitchFamily="34" charset="0"/>
              <a:buChar char="•"/>
            </a:pPr>
            <a:r>
              <a:rPr lang="en-US" sz="1800" dirty="0">
                <a:solidFill>
                  <a:schemeClr val="tx1"/>
                </a:solidFill>
              </a:rPr>
              <a:t>The transformed Yahoo and Twitter sentiment data with K-means clustering was pushed to AWS redshift</a:t>
            </a:r>
          </a:p>
          <a:p>
            <a:pPr>
              <a:buClrTx/>
            </a:pPr>
            <a:r>
              <a:rPr lang="en-US" sz="1800" dirty="0">
                <a:solidFill>
                  <a:schemeClr val="tx1"/>
                </a:solidFill>
              </a:rPr>
              <a:t>AWS Redshift  - Data Warehouse and Insight Result Storage for Deployment to Tableau</a:t>
            </a:r>
          </a:p>
          <a:p>
            <a:pPr>
              <a:buClrTx/>
            </a:pPr>
            <a:r>
              <a:rPr lang="en-US" sz="1800" dirty="0">
                <a:solidFill>
                  <a:schemeClr val="tx1"/>
                </a:solidFill>
              </a:rPr>
              <a:t>Created Tableau TWB files that provide clustering results and dashboard for the end users</a:t>
            </a:r>
          </a:p>
          <a:p>
            <a:pPr>
              <a:buClrTx/>
            </a:pPr>
            <a:endParaRPr lang="en-US" sz="1800" dirty="0">
              <a:solidFill>
                <a:schemeClr val="tx1"/>
              </a:solidFill>
            </a:endParaRPr>
          </a:p>
          <a:p>
            <a:pPr>
              <a:buClrTx/>
            </a:pPr>
            <a:endParaRPr lang="en-US" sz="1800" dirty="0">
              <a:solidFill>
                <a:schemeClr val="tx1"/>
              </a:solidFill>
            </a:endParaRPr>
          </a:p>
        </p:txBody>
      </p:sp>
      <p:sp>
        <p:nvSpPr>
          <p:cNvPr id="6" name="Slide Number Placeholder 5">
            <a:extLst>
              <a:ext uri="{FF2B5EF4-FFF2-40B4-BE49-F238E27FC236}">
                <a16:creationId xmlns:a16="http://schemas.microsoft.com/office/drawing/2014/main" id="{94F67160-C7E5-4C0B-987C-2066A366045D}"/>
              </a:ext>
            </a:extLst>
          </p:cNvPr>
          <p:cNvSpPr>
            <a:spLocks noGrp="1"/>
          </p:cNvSpPr>
          <p:nvPr>
            <p:ph type="sldNum" sz="quarter" idx="12"/>
          </p:nvPr>
        </p:nvSpPr>
        <p:spPr/>
        <p:txBody>
          <a:bodyPr/>
          <a:lstStyle/>
          <a:p>
            <a:pPr algn="ctr"/>
            <a:r>
              <a:rPr lang="en-US" dirty="0">
                <a:solidFill>
                  <a:schemeClr val="tx1"/>
                </a:solidFill>
              </a:rPr>
              <a:t>7</a:t>
            </a:r>
          </a:p>
        </p:txBody>
      </p:sp>
    </p:spTree>
    <p:extLst>
      <p:ext uri="{BB962C8B-B14F-4D97-AF65-F5344CB8AC3E}">
        <p14:creationId xmlns:p14="http://schemas.microsoft.com/office/powerpoint/2010/main" val="173312015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1973</TotalTime>
  <Words>1230</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9</vt:lpstr>
      <vt:lpstr>Arial</vt:lpstr>
      <vt:lpstr>Avenir</vt:lpstr>
      <vt:lpstr>Calibri</vt:lpstr>
      <vt:lpstr>Corbel</vt:lpstr>
      <vt:lpstr>EB Garamond</vt:lpstr>
      <vt:lpstr>sohne</vt:lpstr>
      <vt:lpstr>Wingdings</vt:lpstr>
      <vt:lpstr>Basis</vt:lpstr>
      <vt:lpstr>PowerPoint Presentation</vt:lpstr>
      <vt:lpstr>Executive Summary</vt:lpstr>
      <vt:lpstr>Research Objective</vt:lpstr>
      <vt:lpstr>Sourcing the Data</vt:lpstr>
      <vt:lpstr>Data Pipeline Overview</vt:lpstr>
      <vt:lpstr>Data Ingestion, Analysis and Preparation</vt:lpstr>
      <vt:lpstr>Data Governance </vt:lpstr>
      <vt:lpstr>   Methodology </vt:lpstr>
      <vt:lpstr>Methodology and Tools used</vt:lpstr>
      <vt:lpstr>NLP Sentiment Analysis</vt:lpstr>
      <vt:lpstr>Unsupervised Models</vt:lpstr>
      <vt:lpstr>Results: Price – Sentiment Trend</vt:lpstr>
      <vt:lpstr>Results: Price - Volume Trend </vt:lpstr>
      <vt:lpstr>Results: K-Means Cluster</vt:lpstr>
      <vt:lpstr>Conclusion</vt:lpstr>
      <vt:lpstr>References </vt:lpstr>
      <vt:lpstr>PowerPoint Presentation</vt:lpstr>
      <vt:lpstr>NLP Sentiment example</vt:lpstr>
      <vt:lpstr>S3 Bucket example</vt:lpstr>
      <vt:lpstr>Amazon Aurora PostgreSQL instance</vt:lpstr>
      <vt:lpstr>Tableau Dashboard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Husein Adenwala</dc:creator>
  <cp:lastModifiedBy>Husein Adenwala</cp:lastModifiedBy>
  <cp:revision>35</cp:revision>
  <dcterms:created xsi:type="dcterms:W3CDTF">2022-03-10T18:26:20Z</dcterms:created>
  <dcterms:modified xsi:type="dcterms:W3CDTF">2022-03-13T02:01:01Z</dcterms:modified>
</cp:coreProperties>
</file>