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8179-3078-4C3F-84DE-7CE72304AAD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569B7-4C79-4D0A-B80D-DD54AEF6C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569B7-4C79-4D0A-B80D-DD54AEF6C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4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3/12/2022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730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0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62EB47-45B4-4EF5-A743-B4885DD2F060}" type="datetime1">
              <a:rPr lang="en-US" smtClean="0"/>
              <a:t>3/12/2022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3/12/2022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87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stock chart with blue graphs">
            <a:extLst>
              <a:ext uri="{FF2B5EF4-FFF2-40B4-BE49-F238E27FC236}">
                <a16:creationId xmlns:a16="http://schemas.microsoft.com/office/drawing/2014/main" id="{DD28C497-8CA1-4A85-8390-E0D7C18A0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032" r="-1" b="1322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79B83-6D15-4785-B7B1-6A6297F7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Financial Investment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21133-09E3-49AC-84F0-545259D5F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Overview of Functionality and Intended Uses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Lato Extended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Husein Adenwala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1F0F-19B4-452F-9746-A7CA63C5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Specific user requested stock/company information</a:t>
            </a:r>
          </a:p>
          <a:p>
            <a:r>
              <a:rPr lang="en-US" sz="2800" dirty="0"/>
              <a:t>Instant glossary to find meaning of financial terms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034742-ED95-40B9-BD38-172595443AEE}"/>
              </a:ext>
            </a:extLst>
          </p:cNvPr>
          <p:cNvSpPr txBox="1">
            <a:spLocks/>
          </p:cNvSpPr>
          <p:nvPr/>
        </p:nvSpPr>
        <p:spPr bwMode="black">
          <a:xfrm>
            <a:off x="2231136" y="276309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Introducing FINBOT</a:t>
            </a:r>
          </a:p>
        </p:txBody>
      </p:sp>
    </p:spTree>
    <p:extLst>
      <p:ext uri="{BB962C8B-B14F-4D97-AF65-F5344CB8AC3E}">
        <p14:creationId xmlns:p14="http://schemas.microsoft.com/office/powerpoint/2010/main" val="285504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1F0F-19B4-452F-9746-A7CA63C5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Identify the intents and the entities associated with a user’s input.</a:t>
            </a:r>
          </a:p>
          <a:p>
            <a:r>
              <a:rPr lang="en-US" sz="2800" dirty="0"/>
              <a:t>Retrieve information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05EDDA-C3A6-4461-B9E2-F11D83AC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309"/>
            <a:ext cx="7729728" cy="1188720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89650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0D03-BCC0-43FB-96BC-DD03E9E1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309"/>
            <a:ext cx="7729728" cy="1188720"/>
          </a:xfrm>
        </p:spPr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000" dirty="0"/>
              <a:t>NLP pipeline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1F0F-19B4-452F-9746-A7CA63C5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9550"/>
            <a:ext cx="3187700" cy="5219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/>
              <a:t>Data</a:t>
            </a:r>
          </a:p>
          <a:p>
            <a:pPr marL="0" indent="0">
              <a:buNone/>
            </a:pPr>
            <a:r>
              <a:rPr lang="en-US" sz="1100" dirty="0"/>
              <a:t>Taking all the combination of key terms (intent) and question start phrases to get  </a:t>
            </a:r>
            <a:r>
              <a:rPr lang="en-US" sz="1100" b="1" dirty="0"/>
              <a:t>1196</a:t>
            </a:r>
            <a:r>
              <a:rPr lang="en-US" sz="1100" dirty="0"/>
              <a:t> documents  for </a:t>
            </a:r>
            <a:r>
              <a:rPr lang="en-US" sz="1100" b="1" dirty="0"/>
              <a:t>18</a:t>
            </a:r>
            <a:r>
              <a:rPr lang="en-US" sz="1100" dirty="0"/>
              <a:t> intent classification.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tx1"/>
                </a:solidFill>
              </a:rPr>
              <a:t>170</a:t>
            </a:r>
            <a:r>
              <a:rPr lang="en-US" sz="1100" dirty="0">
                <a:solidFill>
                  <a:schemeClr val="tx1"/>
                </a:solidFill>
              </a:rPr>
              <a:t> documents for financial term definition.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C25FE-FB22-415C-95C2-E3817000D801}"/>
              </a:ext>
            </a:extLst>
          </p:cNvPr>
          <p:cNvSpPr txBox="1"/>
          <p:nvPr/>
        </p:nvSpPr>
        <p:spPr>
          <a:xfrm>
            <a:off x="3886200" y="2350510"/>
            <a:ext cx="7074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Tokenize the data with minimal clean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LSTM with an embedding layer for intent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Spacy pretrained model Entity extraction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Each intent is mapped to a function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Function uses TFIDF cosine-similarity to retrieve information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600" dirty="0"/>
              <a:t>Function makes an API call to retrieve stock</a:t>
            </a:r>
            <a:r>
              <a:rPr lang="en-US" sz="1600"/>
              <a:t>/company </a:t>
            </a:r>
            <a:r>
              <a:rPr lang="en-US" sz="1600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43E2-382A-4B64-B568-DF33B764021A}"/>
              </a:ext>
            </a:extLst>
          </p:cNvPr>
          <p:cNvSpPr/>
          <p:nvPr/>
        </p:nvSpPr>
        <p:spPr>
          <a:xfrm>
            <a:off x="1649095" y="2871501"/>
            <a:ext cx="1006441" cy="2297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800" b="0" i="0" u="none" strike="noStrike" kern="1200" dirty="0">
                <a:solidFill>
                  <a:srgbClr val="000000"/>
                </a:solidFill>
                <a:effectLst/>
              </a:rPr>
              <a:t>buy, good stock,  good buy,  top stock,  good investment</a:t>
            </a:r>
          </a:p>
          <a:p>
            <a:pPr marL="228600" indent="-2286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800" b="0" i="0" u="none" strike="noStrike" kern="1200" dirty="0">
                <a:solidFill>
                  <a:srgbClr val="000000"/>
                </a:solidFill>
                <a:effectLst/>
              </a:rPr>
              <a:t> ratings,  analyst rating,  consensus ,  top rated</a:t>
            </a:r>
          </a:p>
          <a:p>
            <a:pPr marL="228600" indent="-2286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800" b="0" i="0" u="none" strike="noStrike" kern="1200" dirty="0">
                <a:solidFill>
                  <a:srgbClr val="000000"/>
                </a:solidFill>
                <a:effectLst/>
              </a:rPr>
              <a:t>ratios,  normalize ratio,  performance data</a:t>
            </a:r>
          </a:p>
          <a:p>
            <a:pPr marL="228600" indent="-22860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800" b="0" i="0" u="none" strike="noStrike" kern="1200" dirty="0">
                <a:solidFill>
                  <a:srgbClr val="000000"/>
                </a:solidFill>
                <a:effectLst/>
              </a:rPr>
              <a:t>Meaning ,  definition, means,  define, mean   </a:t>
            </a:r>
            <a:endParaRPr lang="en-US" sz="800" b="0" i="0" u="none" strike="noStrike" dirty="0">
              <a:effectLst/>
            </a:endParaRPr>
          </a:p>
          <a:p>
            <a:pPr marL="228600" indent="-228600" algn="ctr">
              <a:buFont typeface="+mj-lt"/>
              <a:buAutoNum type="arabicPeriod"/>
            </a:pPr>
            <a:endParaRPr lang="en-US" sz="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53607A-64B2-4767-BA2E-C8B6184FA6E2}"/>
              </a:ext>
            </a:extLst>
          </p:cNvPr>
          <p:cNvSpPr/>
          <p:nvPr/>
        </p:nvSpPr>
        <p:spPr>
          <a:xfrm>
            <a:off x="182880" y="2871501"/>
            <a:ext cx="947420" cy="2297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the </a:t>
            </a: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you please get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can you help me find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 the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 the of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please find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 the of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help me with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help me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algn="ctr">
              <a:buFont typeface="+mj-lt"/>
              <a:buAutoNum type="arabicPeriod"/>
            </a:pPr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21366-947B-4AC2-A244-C74AC9AACC10}"/>
              </a:ext>
            </a:extLst>
          </p:cNvPr>
          <p:cNvCxnSpPr/>
          <p:nvPr/>
        </p:nvCxnSpPr>
        <p:spPr>
          <a:xfrm flipV="1">
            <a:off x="1130300" y="3124200"/>
            <a:ext cx="518795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3C79A-2C72-4B26-BB35-0EA0EED440DD}"/>
              </a:ext>
            </a:extLst>
          </p:cNvPr>
          <p:cNvCxnSpPr/>
          <p:nvPr/>
        </p:nvCxnSpPr>
        <p:spPr>
          <a:xfrm flipV="1">
            <a:off x="1113507" y="3354234"/>
            <a:ext cx="518795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759074-C03B-4E4D-9426-A1EC4ABE764F}"/>
              </a:ext>
            </a:extLst>
          </p:cNvPr>
          <p:cNvCxnSpPr/>
          <p:nvPr/>
        </p:nvCxnSpPr>
        <p:spPr>
          <a:xfrm flipV="1">
            <a:off x="1130300" y="3565524"/>
            <a:ext cx="518795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107DEC-E3D8-4AE8-A93A-EF48F04E80FE}"/>
              </a:ext>
            </a:extLst>
          </p:cNvPr>
          <p:cNvCxnSpPr/>
          <p:nvPr/>
        </p:nvCxnSpPr>
        <p:spPr>
          <a:xfrm flipV="1">
            <a:off x="1130300" y="3884528"/>
            <a:ext cx="518795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A623EB-D46C-494A-8B6A-CC91EF0A08DE}"/>
              </a:ext>
            </a:extLst>
          </p:cNvPr>
          <p:cNvCxnSpPr/>
          <p:nvPr/>
        </p:nvCxnSpPr>
        <p:spPr>
          <a:xfrm flipV="1">
            <a:off x="1110298" y="4123370"/>
            <a:ext cx="518795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6020A6-D4CD-4B24-B281-C5E4D65CA6A3}"/>
              </a:ext>
            </a:extLst>
          </p:cNvPr>
          <p:cNvCxnSpPr/>
          <p:nvPr/>
        </p:nvCxnSpPr>
        <p:spPr>
          <a:xfrm flipV="1">
            <a:off x="1129064" y="4407209"/>
            <a:ext cx="518795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EE7395-BFDA-48C5-8F5D-AA490377F7CC}"/>
              </a:ext>
            </a:extLst>
          </p:cNvPr>
          <p:cNvCxnSpPr>
            <a:cxnSpLocks/>
          </p:cNvCxnSpPr>
          <p:nvPr/>
        </p:nvCxnSpPr>
        <p:spPr>
          <a:xfrm>
            <a:off x="1151039" y="3443134"/>
            <a:ext cx="521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971905-4CA4-4803-A128-10C93ED0D17C}"/>
              </a:ext>
            </a:extLst>
          </p:cNvPr>
          <p:cNvCxnSpPr/>
          <p:nvPr/>
        </p:nvCxnSpPr>
        <p:spPr>
          <a:xfrm>
            <a:off x="1151323" y="3667124"/>
            <a:ext cx="51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0016D5-C39D-4B5D-8B1E-70437CAA54F1}"/>
              </a:ext>
            </a:extLst>
          </p:cNvPr>
          <p:cNvCxnSpPr/>
          <p:nvPr/>
        </p:nvCxnSpPr>
        <p:spPr>
          <a:xfrm>
            <a:off x="1151039" y="3973428"/>
            <a:ext cx="51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901D55-131C-49D8-99E5-D672E9786676}"/>
              </a:ext>
            </a:extLst>
          </p:cNvPr>
          <p:cNvCxnSpPr/>
          <p:nvPr/>
        </p:nvCxnSpPr>
        <p:spPr>
          <a:xfrm>
            <a:off x="1119573" y="4212270"/>
            <a:ext cx="51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289326-922A-4F13-A123-7A0FB9D5EFEC}"/>
              </a:ext>
            </a:extLst>
          </p:cNvPr>
          <p:cNvCxnSpPr/>
          <p:nvPr/>
        </p:nvCxnSpPr>
        <p:spPr>
          <a:xfrm>
            <a:off x="1110297" y="4536429"/>
            <a:ext cx="518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B1886FF-61C4-4E7D-9C32-D954FFC5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981" y="3920170"/>
            <a:ext cx="7906272" cy="20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262202-FE88-4990-A03D-7291CAEB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8" y="1917016"/>
            <a:ext cx="2906591" cy="359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819F76-6D13-4965-BAD1-B70B77468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53" y="2623199"/>
            <a:ext cx="3657601" cy="828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246ADB-ECF8-4160-B0D5-4ADCB394A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68" y="2276150"/>
            <a:ext cx="2906591" cy="14988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BFAB42-A6E5-4013-B2B9-A0AB648C3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853" y="1748891"/>
            <a:ext cx="7901839" cy="8949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39838DE-7E42-49D2-A080-A58B44077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238" y="3451189"/>
            <a:ext cx="4149089" cy="106894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67ECF15-1926-4A96-8C2F-ED22A826034C}"/>
              </a:ext>
            </a:extLst>
          </p:cNvPr>
          <p:cNvSpPr/>
          <p:nvPr/>
        </p:nvSpPr>
        <p:spPr>
          <a:xfrm>
            <a:off x="4147693" y="1728292"/>
            <a:ext cx="3144483" cy="1801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90C88A-DA6B-4B84-A2DB-BC0BFD9213AC}"/>
              </a:ext>
            </a:extLst>
          </p:cNvPr>
          <p:cNvSpPr/>
          <p:nvPr/>
        </p:nvSpPr>
        <p:spPr>
          <a:xfrm>
            <a:off x="4192143" y="2610339"/>
            <a:ext cx="3144483" cy="1801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A94CFD-69CB-41DB-B715-7839567C8753}"/>
              </a:ext>
            </a:extLst>
          </p:cNvPr>
          <p:cNvSpPr/>
          <p:nvPr/>
        </p:nvSpPr>
        <p:spPr>
          <a:xfrm>
            <a:off x="4192143" y="3451189"/>
            <a:ext cx="3144483" cy="1801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 descr="Badge Tick1 outline">
            <a:extLst>
              <a:ext uri="{FF2B5EF4-FFF2-40B4-BE49-F238E27FC236}">
                <a16:creationId xmlns:a16="http://schemas.microsoft.com/office/drawing/2014/main" id="{761F5CFF-E894-4294-A775-8DE5EA2E0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2795" y="2016165"/>
            <a:ext cx="714976" cy="714976"/>
          </a:xfrm>
          <a:prstGeom prst="rect">
            <a:avLst/>
          </a:prstGeom>
        </p:spPr>
      </p:pic>
      <p:pic>
        <p:nvPicPr>
          <p:cNvPr id="51" name="Graphic 50" descr="Badge Tick1 outline">
            <a:extLst>
              <a:ext uri="{FF2B5EF4-FFF2-40B4-BE49-F238E27FC236}">
                <a16:creationId xmlns:a16="http://schemas.microsoft.com/office/drawing/2014/main" id="{62A80F7E-FB37-4EB0-A6F0-65FEE6E141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44759" y="1632588"/>
            <a:ext cx="647417" cy="647417"/>
          </a:xfrm>
          <a:prstGeom prst="rect">
            <a:avLst/>
          </a:prstGeom>
        </p:spPr>
      </p:pic>
      <p:pic>
        <p:nvPicPr>
          <p:cNvPr id="57" name="Graphic 56" descr="Badge Cross outline">
            <a:extLst>
              <a:ext uri="{FF2B5EF4-FFF2-40B4-BE49-F238E27FC236}">
                <a16:creationId xmlns:a16="http://schemas.microsoft.com/office/drawing/2014/main" id="{10110200-F2C4-4F97-9978-84ED44935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1021" y="2389282"/>
            <a:ext cx="654424" cy="654424"/>
          </a:xfrm>
          <a:prstGeom prst="rect">
            <a:avLst/>
          </a:prstGeom>
        </p:spPr>
      </p:pic>
      <p:pic>
        <p:nvPicPr>
          <p:cNvPr id="58" name="Graphic 57" descr="Badge Cross outline">
            <a:extLst>
              <a:ext uri="{FF2B5EF4-FFF2-40B4-BE49-F238E27FC236}">
                <a16:creationId xmlns:a16="http://schemas.microsoft.com/office/drawing/2014/main" id="{F53C18BA-03A1-43FF-B8A0-8ED2C56442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5397" y="3283867"/>
            <a:ext cx="654424" cy="654424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2B15B18A-E0A5-4B20-B0D1-E6734FA6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309"/>
            <a:ext cx="7729728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86CF35C-5941-498A-81E2-998EEB22C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9819" y="6606592"/>
            <a:ext cx="4991797" cy="19052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D87A80-287A-4BFB-A78C-DB5E95598088}"/>
              </a:ext>
            </a:extLst>
          </p:cNvPr>
          <p:cNvSpPr/>
          <p:nvPr/>
        </p:nvSpPr>
        <p:spPr>
          <a:xfrm>
            <a:off x="5223219" y="6606592"/>
            <a:ext cx="2843080" cy="190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21303C"/>
                </a:solidFill>
                <a:effectLst/>
                <a:latin typeface="Graphik Web"/>
              </a:rPr>
              <a:t>IEX Cloud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Graphik Web"/>
              </a:rPr>
              <a:t>AP</a:t>
            </a:r>
            <a:r>
              <a:rPr lang="en-US" sz="1200" dirty="0">
                <a:solidFill>
                  <a:schemeClr val="tx1"/>
                </a:solidFill>
                <a:latin typeface="Graphik Web"/>
              </a:rPr>
              <a:t>I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F26705-9E9F-4457-8E93-3FA5EB0350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768" y="3575950"/>
            <a:ext cx="3805939" cy="300574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B2DBAA0-3CBB-4C11-9954-48088B0C8F14}"/>
              </a:ext>
            </a:extLst>
          </p:cNvPr>
          <p:cNvSpPr/>
          <p:nvPr/>
        </p:nvSpPr>
        <p:spPr>
          <a:xfrm>
            <a:off x="314578" y="3565360"/>
            <a:ext cx="2471675" cy="1320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Graphic 75" descr="Badge Tick1 outline">
            <a:extLst>
              <a:ext uri="{FF2B5EF4-FFF2-40B4-BE49-F238E27FC236}">
                <a16:creationId xmlns:a16="http://schemas.microsoft.com/office/drawing/2014/main" id="{3F52FD92-7227-4E30-80C4-B541841C28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4466" y="3419197"/>
            <a:ext cx="714976" cy="7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1F0F-19B4-452F-9746-A7CA63C5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Limitations with entity extraction</a:t>
            </a:r>
          </a:p>
          <a:p>
            <a:r>
              <a:rPr lang="en-US" sz="2800" dirty="0"/>
              <a:t>Reduce the number of intents</a:t>
            </a:r>
          </a:p>
          <a:p>
            <a:r>
              <a:rPr lang="en-US" sz="2800" dirty="0"/>
              <a:t>Fine-tune BERT for intent classification</a:t>
            </a:r>
          </a:p>
          <a:p>
            <a:r>
              <a:rPr lang="en-US" sz="2800" dirty="0"/>
              <a:t>Experiment with Word2Vec or Doc2vec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437D5B-3853-464B-BEDF-BACE3391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309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76540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2236</TotalTime>
  <Words>218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Graphik Web</vt:lpstr>
      <vt:lpstr>Lato Extended</vt:lpstr>
      <vt:lpstr>Parcel</vt:lpstr>
      <vt:lpstr>Financial Investment  Chat BOT</vt:lpstr>
      <vt:lpstr>PowerPoint Presentation</vt:lpstr>
      <vt:lpstr>PROBLEM DEFINITION</vt:lpstr>
      <vt:lpstr>Methods NLP pipeline 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Investment Chatbot</dc:title>
  <dc:creator>Husein Adenwala</dc:creator>
  <cp:lastModifiedBy>Husein Adenwala</cp:lastModifiedBy>
  <cp:revision>12</cp:revision>
  <dcterms:created xsi:type="dcterms:W3CDTF">2022-03-09T04:40:49Z</dcterms:created>
  <dcterms:modified xsi:type="dcterms:W3CDTF">2022-03-14T04:13:36Z</dcterms:modified>
</cp:coreProperties>
</file>