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82" r:id="rId3"/>
    <p:sldId id="268" r:id="rId4"/>
    <p:sldId id="280" r:id="rId5"/>
    <p:sldId id="269" r:id="rId6"/>
    <p:sldId id="270" r:id="rId7"/>
    <p:sldId id="260" r:id="rId8"/>
    <p:sldId id="283" r:id="rId9"/>
    <p:sldId id="267" r:id="rId10"/>
    <p:sldId id="258" r:id="rId11"/>
    <p:sldId id="266" r:id="rId12"/>
    <p:sldId id="263" r:id="rId13"/>
    <p:sldId id="262" r:id="rId14"/>
    <p:sldId id="264" r:id="rId15"/>
    <p:sldId id="272" r:id="rId16"/>
    <p:sldId id="273" r:id="rId17"/>
    <p:sldId id="274" r:id="rId18"/>
    <p:sldId id="275" r:id="rId19"/>
    <p:sldId id="265" r:id="rId20"/>
    <p:sldId id="261" r:id="rId21"/>
    <p:sldId id="276" r:id="rId22"/>
    <p:sldId id="278" r:id="rId23"/>
    <p:sldId id="279" r:id="rId24"/>
    <p:sldId id="257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8C74F5-ADAB-9916-12A0-1722EFD419CF}" name="Husein Adenwala" initials="HA" userId="301fb4496e139d7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0000"/>
    <a:srgbClr val="A50021"/>
    <a:srgbClr val="990033"/>
    <a:srgbClr val="FF0000"/>
    <a:srgbClr val="FF00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30" d="100"/>
          <a:sy n="130" d="100"/>
        </p:scale>
        <p:origin x="7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51.svg"/><Relationship Id="rId5" Type="http://schemas.openxmlformats.org/officeDocument/2006/relationships/image" Target="../media/image20.png"/><Relationship Id="rId4" Type="http://schemas.openxmlformats.org/officeDocument/2006/relationships/image" Target="../media/image5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47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51.svg"/><Relationship Id="rId5" Type="http://schemas.openxmlformats.org/officeDocument/2006/relationships/image" Target="../media/image20.png"/><Relationship Id="rId4" Type="http://schemas.openxmlformats.org/officeDocument/2006/relationships/image" Target="../media/image5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47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4BC08-551B-4F89-956B-8322859E6E9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A70AF-9779-4C7F-85BC-8C70560BE9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Growing interest</a:t>
          </a:r>
        </a:p>
      </dgm:t>
    </dgm:pt>
    <dgm:pt modelId="{2CAFD93F-2A28-4011-BC6C-156992BCCA12}" type="parTrans" cxnId="{C759EEAB-CF0C-4E95-9BF1-3C38082ED52B}">
      <dgm:prSet/>
      <dgm:spPr/>
      <dgm:t>
        <a:bodyPr/>
        <a:lstStyle/>
        <a:p>
          <a:endParaRPr lang="en-US"/>
        </a:p>
      </dgm:t>
    </dgm:pt>
    <dgm:pt modelId="{B1BAE76F-C367-44E8-A4B0-CDE2E9D707A1}" type="sibTrans" cxnId="{C759EEAB-CF0C-4E95-9BF1-3C38082ED52B}">
      <dgm:prSet/>
      <dgm:spPr/>
      <dgm:t>
        <a:bodyPr/>
        <a:lstStyle/>
        <a:p>
          <a:endParaRPr lang="en-US"/>
        </a:p>
      </dgm:t>
    </dgm:pt>
    <dgm:pt modelId="{31EED099-967C-45A3-BFE0-40CF5CD562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Individual and large institutions are directing an ever-increasing proportion of their investment towards sustainable strategies.</a:t>
          </a:r>
        </a:p>
      </dgm:t>
    </dgm:pt>
    <dgm:pt modelId="{CADA8CB5-34CF-4FC2-A176-F694C51B90D4}" type="parTrans" cxnId="{35B8C6B8-F966-4381-A96A-CE35AEC5C642}">
      <dgm:prSet/>
      <dgm:spPr/>
      <dgm:t>
        <a:bodyPr/>
        <a:lstStyle/>
        <a:p>
          <a:endParaRPr lang="en-US"/>
        </a:p>
      </dgm:t>
    </dgm:pt>
    <dgm:pt modelId="{0CD68652-3575-4EB8-B3B3-06DDAAF7EE36}" type="sibTrans" cxnId="{35B8C6B8-F966-4381-A96A-CE35AEC5C642}">
      <dgm:prSet/>
      <dgm:spPr/>
      <dgm:t>
        <a:bodyPr/>
        <a:lstStyle/>
        <a:p>
          <a:endParaRPr lang="en-US"/>
        </a:p>
      </dgm:t>
    </dgm:pt>
    <dgm:pt modelId="{EEAECF21-F355-4C39-B3E8-C496FFFBD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Companies are disclosing ESG information in periodic financial disclosures. </a:t>
          </a:r>
        </a:p>
      </dgm:t>
    </dgm:pt>
    <dgm:pt modelId="{392F81E4-CD6D-4E06-AF0E-0DD9C73381BE}" type="parTrans" cxnId="{A67EF76E-1E78-4A3C-9A24-A04B1E148E4D}">
      <dgm:prSet/>
      <dgm:spPr/>
      <dgm:t>
        <a:bodyPr/>
        <a:lstStyle/>
        <a:p>
          <a:endParaRPr lang="en-US"/>
        </a:p>
      </dgm:t>
    </dgm:pt>
    <dgm:pt modelId="{82875D2F-8FE5-4907-A37D-16149135B651}" type="sibTrans" cxnId="{A67EF76E-1E78-4A3C-9A24-A04B1E148E4D}">
      <dgm:prSet/>
      <dgm:spPr/>
      <dgm:t>
        <a:bodyPr/>
        <a:lstStyle/>
        <a:p>
          <a:endParaRPr lang="en-US"/>
        </a:p>
      </dgm:t>
    </dgm:pt>
    <dgm:pt modelId="{672B1E69-4982-4649-9610-B3BCC5B2C6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ESG data</a:t>
          </a:r>
        </a:p>
      </dgm:t>
    </dgm:pt>
    <dgm:pt modelId="{D5BB4601-1160-4BBE-99B4-2F462BC2AF0E}" type="parTrans" cxnId="{D8989200-DE41-424F-9898-67CCE38CFCE7}">
      <dgm:prSet/>
      <dgm:spPr/>
      <dgm:t>
        <a:bodyPr/>
        <a:lstStyle/>
        <a:p>
          <a:endParaRPr lang="en-US"/>
        </a:p>
      </dgm:t>
    </dgm:pt>
    <dgm:pt modelId="{7E8010F1-4F18-4505-93D3-40E0631CC077}" type="sibTrans" cxnId="{D8989200-DE41-424F-9898-67CCE38CFCE7}">
      <dgm:prSet/>
      <dgm:spPr/>
      <dgm:t>
        <a:bodyPr/>
        <a:lstStyle/>
        <a:p>
          <a:endParaRPr lang="en-US"/>
        </a:p>
      </dgm:t>
    </dgm:pt>
    <dgm:pt modelId="{7E8381E9-5F20-44AB-91A0-E2242B8AD1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Measuring and reporting inconsistency due to multiple ESG reporting frameworks.</a:t>
          </a:r>
        </a:p>
      </dgm:t>
    </dgm:pt>
    <dgm:pt modelId="{3BFEF8E8-83F3-4382-A690-3F1A36A366BE}" type="parTrans" cxnId="{1DA60254-150C-4F32-898D-550909E8C661}">
      <dgm:prSet/>
      <dgm:spPr/>
      <dgm:t>
        <a:bodyPr/>
        <a:lstStyle/>
        <a:p>
          <a:endParaRPr lang="en-US"/>
        </a:p>
      </dgm:t>
    </dgm:pt>
    <dgm:pt modelId="{E3E30B54-ED33-41DD-AA45-922E2B4FFE33}" type="sibTrans" cxnId="{1DA60254-150C-4F32-898D-550909E8C661}">
      <dgm:prSet/>
      <dgm:spPr/>
      <dgm:t>
        <a:bodyPr/>
        <a:lstStyle/>
        <a:p>
          <a:endParaRPr lang="en-US"/>
        </a:p>
      </dgm:t>
    </dgm:pt>
    <dgm:pt modelId="{A6DD08F0-2C1B-4010-BFED-8F2000A9EC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Rating agencies have huge variability in their scores because there is no standardized method of calculating ESG scores.</a:t>
          </a:r>
        </a:p>
      </dgm:t>
    </dgm:pt>
    <dgm:pt modelId="{71719A88-C82B-4A57-9C99-02BE53B9BA74}" type="parTrans" cxnId="{DA090764-0181-41C8-BE15-5639D0A7F3B1}">
      <dgm:prSet/>
      <dgm:spPr/>
      <dgm:t>
        <a:bodyPr/>
        <a:lstStyle/>
        <a:p>
          <a:endParaRPr lang="en-US"/>
        </a:p>
      </dgm:t>
    </dgm:pt>
    <dgm:pt modelId="{27ADD458-465E-4DD1-AF8F-2BC74C5EFF8D}" type="sibTrans" cxnId="{DA090764-0181-41C8-BE15-5639D0A7F3B1}">
      <dgm:prSet/>
      <dgm:spPr/>
      <dgm:t>
        <a:bodyPr/>
        <a:lstStyle/>
        <a:p>
          <a:endParaRPr lang="en-US"/>
        </a:p>
      </dgm:t>
    </dgm:pt>
    <dgm:pt modelId="{2A0C3545-91EA-4C31-9345-EBF70E1E83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Regulation</a:t>
          </a:r>
        </a:p>
      </dgm:t>
    </dgm:pt>
    <dgm:pt modelId="{9411FC99-8399-43AD-A267-F43CCD6A962A}" type="parTrans" cxnId="{EAA4DDB6-F145-4352-A51B-1B979535B2DE}">
      <dgm:prSet/>
      <dgm:spPr/>
      <dgm:t>
        <a:bodyPr/>
        <a:lstStyle/>
        <a:p>
          <a:endParaRPr lang="en-US"/>
        </a:p>
      </dgm:t>
    </dgm:pt>
    <dgm:pt modelId="{C0032DB9-A7EF-4D7E-89C5-9A43BF9CDABB}" type="sibTrans" cxnId="{EAA4DDB6-F145-4352-A51B-1B979535B2DE}">
      <dgm:prSet/>
      <dgm:spPr/>
      <dgm:t>
        <a:bodyPr/>
        <a:lstStyle/>
        <a:p>
          <a:endParaRPr lang="en-US"/>
        </a:p>
      </dgm:t>
    </dgm:pt>
    <dgm:pt modelId="{D8044BB6-4610-4C77-978B-3079D76527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EU law requires companies  to disclose information on social and environmental issues. </a:t>
          </a:r>
        </a:p>
      </dgm:t>
    </dgm:pt>
    <dgm:pt modelId="{ECB3250C-2DF0-4E61-B9BE-07D71D38FE5F}" type="parTrans" cxnId="{9390541D-A44D-4A33-99D7-22D8A1BF0E80}">
      <dgm:prSet/>
      <dgm:spPr/>
      <dgm:t>
        <a:bodyPr/>
        <a:lstStyle/>
        <a:p>
          <a:endParaRPr lang="en-US"/>
        </a:p>
      </dgm:t>
    </dgm:pt>
    <dgm:pt modelId="{5263F115-EF9F-4999-BFA3-F7B82CAF22F7}" type="sibTrans" cxnId="{9390541D-A44D-4A33-99D7-22D8A1BF0E80}">
      <dgm:prSet/>
      <dgm:spPr/>
      <dgm:t>
        <a:bodyPr/>
        <a:lstStyle/>
        <a:p>
          <a:endParaRPr lang="en-US"/>
        </a:p>
      </dgm:t>
    </dgm:pt>
    <dgm:pt modelId="{699A4C58-1EAF-4B98-ABD0-454AAA4F95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SEC-proposed rules would require companies to include climate-related disclosure.</a:t>
          </a:r>
        </a:p>
      </dgm:t>
    </dgm:pt>
    <dgm:pt modelId="{BE4835CA-78B6-4572-9634-C6BA1BF7DC0F}" type="parTrans" cxnId="{4F35F2CA-EBF9-4589-9160-18F97D7E85B8}">
      <dgm:prSet/>
      <dgm:spPr/>
      <dgm:t>
        <a:bodyPr/>
        <a:lstStyle/>
        <a:p>
          <a:endParaRPr lang="en-US"/>
        </a:p>
      </dgm:t>
    </dgm:pt>
    <dgm:pt modelId="{6A0EF01A-2063-49FC-B93C-344137B254ED}" type="sibTrans" cxnId="{4F35F2CA-EBF9-4589-9160-18F97D7E85B8}">
      <dgm:prSet/>
      <dgm:spPr/>
      <dgm:t>
        <a:bodyPr/>
        <a:lstStyle/>
        <a:p>
          <a:endParaRPr lang="en-US"/>
        </a:p>
      </dgm:t>
    </dgm:pt>
    <dgm:pt modelId="{A0175172-3958-44A5-ADDA-648CC1E002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NLP Advances</a:t>
          </a:r>
        </a:p>
      </dgm:t>
    </dgm:pt>
    <dgm:pt modelId="{A5467310-9C8C-49E6-B19F-F80F5D0D14D4}" type="parTrans" cxnId="{524D1EC1-D8FB-46E0-B0F9-FD66F901E869}">
      <dgm:prSet/>
      <dgm:spPr/>
      <dgm:t>
        <a:bodyPr/>
        <a:lstStyle/>
        <a:p>
          <a:endParaRPr lang="en-US"/>
        </a:p>
      </dgm:t>
    </dgm:pt>
    <dgm:pt modelId="{21519079-2905-4AF8-BDA0-C19FC9FA11DD}" type="sibTrans" cxnId="{524D1EC1-D8FB-46E0-B0F9-FD66F901E869}">
      <dgm:prSet/>
      <dgm:spPr/>
      <dgm:t>
        <a:bodyPr/>
        <a:lstStyle/>
        <a:p>
          <a:endParaRPr lang="en-US"/>
        </a:p>
      </dgm:t>
    </dgm:pt>
    <dgm:pt modelId="{BE210AA6-62AF-4CF8-8EF5-C071A20B1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Recent advances in natural language processing (NLP) has given us the ability to analyze more data. </a:t>
          </a:r>
        </a:p>
      </dgm:t>
    </dgm:pt>
    <dgm:pt modelId="{76C5FA08-47A8-4CC4-A60B-40FE2BB08181}" type="parTrans" cxnId="{9AE39049-37F7-4F14-883B-3FF48F06910F}">
      <dgm:prSet/>
      <dgm:spPr/>
      <dgm:t>
        <a:bodyPr/>
        <a:lstStyle/>
        <a:p>
          <a:endParaRPr lang="en-US"/>
        </a:p>
      </dgm:t>
    </dgm:pt>
    <dgm:pt modelId="{93534C95-ACBF-4D44-B290-29ED378DC1BF}" type="sibTrans" cxnId="{9AE39049-37F7-4F14-883B-3FF48F06910F}">
      <dgm:prSet/>
      <dgm:spPr/>
      <dgm:t>
        <a:bodyPr/>
        <a:lstStyle/>
        <a:p>
          <a:endParaRPr lang="en-US"/>
        </a:p>
      </dgm:t>
    </dgm:pt>
    <dgm:pt modelId="{9FBC45EF-8CEA-4637-8599-C0BADB1126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has provided new avenues to gain insight into companies.</a:t>
          </a:r>
        </a:p>
      </dgm:t>
    </dgm:pt>
    <dgm:pt modelId="{CFFC32C7-3F48-4043-988F-B4CCE0F042A5}" type="parTrans" cxnId="{7B638243-917C-4CE4-96CF-B2CE460396E3}">
      <dgm:prSet/>
      <dgm:spPr/>
      <dgm:t>
        <a:bodyPr/>
        <a:lstStyle/>
        <a:p>
          <a:endParaRPr lang="en-US"/>
        </a:p>
      </dgm:t>
    </dgm:pt>
    <dgm:pt modelId="{0C02F682-157E-4456-888E-C7D5A4640C17}" type="sibTrans" cxnId="{7B638243-917C-4CE4-96CF-B2CE460396E3}">
      <dgm:prSet/>
      <dgm:spPr/>
      <dgm:t>
        <a:bodyPr/>
        <a:lstStyle/>
        <a:p>
          <a:endParaRPr lang="en-US"/>
        </a:p>
      </dgm:t>
    </dgm:pt>
    <dgm:pt modelId="{8DF302A7-04D5-4410-ACFF-77D7100E877E}" type="pres">
      <dgm:prSet presAssocID="{80D4BC08-551B-4F89-956B-8322859E6E9F}" presName="root" presStyleCnt="0">
        <dgm:presLayoutVars>
          <dgm:dir/>
          <dgm:resizeHandles val="exact"/>
        </dgm:presLayoutVars>
      </dgm:prSet>
      <dgm:spPr/>
    </dgm:pt>
    <dgm:pt modelId="{5CFCF836-559A-4B3D-9873-217715300B76}" type="pres">
      <dgm:prSet presAssocID="{CA1A70AF-9779-4C7F-85BC-8C70560BE90A}" presName="compNode" presStyleCnt="0"/>
      <dgm:spPr/>
    </dgm:pt>
    <dgm:pt modelId="{BDA3EA1C-F8C3-4EA1-946F-E1D1BD071F2C}" type="pres">
      <dgm:prSet presAssocID="{CA1A70AF-9779-4C7F-85BC-8C70560BE90A}" presName="iconRect" presStyleLbl="node1" presStyleIdx="0" presStyleCnt="4"/>
      <dgm:spPr>
        <a:xfrm>
          <a:off x="803781" y="0"/>
          <a:ext cx="845892" cy="814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3D36E2B-2794-4B1F-8469-8C841E74DA3C}" type="pres">
      <dgm:prSet presAssocID="{CA1A70AF-9779-4C7F-85BC-8C70560BE90A}" presName="iconSpace" presStyleCnt="0"/>
      <dgm:spPr/>
    </dgm:pt>
    <dgm:pt modelId="{9CB10C5E-4BE7-4F22-8218-5D658794293B}" type="pres">
      <dgm:prSet presAssocID="{CA1A70AF-9779-4C7F-85BC-8C70560BE90A}" presName="parTx" presStyleLbl="revTx" presStyleIdx="0" presStyleCnt="8">
        <dgm:presLayoutVars>
          <dgm:chMax val="0"/>
          <dgm:chPref val="0"/>
        </dgm:presLayoutVars>
      </dgm:prSet>
      <dgm:spPr/>
    </dgm:pt>
    <dgm:pt modelId="{EBA65B5C-680A-4733-81E1-6E82FB624DCF}" type="pres">
      <dgm:prSet presAssocID="{CA1A70AF-9779-4C7F-85BC-8C70560BE90A}" presName="txSpace" presStyleCnt="0"/>
      <dgm:spPr/>
    </dgm:pt>
    <dgm:pt modelId="{2521CDD4-78CD-4ACF-8964-A8E8A03E25BA}" type="pres">
      <dgm:prSet presAssocID="{CA1A70AF-9779-4C7F-85BC-8C70560BE90A}" presName="desTx" presStyleLbl="revTx" presStyleIdx="1" presStyleCnt="8">
        <dgm:presLayoutVars/>
      </dgm:prSet>
      <dgm:spPr/>
    </dgm:pt>
    <dgm:pt modelId="{29F3F8E7-6AD7-4D07-B96B-481D5B1CFB4E}" type="pres">
      <dgm:prSet presAssocID="{B1BAE76F-C367-44E8-A4B0-CDE2E9D707A1}" presName="sibTrans" presStyleCnt="0"/>
      <dgm:spPr/>
    </dgm:pt>
    <dgm:pt modelId="{49027F31-ED11-4284-8716-AFB8E8485485}" type="pres">
      <dgm:prSet presAssocID="{672B1E69-4982-4649-9610-B3BCC5B2C6B2}" presName="compNode" presStyleCnt="0"/>
      <dgm:spPr/>
    </dgm:pt>
    <dgm:pt modelId="{4916A00F-580F-436B-B333-AB1D06FE5E0A}" type="pres">
      <dgm:prSet presAssocID="{672B1E69-4982-4649-9610-B3BCC5B2C6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95C38AD-AC32-426F-A1C4-9DBB72B48D79}" type="pres">
      <dgm:prSet presAssocID="{672B1E69-4982-4649-9610-B3BCC5B2C6B2}" presName="iconSpace" presStyleCnt="0"/>
      <dgm:spPr/>
    </dgm:pt>
    <dgm:pt modelId="{FB2DFEE4-FFD5-4919-9D20-C825F1BE5BED}" type="pres">
      <dgm:prSet presAssocID="{672B1E69-4982-4649-9610-B3BCC5B2C6B2}" presName="parTx" presStyleLbl="revTx" presStyleIdx="2" presStyleCnt="8">
        <dgm:presLayoutVars>
          <dgm:chMax val="0"/>
          <dgm:chPref val="0"/>
        </dgm:presLayoutVars>
      </dgm:prSet>
      <dgm:spPr/>
    </dgm:pt>
    <dgm:pt modelId="{422763E2-3154-4352-8D95-DC744816E7F5}" type="pres">
      <dgm:prSet presAssocID="{672B1E69-4982-4649-9610-B3BCC5B2C6B2}" presName="txSpace" presStyleCnt="0"/>
      <dgm:spPr/>
    </dgm:pt>
    <dgm:pt modelId="{0505A1EE-1ED6-4090-864A-047DDDBDE2F0}" type="pres">
      <dgm:prSet presAssocID="{672B1E69-4982-4649-9610-B3BCC5B2C6B2}" presName="desTx" presStyleLbl="revTx" presStyleIdx="3" presStyleCnt="8">
        <dgm:presLayoutVars/>
      </dgm:prSet>
      <dgm:spPr/>
    </dgm:pt>
    <dgm:pt modelId="{F97A3C40-AEE1-4717-99C0-8690509E84B9}" type="pres">
      <dgm:prSet presAssocID="{7E8010F1-4F18-4505-93D3-40E0631CC077}" presName="sibTrans" presStyleCnt="0"/>
      <dgm:spPr/>
    </dgm:pt>
    <dgm:pt modelId="{9EBE5A25-18DB-4640-BDE3-0EC6D660676F}" type="pres">
      <dgm:prSet presAssocID="{2A0C3545-91EA-4C31-9345-EBF70E1E8309}" presName="compNode" presStyleCnt="0"/>
      <dgm:spPr/>
    </dgm:pt>
    <dgm:pt modelId="{635E45DD-7184-47B1-BC87-2C879E216DD6}" type="pres">
      <dgm:prSet presAssocID="{2A0C3545-91EA-4C31-9345-EBF70E1E83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A984B8D-66AD-41E7-AE45-A6655436A227}" type="pres">
      <dgm:prSet presAssocID="{2A0C3545-91EA-4C31-9345-EBF70E1E8309}" presName="iconSpace" presStyleCnt="0"/>
      <dgm:spPr/>
    </dgm:pt>
    <dgm:pt modelId="{090507FF-ED3A-4719-A06E-213E3B02A45F}" type="pres">
      <dgm:prSet presAssocID="{2A0C3545-91EA-4C31-9345-EBF70E1E8309}" presName="parTx" presStyleLbl="revTx" presStyleIdx="4" presStyleCnt="8">
        <dgm:presLayoutVars>
          <dgm:chMax val="0"/>
          <dgm:chPref val="0"/>
        </dgm:presLayoutVars>
      </dgm:prSet>
      <dgm:spPr/>
    </dgm:pt>
    <dgm:pt modelId="{CCA2F348-3253-4B34-818F-D8633D4EEE5C}" type="pres">
      <dgm:prSet presAssocID="{2A0C3545-91EA-4C31-9345-EBF70E1E8309}" presName="txSpace" presStyleCnt="0"/>
      <dgm:spPr/>
    </dgm:pt>
    <dgm:pt modelId="{04EE1443-D050-4519-BD4D-06F20F12684F}" type="pres">
      <dgm:prSet presAssocID="{2A0C3545-91EA-4C31-9345-EBF70E1E8309}" presName="desTx" presStyleLbl="revTx" presStyleIdx="5" presStyleCnt="8">
        <dgm:presLayoutVars/>
      </dgm:prSet>
      <dgm:spPr/>
    </dgm:pt>
    <dgm:pt modelId="{C3E4C494-397A-4F90-9F26-EAA0A803DE49}" type="pres">
      <dgm:prSet presAssocID="{C0032DB9-A7EF-4D7E-89C5-9A43BF9CDABB}" presName="sibTrans" presStyleCnt="0"/>
      <dgm:spPr/>
    </dgm:pt>
    <dgm:pt modelId="{2927E84C-16F7-4816-9B08-95DC7412D289}" type="pres">
      <dgm:prSet presAssocID="{A0175172-3958-44A5-ADDA-648CC1E00254}" presName="compNode" presStyleCnt="0"/>
      <dgm:spPr/>
    </dgm:pt>
    <dgm:pt modelId="{E20B2C36-5AEC-4FA7-B3E6-131948CF880C}" type="pres">
      <dgm:prSet presAssocID="{A0175172-3958-44A5-ADDA-648CC1E002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478421-253E-46D1-9703-A1BE21E3665A}" type="pres">
      <dgm:prSet presAssocID="{A0175172-3958-44A5-ADDA-648CC1E00254}" presName="iconSpace" presStyleCnt="0"/>
      <dgm:spPr/>
    </dgm:pt>
    <dgm:pt modelId="{49D8BAF2-117C-48C1-99E1-A458F6AEDB7E}" type="pres">
      <dgm:prSet presAssocID="{A0175172-3958-44A5-ADDA-648CC1E00254}" presName="parTx" presStyleLbl="revTx" presStyleIdx="6" presStyleCnt="8">
        <dgm:presLayoutVars>
          <dgm:chMax val="0"/>
          <dgm:chPref val="0"/>
        </dgm:presLayoutVars>
      </dgm:prSet>
      <dgm:spPr/>
    </dgm:pt>
    <dgm:pt modelId="{5FBD86C1-B154-4B69-B421-C1EA3294093E}" type="pres">
      <dgm:prSet presAssocID="{A0175172-3958-44A5-ADDA-648CC1E00254}" presName="txSpace" presStyleCnt="0"/>
      <dgm:spPr/>
    </dgm:pt>
    <dgm:pt modelId="{5DF3C873-B48E-4E46-BFDE-772CCA552D0B}" type="pres">
      <dgm:prSet presAssocID="{A0175172-3958-44A5-ADDA-648CC1E00254}" presName="desTx" presStyleLbl="revTx" presStyleIdx="7" presStyleCnt="8">
        <dgm:presLayoutVars/>
      </dgm:prSet>
      <dgm:spPr/>
    </dgm:pt>
  </dgm:ptLst>
  <dgm:cxnLst>
    <dgm:cxn modelId="{D8989200-DE41-424F-9898-67CCE38CFCE7}" srcId="{80D4BC08-551B-4F89-956B-8322859E6E9F}" destId="{672B1E69-4982-4649-9610-B3BCC5B2C6B2}" srcOrd="1" destOrd="0" parTransId="{D5BB4601-1160-4BBE-99B4-2F462BC2AF0E}" sibTransId="{7E8010F1-4F18-4505-93D3-40E0631CC077}"/>
    <dgm:cxn modelId="{4B58D810-001B-4408-9E51-67B174214EB8}" type="presOf" srcId="{D8044BB6-4610-4C77-978B-3079D76527EE}" destId="{04EE1443-D050-4519-BD4D-06F20F12684F}" srcOrd="0" destOrd="0" presId="urn:microsoft.com/office/officeart/2018/5/layout/CenteredIconLabelDescriptionList"/>
    <dgm:cxn modelId="{2C042D1A-4FE6-4C0F-9FBD-09458423047B}" type="presOf" srcId="{31EED099-967C-45A3-BFE0-40CF5CD562BC}" destId="{2521CDD4-78CD-4ACF-8964-A8E8A03E25BA}" srcOrd="0" destOrd="0" presId="urn:microsoft.com/office/officeart/2018/5/layout/CenteredIconLabelDescriptionList"/>
    <dgm:cxn modelId="{B2CFD41C-2AA5-4C63-8249-D8CF6FA330B8}" type="presOf" srcId="{2A0C3545-91EA-4C31-9345-EBF70E1E8309}" destId="{090507FF-ED3A-4719-A06E-213E3B02A45F}" srcOrd="0" destOrd="0" presId="urn:microsoft.com/office/officeart/2018/5/layout/CenteredIconLabelDescriptionList"/>
    <dgm:cxn modelId="{9390541D-A44D-4A33-99D7-22D8A1BF0E80}" srcId="{2A0C3545-91EA-4C31-9345-EBF70E1E8309}" destId="{D8044BB6-4610-4C77-978B-3079D76527EE}" srcOrd="0" destOrd="0" parTransId="{ECB3250C-2DF0-4E61-B9BE-07D71D38FE5F}" sibTransId="{5263F115-EF9F-4999-BFA3-F7B82CAF22F7}"/>
    <dgm:cxn modelId="{BC665837-EA3A-490E-81DA-A96DCDCB13CB}" type="presOf" srcId="{9FBC45EF-8CEA-4637-8599-C0BADB112671}" destId="{5DF3C873-B48E-4E46-BFDE-772CCA552D0B}" srcOrd="0" destOrd="1" presId="urn:microsoft.com/office/officeart/2018/5/layout/CenteredIconLabelDescriptionList"/>
    <dgm:cxn modelId="{246D4363-5395-4139-8814-15C00A498676}" type="presOf" srcId="{699A4C58-1EAF-4B98-ABD0-454AAA4F957E}" destId="{04EE1443-D050-4519-BD4D-06F20F12684F}" srcOrd="0" destOrd="1" presId="urn:microsoft.com/office/officeart/2018/5/layout/CenteredIconLabelDescriptionList"/>
    <dgm:cxn modelId="{7B638243-917C-4CE4-96CF-B2CE460396E3}" srcId="{A0175172-3958-44A5-ADDA-648CC1E00254}" destId="{9FBC45EF-8CEA-4637-8599-C0BADB112671}" srcOrd="1" destOrd="0" parTransId="{CFFC32C7-3F48-4043-988F-B4CCE0F042A5}" sibTransId="{0C02F682-157E-4456-888E-C7D5A4640C17}"/>
    <dgm:cxn modelId="{DA090764-0181-41C8-BE15-5639D0A7F3B1}" srcId="{672B1E69-4982-4649-9610-B3BCC5B2C6B2}" destId="{A6DD08F0-2C1B-4010-BFED-8F2000A9ECAB}" srcOrd="1" destOrd="0" parTransId="{71719A88-C82B-4A57-9C99-02BE53B9BA74}" sibTransId="{27ADD458-465E-4DD1-AF8F-2BC74C5EFF8D}"/>
    <dgm:cxn modelId="{9AE39049-37F7-4F14-883B-3FF48F06910F}" srcId="{A0175172-3958-44A5-ADDA-648CC1E00254}" destId="{BE210AA6-62AF-4CF8-8EF5-C071A20B1960}" srcOrd="0" destOrd="0" parTransId="{76C5FA08-47A8-4CC4-A60B-40FE2BB08181}" sibTransId="{93534C95-ACBF-4D44-B290-29ED378DC1BF}"/>
    <dgm:cxn modelId="{A67EF76E-1E78-4A3C-9A24-A04B1E148E4D}" srcId="{CA1A70AF-9779-4C7F-85BC-8C70560BE90A}" destId="{EEAECF21-F355-4C39-B3E8-C496FFFBDC4A}" srcOrd="1" destOrd="0" parTransId="{392F81E4-CD6D-4E06-AF0E-0DD9C73381BE}" sibTransId="{82875D2F-8FE5-4907-A37D-16149135B651}"/>
    <dgm:cxn modelId="{1DA60254-150C-4F32-898D-550909E8C661}" srcId="{672B1E69-4982-4649-9610-B3BCC5B2C6B2}" destId="{7E8381E9-5F20-44AB-91A0-E2242B8AD194}" srcOrd="0" destOrd="0" parTransId="{3BFEF8E8-83F3-4382-A690-3F1A36A366BE}" sibTransId="{E3E30B54-ED33-41DD-AA45-922E2B4FFE33}"/>
    <dgm:cxn modelId="{BC96C59A-1AA5-4881-8F6E-7816F65EC7CF}" type="presOf" srcId="{80D4BC08-551B-4F89-956B-8322859E6E9F}" destId="{8DF302A7-04D5-4410-ACFF-77D7100E877E}" srcOrd="0" destOrd="0" presId="urn:microsoft.com/office/officeart/2018/5/layout/CenteredIconLabelDescriptionList"/>
    <dgm:cxn modelId="{4D09819E-789D-4DA2-9B7D-AAE72C9D2E7E}" type="presOf" srcId="{CA1A70AF-9779-4C7F-85BC-8C70560BE90A}" destId="{9CB10C5E-4BE7-4F22-8218-5D658794293B}" srcOrd="0" destOrd="0" presId="urn:microsoft.com/office/officeart/2018/5/layout/CenteredIconLabelDescriptionList"/>
    <dgm:cxn modelId="{D18081A1-7D97-47C7-9A7D-7684E22EC3C2}" type="presOf" srcId="{BE210AA6-62AF-4CF8-8EF5-C071A20B1960}" destId="{5DF3C873-B48E-4E46-BFDE-772CCA552D0B}" srcOrd="0" destOrd="0" presId="urn:microsoft.com/office/officeart/2018/5/layout/CenteredIconLabelDescriptionList"/>
    <dgm:cxn modelId="{E8F04BA2-CE6C-4142-ADCC-083E6344984A}" type="presOf" srcId="{A0175172-3958-44A5-ADDA-648CC1E00254}" destId="{49D8BAF2-117C-48C1-99E1-A458F6AEDB7E}" srcOrd="0" destOrd="0" presId="urn:microsoft.com/office/officeart/2018/5/layout/CenteredIconLabelDescriptionList"/>
    <dgm:cxn modelId="{C759EEAB-CF0C-4E95-9BF1-3C38082ED52B}" srcId="{80D4BC08-551B-4F89-956B-8322859E6E9F}" destId="{CA1A70AF-9779-4C7F-85BC-8C70560BE90A}" srcOrd="0" destOrd="0" parTransId="{2CAFD93F-2A28-4011-BC6C-156992BCCA12}" sibTransId="{B1BAE76F-C367-44E8-A4B0-CDE2E9D707A1}"/>
    <dgm:cxn modelId="{66CC15B4-5C2A-43A5-9922-4D3223229DC4}" type="presOf" srcId="{A6DD08F0-2C1B-4010-BFED-8F2000A9ECAB}" destId="{0505A1EE-1ED6-4090-864A-047DDDBDE2F0}" srcOrd="0" destOrd="1" presId="urn:microsoft.com/office/officeart/2018/5/layout/CenteredIconLabelDescriptionList"/>
    <dgm:cxn modelId="{EAA4DDB6-F145-4352-A51B-1B979535B2DE}" srcId="{80D4BC08-551B-4F89-956B-8322859E6E9F}" destId="{2A0C3545-91EA-4C31-9345-EBF70E1E8309}" srcOrd="2" destOrd="0" parTransId="{9411FC99-8399-43AD-A267-F43CCD6A962A}" sibTransId="{C0032DB9-A7EF-4D7E-89C5-9A43BF9CDABB}"/>
    <dgm:cxn modelId="{35B8C6B8-F966-4381-A96A-CE35AEC5C642}" srcId="{CA1A70AF-9779-4C7F-85BC-8C70560BE90A}" destId="{31EED099-967C-45A3-BFE0-40CF5CD562BC}" srcOrd="0" destOrd="0" parTransId="{CADA8CB5-34CF-4FC2-A176-F694C51B90D4}" sibTransId="{0CD68652-3575-4EB8-B3B3-06DDAAF7EE36}"/>
    <dgm:cxn modelId="{524D1EC1-D8FB-46E0-B0F9-FD66F901E869}" srcId="{80D4BC08-551B-4F89-956B-8322859E6E9F}" destId="{A0175172-3958-44A5-ADDA-648CC1E00254}" srcOrd="3" destOrd="0" parTransId="{A5467310-9C8C-49E6-B19F-F80F5D0D14D4}" sibTransId="{21519079-2905-4AF8-BDA0-C19FC9FA11DD}"/>
    <dgm:cxn modelId="{4F35F2CA-EBF9-4589-9160-18F97D7E85B8}" srcId="{2A0C3545-91EA-4C31-9345-EBF70E1E8309}" destId="{699A4C58-1EAF-4B98-ABD0-454AAA4F957E}" srcOrd="1" destOrd="0" parTransId="{BE4835CA-78B6-4572-9634-C6BA1BF7DC0F}" sibTransId="{6A0EF01A-2063-49FC-B93C-344137B254ED}"/>
    <dgm:cxn modelId="{3D35DBD9-5844-4630-8A62-9161D73FD2EA}" type="presOf" srcId="{672B1E69-4982-4649-9610-B3BCC5B2C6B2}" destId="{FB2DFEE4-FFD5-4919-9D20-C825F1BE5BED}" srcOrd="0" destOrd="0" presId="urn:microsoft.com/office/officeart/2018/5/layout/CenteredIconLabelDescriptionList"/>
    <dgm:cxn modelId="{EEBDCAE3-4EF0-4F01-999F-56954B866DC1}" type="presOf" srcId="{7E8381E9-5F20-44AB-91A0-E2242B8AD194}" destId="{0505A1EE-1ED6-4090-864A-047DDDBDE2F0}" srcOrd="0" destOrd="0" presId="urn:microsoft.com/office/officeart/2018/5/layout/CenteredIconLabelDescriptionList"/>
    <dgm:cxn modelId="{D79854F4-18EA-44DE-8572-9EA4BC6B1B25}" type="presOf" srcId="{EEAECF21-F355-4C39-B3E8-C496FFFBDC4A}" destId="{2521CDD4-78CD-4ACF-8964-A8E8A03E25BA}" srcOrd="0" destOrd="1" presId="urn:microsoft.com/office/officeart/2018/5/layout/CenteredIconLabelDescriptionList"/>
    <dgm:cxn modelId="{EFF037A2-8FE6-4197-BAF1-9B861DFC43FC}" type="presParOf" srcId="{8DF302A7-04D5-4410-ACFF-77D7100E877E}" destId="{5CFCF836-559A-4B3D-9873-217715300B76}" srcOrd="0" destOrd="0" presId="urn:microsoft.com/office/officeart/2018/5/layout/CenteredIconLabelDescriptionList"/>
    <dgm:cxn modelId="{D6ACA572-308F-4A10-A532-EC521E39E7B2}" type="presParOf" srcId="{5CFCF836-559A-4B3D-9873-217715300B76}" destId="{BDA3EA1C-F8C3-4EA1-946F-E1D1BD071F2C}" srcOrd="0" destOrd="0" presId="urn:microsoft.com/office/officeart/2018/5/layout/CenteredIconLabelDescriptionList"/>
    <dgm:cxn modelId="{52CE712F-574A-48BA-87A7-F8347E131DD0}" type="presParOf" srcId="{5CFCF836-559A-4B3D-9873-217715300B76}" destId="{C3D36E2B-2794-4B1F-8469-8C841E74DA3C}" srcOrd="1" destOrd="0" presId="urn:microsoft.com/office/officeart/2018/5/layout/CenteredIconLabelDescriptionList"/>
    <dgm:cxn modelId="{7C3AF0DC-A486-4186-BD06-941D706012C2}" type="presParOf" srcId="{5CFCF836-559A-4B3D-9873-217715300B76}" destId="{9CB10C5E-4BE7-4F22-8218-5D658794293B}" srcOrd="2" destOrd="0" presId="urn:microsoft.com/office/officeart/2018/5/layout/CenteredIconLabelDescriptionList"/>
    <dgm:cxn modelId="{E67DAE0C-16F9-4DC5-A5E5-0DBC63E69F59}" type="presParOf" srcId="{5CFCF836-559A-4B3D-9873-217715300B76}" destId="{EBA65B5C-680A-4733-81E1-6E82FB624DCF}" srcOrd="3" destOrd="0" presId="urn:microsoft.com/office/officeart/2018/5/layout/CenteredIconLabelDescriptionList"/>
    <dgm:cxn modelId="{00CD131F-68A8-427A-A31C-DD7BDCD0FA5C}" type="presParOf" srcId="{5CFCF836-559A-4B3D-9873-217715300B76}" destId="{2521CDD4-78CD-4ACF-8964-A8E8A03E25BA}" srcOrd="4" destOrd="0" presId="urn:microsoft.com/office/officeart/2018/5/layout/CenteredIconLabelDescriptionList"/>
    <dgm:cxn modelId="{651083AD-7BB5-4875-B47E-35F2D0240571}" type="presParOf" srcId="{8DF302A7-04D5-4410-ACFF-77D7100E877E}" destId="{29F3F8E7-6AD7-4D07-B96B-481D5B1CFB4E}" srcOrd="1" destOrd="0" presId="urn:microsoft.com/office/officeart/2018/5/layout/CenteredIconLabelDescriptionList"/>
    <dgm:cxn modelId="{C2528A73-E547-4C76-9765-B99DDD23BFF3}" type="presParOf" srcId="{8DF302A7-04D5-4410-ACFF-77D7100E877E}" destId="{49027F31-ED11-4284-8716-AFB8E8485485}" srcOrd="2" destOrd="0" presId="urn:microsoft.com/office/officeart/2018/5/layout/CenteredIconLabelDescriptionList"/>
    <dgm:cxn modelId="{064F591F-E293-4ED3-8B70-571E6309081E}" type="presParOf" srcId="{49027F31-ED11-4284-8716-AFB8E8485485}" destId="{4916A00F-580F-436B-B333-AB1D06FE5E0A}" srcOrd="0" destOrd="0" presId="urn:microsoft.com/office/officeart/2018/5/layout/CenteredIconLabelDescriptionList"/>
    <dgm:cxn modelId="{54B87D0C-ED65-4350-9C69-064368B9F5CB}" type="presParOf" srcId="{49027F31-ED11-4284-8716-AFB8E8485485}" destId="{195C38AD-AC32-426F-A1C4-9DBB72B48D79}" srcOrd="1" destOrd="0" presId="urn:microsoft.com/office/officeart/2018/5/layout/CenteredIconLabelDescriptionList"/>
    <dgm:cxn modelId="{4A319F95-31A1-43DE-8731-6E6900B18FAF}" type="presParOf" srcId="{49027F31-ED11-4284-8716-AFB8E8485485}" destId="{FB2DFEE4-FFD5-4919-9D20-C825F1BE5BED}" srcOrd="2" destOrd="0" presId="urn:microsoft.com/office/officeart/2018/5/layout/CenteredIconLabelDescriptionList"/>
    <dgm:cxn modelId="{86DDC861-2329-422E-B38E-193E8DACB449}" type="presParOf" srcId="{49027F31-ED11-4284-8716-AFB8E8485485}" destId="{422763E2-3154-4352-8D95-DC744816E7F5}" srcOrd="3" destOrd="0" presId="urn:microsoft.com/office/officeart/2018/5/layout/CenteredIconLabelDescriptionList"/>
    <dgm:cxn modelId="{ACC2AF6C-5705-4EDD-AA83-1A55E6623BF5}" type="presParOf" srcId="{49027F31-ED11-4284-8716-AFB8E8485485}" destId="{0505A1EE-1ED6-4090-864A-047DDDBDE2F0}" srcOrd="4" destOrd="0" presId="urn:microsoft.com/office/officeart/2018/5/layout/CenteredIconLabelDescriptionList"/>
    <dgm:cxn modelId="{5D509B52-F7F2-41CA-8ACB-7F39BC4FC013}" type="presParOf" srcId="{8DF302A7-04D5-4410-ACFF-77D7100E877E}" destId="{F97A3C40-AEE1-4717-99C0-8690509E84B9}" srcOrd="3" destOrd="0" presId="urn:microsoft.com/office/officeart/2018/5/layout/CenteredIconLabelDescriptionList"/>
    <dgm:cxn modelId="{7F695EC3-0559-4107-81D9-0F02BAA9478F}" type="presParOf" srcId="{8DF302A7-04D5-4410-ACFF-77D7100E877E}" destId="{9EBE5A25-18DB-4640-BDE3-0EC6D660676F}" srcOrd="4" destOrd="0" presId="urn:microsoft.com/office/officeart/2018/5/layout/CenteredIconLabelDescriptionList"/>
    <dgm:cxn modelId="{8FF3E3A9-AA91-4449-B04D-C6EE2576757A}" type="presParOf" srcId="{9EBE5A25-18DB-4640-BDE3-0EC6D660676F}" destId="{635E45DD-7184-47B1-BC87-2C879E216DD6}" srcOrd="0" destOrd="0" presId="urn:microsoft.com/office/officeart/2018/5/layout/CenteredIconLabelDescriptionList"/>
    <dgm:cxn modelId="{AE4DAE74-A4BE-48E1-95D1-D8708A5EC69C}" type="presParOf" srcId="{9EBE5A25-18DB-4640-BDE3-0EC6D660676F}" destId="{4A984B8D-66AD-41E7-AE45-A6655436A227}" srcOrd="1" destOrd="0" presId="urn:microsoft.com/office/officeart/2018/5/layout/CenteredIconLabelDescriptionList"/>
    <dgm:cxn modelId="{EF2FD7B0-6DC9-4AB1-9086-FFEF7DDAA03E}" type="presParOf" srcId="{9EBE5A25-18DB-4640-BDE3-0EC6D660676F}" destId="{090507FF-ED3A-4719-A06E-213E3B02A45F}" srcOrd="2" destOrd="0" presId="urn:microsoft.com/office/officeart/2018/5/layout/CenteredIconLabelDescriptionList"/>
    <dgm:cxn modelId="{D03B8E2F-B3D9-472B-B55A-89F62A932B8D}" type="presParOf" srcId="{9EBE5A25-18DB-4640-BDE3-0EC6D660676F}" destId="{CCA2F348-3253-4B34-818F-D8633D4EEE5C}" srcOrd="3" destOrd="0" presId="urn:microsoft.com/office/officeart/2018/5/layout/CenteredIconLabelDescriptionList"/>
    <dgm:cxn modelId="{B974FF4F-93BC-4CD6-AE1B-711668DDD786}" type="presParOf" srcId="{9EBE5A25-18DB-4640-BDE3-0EC6D660676F}" destId="{04EE1443-D050-4519-BD4D-06F20F12684F}" srcOrd="4" destOrd="0" presId="urn:microsoft.com/office/officeart/2018/5/layout/CenteredIconLabelDescriptionList"/>
    <dgm:cxn modelId="{C844F61E-C38C-4E04-9D01-1DAFFAC8CEA9}" type="presParOf" srcId="{8DF302A7-04D5-4410-ACFF-77D7100E877E}" destId="{C3E4C494-397A-4F90-9F26-EAA0A803DE49}" srcOrd="5" destOrd="0" presId="urn:microsoft.com/office/officeart/2018/5/layout/CenteredIconLabelDescriptionList"/>
    <dgm:cxn modelId="{5CB32288-E904-4195-B9A2-5B2EEFB65536}" type="presParOf" srcId="{8DF302A7-04D5-4410-ACFF-77D7100E877E}" destId="{2927E84C-16F7-4816-9B08-95DC7412D289}" srcOrd="6" destOrd="0" presId="urn:microsoft.com/office/officeart/2018/5/layout/CenteredIconLabelDescriptionList"/>
    <dgm:cxn modelId="{C6A0F5F5-85BF-4BF5-BCAD-2653410D5E49}" type="presParOf" srcId="{2927E84C-16F7-4816-9B08-95DC7412D289}" destId="{E20B2C36-5AEC-4FA7-B3E6-131948CF880C}" srcOrd="0" destOrd="0" presId="urn:microsoft.com/office/officeart/2018/5/layout/CenteredIconLabelDescriptionList"/>
    <dgm:cxn modelId="{D833F735-F3FD-4F4D-9901-8B405DC3C465}" type="presParOf" srcId="{2927E84C-16F7-4816-9B08-95DC7412D289}" destId="{47478421-253E-46D1-9703-A1BE21E3665A}" srcOrd="1" destOrd="0" presId="urn:microsoft.com/office/officeart/2018/5/layout/CenteredIconLabelDescriptionList"/>
    <dgm:cxn modelId="{C64AEE60-0F75-4B93-8EC2-DC52DB3302C1}" type="presParOf" srcId="{2927E84C-16F7-4816-9B08-95DC7412D289}" destId="{49D8BAF2-117C-48C1-99E1-A458F6AEDB7E}" srcOrd="2" destOrd="0" presId="urn:microsoft.com/office/officeart/2018/5/layout/CenteredIconLabelDescriptionList"/>
    <dgm:cxn modelId="{4431AC36-BA05-4C15-980F-BFF9D85F914D}" type="presParOf" srcId="{2927E84C-16F7-4816-9B08-95DC7412D289}" destId="{5FBD86C1-B154-4B69-B421-C1EA3294093E}" srcOrd="3" destOrd="0" presId="urn:microsoft.com/office/officeart/2018/5/layout/CenteredIconLabelDescriptionList"/>
    <dgm:cxn modelId="{5E782295-EE41-41CA-A550-678CB2340C2F}" type="presParOf" srcId="{2927E84C-16F7-4816-9B08-95DC7412D289}" destId="{5DF3C873-B48E-4E46-BFDE-772CCA552D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81A66-29C2-4B93-A86E-D4EBEA57E9CF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88E26AF-34FB-488B-A236-523CA2FF5F6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300" dirty="0"/>
            <a:t> </a:t>
          </a:r>
          <a:r>
            <a:rPr lang="en-US" sz="1800" dirty="0"/>
            <a:t>Machine Learning models</a:t>
          </a:r>
        </a:p>
        <a:p>
          <a:pPr>
            <a:lnSpc>
              <a:spcPct val="100000"/>
            </a:lnSpc>
            <a:defRPr cap="all"/>
          </a:pPr>
          <a:r>
            <a:rPr lang="en-US" sz="1800" dirty="0"/>
            <a:t>~55%</a:t>
          </a:r>
        </a:p>
      </dgm:t>
    </dgm:pt>
    <dgm:pt modelId="{C6D61BB2-D903-4D24-A2BA-DF5A9BC2A95D}" type="parTrans" cxnId="{648875D1-F5C1-4123-9FBC-EE97676659E1}">
      <dgm:prSet/>
      <dgm:spPr/>
      <dgm:t>
        <a:bodyPr/>
        <a:lstStyle/>
        <a:p>
          <a:endParaRPr lang="en-US"/>
        </a:p>
      </dgm:t>
    </dgm:pt>
    <dgm:pt modelId="{BC09E837-0410-4A8D-A2BF-EA0A7DD7A2D3}" type="sibTrans" cxnId="{648875D1-F5C1-4123-9FBC-EE97676659E1}">
      <dgm:prSet/>
      <dgm:spPr/>
      <dgm:t>
        <a:bodyPr/>
        <a:lstStyle/>
        <a:p>
          <a:endParaRPr lang="en-US"/>
        </a:p>
      </dgm:t>
    </dgm:pt>
    <dgm:pt modelId="{E2307FF5-691F-4312-B102-BC1F4EE46B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Fine-tuned BERT model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~65%</a:t>
          </a:r>
        </a:p>
      </dgm:t>
    </dgm:pt>
    <dgm:pt modelId="{3935CAD1-B2CC-436F-82C4-B255FEBE0820}" type="parTrans" cxnId="{8C3BF0FC-C851-4BC7-9BF8-FA9F05C98012}">
      <dgm:prSet/>
      <dgm:spPr/>
      <dgm:t>
        <a:bodyPr/>
        <a:lstStyle/>
        <a:p>
          <a:endParaRPr lang="en-US"/>
        </a:p>
      </dgm:t>
    </dgm:pt>
    <dgm:pt modelId="{D80617BD-C58E-43AC-AC16-FA37634010CD}" type="sibTrans" cxnId="{8C3BF0FC-C851-4BC7-9BF8-FA9F05C98012}">
      <dgm:prSet/>
      <dgm:spPr/>
      <dgm:t>
        <a:bodyPr/>
        <a:lstStyle/>
        <a:p>
          <a:endParaRPr lang="en-US"/>
        </a:p>
      </dgm:t>
    </dgm:pt>
    <dgm:pt modelId="{BBC757F3-D428-4BB0-9633-E0A433204F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Finbert-ESG model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~78%</a:t>
          </a:r>
        </a:p>
      </dgm:t>
    </dgm:pt>
    <dgm:pt modelId="{428E5A82-D38D-4D68-BBB1-6BB5B898D88A}" type="parTrans" cxnId="{1DCA3391-344C-413F-80E8-443E11962CAD}">
      <dgm:prSet/>
      <dgm:spPr/>
      <dgm:t>
        <a:bodyPr/>
        <a:lstStyle/>
        <a:p>
          <a:endParaRPr lang="en-US"/>
        </a:p>
      </dgm:t>
    </dgm:pt>
    <dgm:pt modelId="{CA2D6C56-1B0C-4938-A94F-DAB4094403F8}" type="sibTrans" cxnId="{1DCA3391-344C-413F-80E8-443E11962CAD}">
      <dgm:prSet/>
      <dgm:spPr/>
      <dgm:t>
        <a:bodyPr/>
        <a:lstStyle/>
        <a:p>
          <a:endParaRPr lang="en-US"/>
        </a:p>
      </dgm:t>
    </dgm:pt>
    <dgm:pt modelId="{8DEA2306-CE16-4B0D-A497-952D65E0290C}" type="pres">
      <dgm:prSet presAssocID="{3B581A66-29C2-4B93-A86E-D4EBEA57E9CF}" presName="root" presStyleCnt="0">
        <dgm:presLayoutVars>
          <dgm:dir/>
          <dgm:resizeHandles val="exact"/>
        </dgm:presLayoutVars>
      </dgm:prSet>
      <dgm:spPr/>
    </dgm:pt>
    <dgm:pt modelId="{70889228-F277-4788-BCEC-40B700179A17}" type="pres">
      <dgm:prSet presAssocID="{288E26AF-34FB-488B-A236-523CA2FF5F6D}" presName="compNode" presStyleCnt="0"/>
      <dgm:spPr/>
    </dgm:pt>
    <dgm:pt modelId="{1F526C60-9D5B-4836-A005-AF9E678244A8}" type="pres">
      <dgm:prSet presAssocID="{288E26AF-34FB-488B-A236-523CA2FF5F6D}" presName="iconBgRect" presStyleLbl="bgShp" presStyleIdx="0" presStyleCnt="3"/>
      <dgm:spPr/>
    </dgm:pt>
    <dgm:pt modelId="{40B52D93-EA6A-4485-88A1-02C846DBF20B}" type="pres">
      <dgm:prSet presAssocID="{288E26AF-34FB-488B-A236-523CA2FF5F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44343DE-7575-43E5-A196-36902B014786}" type="pres">
      <dgm:prSet presAssocID="{288E26AF-34FB-488B-A236-523CA2FF5F6D}" presName="spaceRect" presStyleCnt="0"/>
      <dgm:spPr/>
    </dgm:pt>
    <dgm:pt modelId="{A44B4726-52FA-45AA-8ABF-9CE7AD400BA1}" type="pres">
      <dgm:prSet presAssocID="{288E26AF-34FB-488B-A236-523CA2FF5F6D}" presName="textRect" presStyleLbl="revTx" presStyleIdx="0" presStyleCnt="3">
        <dgm:presLayoutVars>
          <dgm:chMax val="1"/>
          <dgm:chPref val="1"/>
        </dgm:presLayoutVars>
      </dgm:prSet>
      <dgm:spPr/>
    </dgm:pt>
    <dgm:pt modelId="{A858091B-437D-449D-B1B6-F7FCF3AC6664}" type="pres">
      <dgm:prSet presAssocID="{BC09E837-0410-4A8D-A2BF-EA0A7DD7A2D3}" presName="sibTrans" presStyleCnt="0"/>
      <dgm:spPr/>
    </dgm:pt>
    <dgm:pt modelId="{EAD2ADDD-3B47-4D5E-8CC7-33DEFE6C49AB}" type="pres">
      <dgm:prSet presAssocID="{E2307FF5-691F-4312-B102-BC1F4EE46B04}" presName="compNode" presStyleCnt="0"/>
      <dgm:spPr/>
    </dgm:pt>
    <dgm:pt modelId="{4BC9FCA6-E9F9-4202-A040-F42B3EEDFE11}" type="pres">
      <dgm:prSet presAssocID="{E2307FF5-691F-4312-B102-BC1F4EE46B04}" presName="iconBgRect" presStyleLbl="bgShp" presStyleIdx="1" presStyleCnt="3"/>
      <dgm:spPr/>
    </dgm:pt>
    <dgm:pt modelId="{3A2A8714-3F7B-4441-8615-BC5E73E1B8D6}" type="pres">
      <dgm:prSet presAssocID="{E2307FF5-691F-4312-B102-BC1F4EE46B04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2CBF6CBE-F8F1-40FA-A80D-32236CB349DE}" type="pres">
      <dgm:prSet presAssocID="{E2307FF5-691F-4312-B102-BC1F4EE46B04}" presName="spaceRect" presStyleCnt="0"/>
      <dgm:spPr/>
    </dgm:pt>
    <dgm:pt modelId="{F79291BA-93A6-4154-B663-6BD258556980}" type="pres">
      <dgm:prSet presAssocID="{E2307FF5-691F-4312-B102-BC1F4EE46B04}" presName="textRect" presStyleLbl="revTx" presStyleIdx="1" presStyleCnt="3">
        <dgm:presLayoutVars>
          <dgm:chMax val="1"/>
          <dgm:chPref val="1"/>
        </dgm:presLayoutVars>
      </dgm:prSet>
      <dgm:spPr/>
    </dgm:pt>
    <dgm:pt modelId="{8CEBE6FA-02C8-4472-B7B2-E308709F23D6}" type="pres">
      <dgm:prSet presAssocID="{D80617BD-C58E-43AC-AC16-FA37634010CD}" presName="sibTrans" presStyleCnt="0"/>
      <dgm:spPr/>
    </dgm:pt>
    <dgm:pt modelId="{9E47EA26-DD58-4042-88A1-DB939E515CCF}" type="pres">
      <dgm:prSet presAssocID="{BBC757F3-D428-4BB0-9633-E0A433204F4D}" presName="compNode" presStyleCnt="0"/>
      <dgm:spPr/>
    </dgm:pt>
    <dgm:pt modelId="{2B7F8415-51E1-4736-89E8-710CD7B15911}" type="pres">
      <dgm:prSet presAssocID="{BBC757F3-D428-4BB0-9633-E0A433204F4D}" presName="iconBgRect" presStyleLbl="bgShp" presStyleIdx="2" presStyleCnt="3"/>
      <dgm:spPr/>
    </dgm:pt>
    <dgm:pt modelId="{D643DC03-F34E-47D9-81DD-A863DBB5F1C0}" type="pres">
      <dgm:prSet presAssocID="{BBC757F3-D428-4BB0-9633-E0A433204F4D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40D5AFAF-ECD6-4724-A911-D89B3BFA1752}" type="pres">
      <dgm:prSet presAssocID="{BBC757F3-D428-4BB0-9633-E0A433204F4D}" presName="spaceRect" presStyleCnt="0"/>
      <dgm:spPr/>
    </dgm:pt>
    <dgm:pt modelId="{1DDF9E1F-6A09-4481-AD3B-ACE72053118C}" type="pres">
      <dgm:prSet presAssocID="{BBC757F3-D428-4BB0-9633-E0A433204F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C1950E-C815-4D3F-9E1B-58AF9D09FA58}" type="presOf" srcId="{E2307FF5-691F-4312-B102-BC1F4EE46B04}" destId="{F79291BA-93A6-4154-B663-6BD258556980}" srcOrd="0" destOrd="0" presId="urn:microsoft.com/office/officeart/2018/5/layout/IconCircleLabelList"/>
    <dgm:cxn modelId="{02BC2966-A0D6-43D6-8300-F9A1DF4CC176}" type="presOf" srcId="{3B581A66-29C2-4B93-A86E-D4EBEA57E9CF}" destId="{8DEA2306-CE16-4B0D-A497-952D65E0290C}" srcOrd="0" destOrd="0" presId="urn:microsoft.com/office/officeart/2018/5/layout/IconCircleLabelList"/>
    <dgm:cxn modelId="{1DCA3391-344C-413F-80E8-443E11962CAD}" srcId="{3B581A66-29C2-4B93-A86E-D4EBEA57E9CF}" destId="{BBC757F3-D428-4BB0-9633-E0A433204F4D}" srcOrd="2" destOrd="0" parTransId="{428E5A82-D38D-4D68-BBB1-6BB5B898D88A}" sibTransId="{CA2D6C56-1B0C-4938-A94F-DAB4094403F8}"/>
    <dgm:cxn modelId="{9F67ABC4-64FE-4143-B23C-BF429F4EF08B}" type="presOf" srcId="{BBC757F3-D428-4BB0-9633-E0A433204F4D}" destId="{1DDF9E1F-6A09-4481-AD3B-ACE72053118C}" srcOrd="0" destOrd="0" presId="urn:microsoft.com/office/officeart/2018/5/layout/IconCircleLabelList"/>
    <dgm:cxn modelId="{648875D1-F5C1-4123-9FBC-EE97676659E1}" srcId="{3B581A66-29C2-4B93-A86E-D4EBEA57E9CF}" destId="{288E26AF-34FB-488B-A236-523CA2FF5F6D}" srcOrd="0" destOrd="0" parTransId="{C6D61BB2-D903-4D24-A2BA-DF5A9BC2A95D}" sibTransId="{BC09E837-0410-4A8D-A2BF-EA0A7DD7A2D3}"/>
    <dgm:cxn modelId="{8B0030F9-36F1-4151-ADDF-297C23BE80DB}" type="presOf" srcId="{288E26AF-34FB-488B-A236-523CA2FF5F6D}" destId="{A44B4726-52FA-45AA-8ABF-9CE7AD400BA1}" srcOrd="0" destOrd="0" presId="urn:microsoft.com/office/officeart/2018/5/layout/IconCircleLabelList"/>
    <dgm:cxn modelId="{8C3BF0FC-C851-4BC7-9BF8-FA9F05C98012}" srcId="{3B581A66-29C2-4B93-A86E-D4EBEA57E9CF}" destId="{E2307FF5-691F-4312-B102-BC1F4EE46B04}" srcOrd="1" destOrd="0" parTransId="{3935CAD1-B2CC-436F-82C4-B255FEBE0820}" sibTransId="{D80617BD-C58E-43AC-AC16-FA37634010CD}"/>
    <dgm:cxn modelId="{B71FE04E-731A-4D2D-A194-B5B75E797E74}" type="presParOf" srcId="{8DEA2306-CE16-4B0D-A497-952D65E0290C}" destId="{70889228-F277-4788-BCEC-40B700179A17}" srcOrd="0" destOrd="0" presId="urn:microsoft.com/office/officeart/2018/5/layout/IconCircleLabelList"/>
    <dgm:cxn modelId="{B7E46D8B-B34F-4923-A2DD-5E2E415CBDD6}" type="presParOf" srcId="{70889228-F277-4788-BCEC-40B700179A17}" destId="{1F526C60-9D5B-4836-A005-AF9E678244A8}" srcOrd="0" destOrd="0" presId="urn:microsoft.com/office/officeart/2018/5/layout/IconCircleLabelList"/>
    <dgm:cxn modelId="{6E96645C-F402-4F49-AE97-52463E7687DB}" type="presParOf" srcId="{70889228-F277-4788-BCEC-40B700179A17}" destId="{40B52D93-EA6A-4485-88A1-02C846DBF20B}" srcOrd="1" destOrd="0" presId="urn:microsoft.com/office/officeart/2018/5/layout/IconCircleLabelList"/>
    <dgm:cxn modelId="{9518E62F-06BC-4E68-9FAA-F86FD59BE9CF}" type="presParOf" srcId="{70889228-F277-4788-BCEC-40B700179A17}" destId="{F44343DE-7575-43E5-A196-36902B014786}" srcOrd="2" destOrd="0" presId="urn:microsoft.com/office/officeart/2018/5/layout/IconCircleLabelList"/>
    <dgm:cxn modelId="{39902B5E-D541-466C-B49F-5ECFFEF2600E}" type="presParOf" srcId="{70889228-F277-4788-BCEC-40B700179A17}" destId="{A44B4726-52FA-45AA-8ABF-9CE7AD400BA1}" srcOrd="3" destOrd="0" presId="urn:microsoft.com/office/officeart/2018/5/layout/IconCircleLabelList"/>
    <dgm:cxn modelId="{35BC4A65-1FF4-4922-899C-D8DA78492DD5}" type="presParOf" srcId="{8DEA2306-CE16-4B0D-A497-952D65E0290C}" destId="{A858091B-437D-449D-B1B6-F7FCF3AC6664}" srcOrd="1" destOrd="0" presId="urn:microsoft.com/office/officeart/2018/5/layout/IconCircleLabelList"/>
    <dgm:cxn modelId="{88DE4651-2071-49CF-8834-9274E1AA831A}" type="presParOf" srcId="{8DEA2306-CE16-4B0D-A497-952D65E0290C}" destId="{EAD2ADDD-3B47-4D5E-8CC7-33DEFE6C49AB}" srcOrd="2" destOrd="0" presId="urn:microsoft.com/office/officeart/2018/5/layout/IconCircleLabelList"/>
    <dgm:cxn modelId="{9F991AC0-1FFA-4DFB-BC54-0979CD21DFDF}" type="presParOf" srcId="{EAD2ADDD-3B47-4D5E-8CC7-33DEFE6C49AB}" destId="{4BC9FCA6-E9F9-4202-A040-F42B3EEDFE11}" srcOrd="0" destOrd="0" presId="urn:microsoft.com/office/officeart/2018/5/layout/IconCircleLabelList"/>
    <dgm:cxn modelId="{85795C35-A45F-4CDD-9647-5080D2D48511}" type="presParOf" srcId="{EAD2ADDD-3B47-4D5E-8CC7-33DEFE6C49AB}" destId="{3A2A8714-3F7B-4441-8615-BC5E73E1B8D6}" srcOrd="1" destOrd="0" presId="urn:microsoft.com/office/officeart/2018/5/layout/IconCircleLabelList"/>
    <dgm:cxn modelId="{1AA78E96-6F97-45FC-9B97-267BB6CA2382}" type="presParOf" srcId="{EAD2ADDD-3B47-4D5E-8CC7-33DEFE6C49AB}" destId="{2CBF6CBE-F8F1-40FA-A80D-32236CB349DE}" srcOrd="2" destOrd="0" presId="urn:microsoft.com/office/officeart/2018/5/layout/IconCircleLabelList"/>
    <dgm:cxn modelId="{C889D7CA-8933-4D9C-94BC-EA3513C0ECE7}" type="presParOf" srcId="{EAD2ADDD-3B47-4D5E-8CC7-33DEFE6C49AB}" destId="{F79291BA-93A6-4154-B663-6BD258556980}" srcOrd="3" destOrd="0" presId="urn:microsoft.com/office/officeart/2018/5/layout/IconCircleLabelList"/>
    <dgm:cxn modelId="{04B445AA-F536-40D5-92FF-49039A9C4C10}" type="presParOf" srcId="{8DEA2306-CE16-4B0D-A497-952D65E0290C}" destId="{8CEBE6FA-02C8-4472-B7B2-E308709F23D6}" srcOrd="3" destOrd="0" presId="urn:microsoft.com/office/officeart/2018/5/layout/IconCircleLabelList"/>
    <dgm:cxn modelId="{10E44A85-E358-470C-B7AE-D3583F829EBE}" type="presParOf" srcId="{8DEA2306-CE16-4B0D-A497-952D65E0290C}" destId="{9E47EA26-DD58-4042-88A1-DB939E515CCF}" srcOrd="4" destOrd="0" presId="urn:microsoft.com/office/officeart/2018/5/layout/IconCircleLabelList"/>
    <dgm:cxn modelId="{464A0F3C-5940-4296-B548-2906B29A58AA}" type="presParOf" srcId="{9E47EA26-DD58-4042-88A1-DB939E515CCF}" destId="{2B7F8415-51E1-4736-89E8-710CD7B15911}" srcOrd="0" destOrd="0" presId="urn:microsoft.com/office/officeart/2018/5/layout/IconCircleLabelList"/>
    <dgm:cxn modelId="{DC9F8B31-45B1-406F-8A70-B05AEDC9B3DA}" type="presParOf" srcId="{9E47EA26-DD58-4042-88A1-DB939E515CCF}" destId="{D643DC03-F34E-47D9-81DD-A863DBB5F1C0}" srcOrd="1" destOrd="0" presId="urn:microsoft.com/office/officeart/2018/5/layout/IconCircleLabelList"/>
    <dgm:cxn modelId="{7DAE9CB2-5499-4706-A381-C82420059AB3}" type="presParOf" srcId="{9E47EA26-DD58-4042-88A1-DB939E515CCF}" destId="{40D5AFAF-ECD6-4724-A911-D89B3BFA1752}" srcOrd="2" destOrd="0" presId="urn:microsoft.com/office/officeart/2018/5/layout/IconCircleLabelList"/>
    <dgm:cxn modelId="{7BAA4A19-1664-4B2D-ADEF-7744D57E9178}" type="presParOf" srcId="{9E47EA26-DD58-4042-88A1-DB939E515CCF}" destId="{1DDF9E1F-6A09-4481-AD3B-ACE72053118C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649F5-04EC-4AEF-8E5B-B56B224F0EE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326E9-CBBB-40C6-89E2-7AE52FB082D2}">
      <dgm:prSet/>
      <dgm:spPr/>
      <dgm:t>
        <a:bodyPr/>
        <a:lstStyle/>
        <a:p>
          <a:r>
            <a:rPr lang="en-US" dirty="0"/>
            <a:t>Measuring and Reporting Inconsistency due to Multiple ESG reporting frameworks.</a:t>
          </a:r>
        </a:p>
      </dgm:t>
    </dgm:pt>
    <dgm:pt modelId="{78E418DE-CA38-4554-A5F4-9E4676324DE7}" type="parTrans" cxnId="{41AE1504-C58E-4E45-B974-2923F411F3C3}">
      <dgm:prSet/>
      <dgm:spPr/>
      <dgm:t>
        <a:bodyPr/>
        <a:lstStyle/>
        <a:p>
          <a:endParaRPr lang="en-US"/>
        </a:p>
      </dgm:t>
    </dgm:pt>
    <dgm:pt modelId="{71FE9105-B3B8-473E-9110-B6006B54CFC4}" type="sibTrans" cxnId="{41AE1504-C58E-4E45-B974-2923F411F3C3}">
      <dgm:prSet phldrT="01" phldr="0"/>
      <dgm:spPr/>
    </dgm:pt>
    <dgm:pt modelId="{3185CFFD-069B-4EE8-9D09-2810DD52C7A5}">
      <dgm:prSet/>
      <dgm:spPr/>
      <dgm:t>
        <a:bodyPr/>
        <a:lstStyle/>
        <a:p>
          <a:r>
            <a:rPr lang="en-US" dirty="0"/>
            <a:t>Lack of Benchmarking makes peer comparison difficult </a:t>
          </a:r>
        </a:p>
      </dgm:t>
    </dgm:pt>
    <dgm:pt modelId="{0340F38D-5219-4197-9C4B-BBFDE937CF47}" type="parTrans" cxnId="{F33E6985-58CB-491B-B5B3-09F31501963C}">
      <dgm:prSet/>
      <dgm:spPr/>
      <dgm:t>
        <a:bodyPr/>
        <a:lstStyle/>
        <a:p>
          <a:endParaRPr lang="en-US"/>
        </a:p>
      </dgm:t>
    </dgm:pt>
    <dgm:pt modelId="{DE59BED6-A85A-4B91-BE3A-FB88995546C7}" type="sibTrans" cxnId="{F33E6985-58CB-491B-B5B3-09F31501963C}">
      <dgm:prSet phldrT="02" phldr="0"/>
      <dgm:spPr/>
    </dgm:pt>
    <dgm:pt modelId="{F27743D5-0F1B-48EE-A646-2DC3FC3AE011}">
      <dgm:prSet/>
      <dgm:spPr/>
      <dgm:t>
        <a:bodyPr/>
        <a:lstStyle/>
        <a:p>
          <a:r>
            <a:rPr lang="en-US" dirty="0"/>
            <a:t>Lack of timeliness as ESG reports are Voluntarily disclosed on an annual basis </a:t>
          </a:r>
        </a:p>
      </dgm:t>
    </dgm:pt>
    <dgm:pt modelId="{8834B2EF-3015-4C20-ACF3-A3AB6E9097FC}" type="parTrans" cxnId="{E3A2DB38-D71C-4004-8FBE-C450D8CB804C}">
      <dgm:prSet/>
      <dgm:spPr/>
      <dgm:t>
        <a:bodyPr/>
        <a:lstStyle/>
        <a:p>
          <a:endParaRPr lang="en-US"/>
        </a:p>
      </dgm:t>
    </dgm:pt>
    <dgm:pt modelId="{1C8B5652-372C-4A68-8F49-A200CFBAC9BA}" type="sibTrans" cxnId="{E3A2DB38-D71C-4004-8FBE-C450D8CB804C}">
      <dgm:prSet phldrT="03" phldr="0"/>
      <dgm:spPr/>
    </dgm:pt>
    <dgm:pt modelId="{E8A62C48-1E26-4F6F-9149-C62FF2972041}" type="pres">
      <dgm:prSet presAssocID="{927649F5-04EC-4AEF-8E5B-B56B224F0EEE}" presName="linear" presStyleCnt="0">
        <dgm:presLayoutVars>
          <dgm:animLvl val="lvl"/>
          <dgm:resizeHandles val="exact"/>
        </dgm:presLayoutVars>
      </dgm:prSet>
      <dgm:spPr/>
    </dgm:pt>
    <dgm:pt modelId="{EF6D7047-6534-4236-9945-A0ED2E4A6593}" type="pres">
      <dgm:prSet presAssocID="{E11326E9-CBBB-40C6-89E2-7AE52FB082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4FF3B9-6B10-4CF5-BDE8-8C70B56B40E0}" type="pres">
      <dgm:prSet presAssocID="{71FE9105-B3B8-473E-9110-B6006B54CFC4}" presName="spacer" presStyleCnt="0"/>
      <dgm:spPr/>
    </dgm:pt>
    <dgm:pt modelId="{35CF1D4B-A152-40E5-A72F-142B143C3A3C}" type="pres">
      <dgm:prSet presAssocID="{3185CFFD-069B-4EE8-9D09-2810DD52C7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C5D964-7A89-451E-A26D-49AB75BF6814}" type="pres">
      <dgm:prSet presAssocID="{DE59BED6-A85A-4B91-BE3A-FB88995546C7}" presName="spacer" presStyleCnt="0"/>
      <dgm:spPr/>
    </dgm:pt>
    <dgm:pt modelId="{5C34E18C-59ED-485F-9F2D-60CBB7924D1F}" type="pres">
      <dgm:prSet presAssocID="{F27743D5-0F1B-48EE-A646-2DC3FC3AE01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AE1504-C58E-4E45-B974-2923F411F3C3}" srcId="{927649F5-04EC-4AEF-8E5B-B56B224F0EEE}" destId="{E11326E9-CBBB-40C6-89E2-7AE52FB082D2}" srcOrd="0" destOrd="0" parTransId="{78E418DE-CA38-4554-A5F4-9E4676324DE7}" sibTransId="{71FE9105-B3B8-473E-9110-B6006B54CFC4}"/>
    <dgm:cxn modelId="{E3A2DB38-D71C-4004-8FBE-C450D8CB804C}" srcId="{927649F5-04EC-4AEF-8E5B-B56B224F0EEE}" destId="{F27743D5-0F1B-48EE-A646-2DC3FC3AE011}" srcOrd="2" destOrd="0" parTransId="{8834B2EF-3015-4C20-ACF3-A3AB6E9097FC}" sibTransId="{1C8B5652-372C-4A68-8F49-A200CFBAC9BA}"/>
    <dgm:cxn modelId="{5F29DA40-3BE4-4584-8949-AE0913E638C5}" type="presOf" srcId="{927649F5-04EC-4AEF-8E5B-B56B224F0EEE}" destId="{E8A62C48-1E26-4F6F-9149-C62FF2972041}" srcOrd="0" destOrd="0" presId="urn:microsoft.com/office/officeart/2005/8/layout/vList2"/>
    <dgm:cxn modelId="{9CEFA67A-25BE-4F8C-9EB8-752070EE6470}" type="presOf" srcId="{3185CFFD-069B-4EE8-9D09-2810DD52C7A5}" destId="{35CF1D4B-A152-40E5-A72F-142B143C3A3C}" srcOrd="0" destOrd="0" presId="urn:microsoft.com/office/officeart/2005/8/layout/vList2"/>
    <dgm:cxn modelId="{F33E6985-58CB-491B-B5B3-09F31501963C}" srcId="{927649F5-04EC-4AEF-8E5B-B56B224F0EEE}" destId="{3185CFFD-069B-4EE8-9D09-2810DD52C7A5}" srcOrd="1" destOrd="0" parTransId="{0340F38D-5219-4197-9C4B-BBFDE937CF47}" sibTransId="{DE59BED6-A85A-4B91-BE3A-FB88995546C7}"/>
    <dgm:cxn modelId="{854635D0-C040-422F-9FD3-B03C7B301033}" type="presOf" srcId="{E11326E9-CBBB-40C6-89E2-7AE52FB082D2}" destId="{EF6D7047-6534-4236-9945-A0ED2E4A6593}" srcOrd="0" destOrd="0" presId="urn:microsoft.com/office/officeart/2005/8/layout/vList2"/>
    <dgm:cxn modelId="{012BCAEE-C9F9-452A-A1C8-E1643EEA81F7}" type="presOf" srcId="{F27743D5-0F1B-48EE-A646-2DC3FC3AE011}" destId="{5C34E18C-59ED-485F-9F2D-60CBB7924D1F}" srcOrd="0" destOrd="0" presId="urn:microsoft.com/office/officeart/2005/8/layout/vList2"/>
    <dgm:cxn modelId="{09981604-82D7-46F2-B4D0-C048C14D735C}" type="presParOf" srcId="{E8A62C48-1E26-4F6F-9149-C62FF2972041}" destId="{EF6D7047-6534-4236-9945-A0ED2E4A6593}" srcOrd="0" destOrd="0" presId="urn:microsoft.com/office/officeart/2005/8/layout/vList2"/>
    <dgm:cxn modelId="{C16CCDD7-7EBE-4A3F-9063-F78EABC8506F}" type="presParOf" srcId="{E8A62C48-1E26-4F6F-9149-C62FF2972041}" destId="{AB4FF3B9-6B10-4CF5-BDE8-8C70B56B40E0}" srcOrd="1" destOrd="0" presId="urn:microsoft.com/office/officeart/2005/8/layout/vList2"/>
    <dgm:cxn modelId="{67988298-71EF-4D94-A39C-A66C1C6E2CD6}" type="presParOf" srcId="{E8A62C48-1E26-4F6F-9149-C62FF2972041}" destId="{35CF1D4B-A152-40E5-A72F-142B143C3A3C}" srcOrd="2" destOrd="0" presId="urn:microsoft.com/office/officeart/2005/8/layout/vList2"/>
    <dgm:cxn modelId="{6B9DD255-E752-4605-BD43-79D7EB06AD16}" type="presParOf" srcId="{E8A62C48-1E26-4F6F-9149-C62FF2972041}" destId="{B1C5D964-7A89-451E-A26D-49AB75BF6814}" srcOrd="3" destOrd="0" presId="urn:microsoft.com/office/officeart/2005/8/layout/vList2"/>
    <dgm:cxn modelId="{CC3FBBB2-5275-4F9B-9A28-A870AC118FEB}" type="presParOf" srcId="{E8A62C48-1E26-4F6F-9149-C62FF2972041}" destId="{5C34E18C-59ED-485F-9F2D-60CBB7924D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649F5-04EC-4AEF-8E5B-B56B224F0EE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1326E9-CBBB-40C6-89E2-7AE52FB082D2}">
      <dgm:prSet/>
      <dgm:spPr/>
      <dgm:t>
        <a:bodyPr/>
        <a:lstStyle/>
        <a:p>
          <a:r>
            <a:rPr lang="en-US" dirty="0"/>
            <a:t>Measuring and Reporting Inconsistency due to Multiple ESG reporting frameworks.</a:t>
          </a:r>
        </a:p>
      </dgm:t>
    </dgm:pt>
    <dgm:pt modelId="{78E418DE-CA38-4554-A5F4-9E4676324DE7}" type="parTrans" cxnId="{41AE1504-C58E-4E45-B974-2923F411F3C3}">
      <dgm:prSet/>
      <dgm:spPr/>
      <dgm:t>
        <a:bodyPr/>
        <a:lstStyle/>
        <a:p>
          <a:endParaRPr lang="en-US"/>
        </a:p>
      </dgm:t>
    </dgm:pt>
    <dgm:pt modelId="{71FE9105-B3B8-473E-9110-B6006B54CFC4}" type="sibTrans" cxnId="{41AE1504-C58E-4E45-B974-2923F411F3C3}">
      <dgm:prSet phldrT="01" phldr="0"/>
      <dgm:spPr/>
      <dgm:t>
        <a:bodyPr/>
        <a:lstStyle/>
        <a:p>
          <a:endParaRPr lang="en-US"/>
        </a:p>
      </dgm:t>
    </dgm:pt>
    <dgm:pt modelId="{3185CFFD-069B-4EE8-9D09-2810DD52C7A5}">
      <dgm:prSet/>
      <dgm:spPr/>
      <dgm:t>
        <a:bodyPr/>
        <a:lstStyle/>
        <a:p>
          <a:r>
            <a:rPr lang="en-US" dirty="0"/>
            <a:t>Lack of Benchmarking makes peer comparison difficult </a:t>
          </a:r>
        </a:p>
      </dgm:t>
    </dgm:pt>
    <dgm:pt modelId="{0340F38D-5219-4197-9C4B-BBFDE937CF47}" type="parTrans" cxnId="{F33E6985-58CB-491B-B5B3-09F31501963C}">
      <dgm:prSet/>
      <dgm:spPr/>
      <dgm:t>
        <a:bodyPr/>
        <a:lstStyle/>
        <a:p>
          <a:endParaRPr lang="en-US"/>
        </a:p>
      </dgm:t>
    </dgm:pt>
    <dgm:pt modelId="{DE59BED6-A85A-4B91-BE3A-FB88995546C7}" type="sibTrans" cxnId="{F33E6985-58CB-491B-B5B3-09F31501963C}">
      <dgm:prSet phldrT="02" phldr="0"/>
      <dgm:spPr/>
      <dgm:t>
        <a:bodyPr/>
        <a:lstStyle/>
        <a:p>
          <a:endParaRPr lang="en-US"/>
        </a:p>
      </dgm:t>
    </dgm:pt>
    <dgm:pt modelId="{F27743D5-0F1B-48EE-A646-2DC3FC3AE011}">
      <dgm:prSet/>
      <dgm:spPr/>
      <dgm:t>
        <a:bodyPr/>
        <a:lstStyle/>
        <a:p>
          <a:r>
            <a:rPr lang="en-US" dirty="0"/>
            <a:t>Lack of timeliness as ESG reports are Voluntarily disclosed on an annual basis </a:t>
          </a:r>
        </a:p>
      </dgm:t>
    </dgm:pt>
    <dgm:pt modelId="{8834B2EF-3015-4C20-ACF3-A3AB6E9097FC}" type="parTrans" cxnId="{E3A2DB38-D71C-4004-8FBE-C450D8CB804C}">
      <dgm:prSet/>
      <dgm:spPr/>
      <dgm:t>
        <a:bodyPr/>
        <a:lstStyle/>
        <a:p>
          <a:endParaRPr lang="en-US"/>
        </a:p>
      </dgm:t>
    </dgm:pt>
    <dgm:pt modelId="{1C8B5652-372C-4A68-8F49-A200CFBAC9BA}" type="sibTrans" cxnId="{E3A2DB38-D71C-4004-8FBE-C450D8CB804C}">
      <dgm:prSet phldrT="03" phldr="0"/>
      <dgm:spPr/>
      <dgm:t>
        <a:bodyPr/>
        <a:lstStyle/>
        <a:p>
          <a:endParaRPr lang="en-US"/>
        </a:p>
      </dgm:t>
    </dgm:pt>
    <dgm:pt modelId="{0A33BE0C-AD06-447F-AE51-C38A010CA531}" type="pres">
      <dgm:prSet presAssocID="{927649F5-04EC-4AEF-8E5B-B56B224F0EEE}" presName="diagram" presStyleCnt="0">
        <dgm:presLayoutVars>
          <dgm:dir/>
          <dgm:resizeHandles val="exact"/>
        </dgm:presLayoutVars>
      </dgm:prSet>
      <dgm:spPr/>
    </dgm:pt>
    <dgm:pt modelId="{4D0D3023-1FD2-4366-87B3-4CA5350AEE4B}" type="pres">
      <dgm:prSet presAssocID="{E11326E9-CBBB-40C6-89E2-7AE52FB082D2}" presName="node" presStyleLbl="node1" presStyleIdx="0" presStyleCnt="3">
        <dgm:presLayoutVars>
          <dgm:bulletEnabled val="1"/>
        </dgm:presLayoutVars>
      </dgm:prSet>
      <dgm:spPr/>
    </dgm:pt>
    <dgm:pt modelId="{B7A3D817-7EC0-44E5-9C58-21FA9F89D950}" type="pres">
      <dgm:prSet presAssocID="{71FE9105-B3B8-473E-9110-B6006B54CFC4}" presName="sibTrans" presStyleCnt="0"/>
      <dgm:spPr/>
    </dgm:pt>
    <dgm:pt modelId="{E2FB166E-9D44-4A45-BAFA-AA8EB7473BC8}" type="pres">
      <dgm:prSet presAssocID="{3185CFFD-069B-4EE8-9D09-2810DD52C7A5}" presName="node" presStyleLbl="node1" presStyleIdx="1" presStyleCnt="3">
        <dgm:presLayoutVars>
          <dgm:bulletEnabled val="1"/>
        </dgm:presLayoutVars>
      </dgm:prSet>
      <dgm:spPr/>
    </dgm:pt>
    <dgm:pt modelId="{BC44235F-EA89-4743-9609-0BE4F7F83E19}" type="pres">
      <dgm:prSet presAssocID="{DE59BED6-A85A-4B91-BE3A-FB88995546C7}" presName="sibTrans" presStyleCnt="0"/>
      <dgm:spPr/>
    </dgm:pt>
    <dgm:pt modelId="{99587F80-423F-4786-B141-32F0A7AEB6D4}" type="pres">
      <dgm:prSet presAssocID="{F27743D5-0F1B-48EE-A646-2DC3FC3AE011}" presName="node" presStyleLbl="node1" presStyleIdx="2" presStyleCnt="3">
        <dgm:presLayoutVars>
          <dgm:bulletEnabled val="1"/>
        </dgm:presLayoutVars>
      </dgm:prSet>
      <dgm:spPr/>
    </dgm:pt>
  </dgm:ptLst>
  <dgm:cxnLst>
    <dgm:cxn modelId="{41AE1504-C58E-4E45-B974-2923F411F3C3}" srcId="{927649F5-04EC-4AEF-8E5B-B56B224F0EEE}" destId="{E11326E9-CBBB-40C6-89E2-7AE52FB082D2}" srcOrd="0" destOrd="0" parTransId="{78E418DE-CA38-4554-A5F4-9E4676324DE7}" sibTransId="{71FE9105-B3B8-473E-9110-B6006B54CFC4}"/>
    <dgm:cxn modelId="{E3A2DB38-D71C-4004-8FBE-C450D8CB804C}" srcId="{927649F5-04EC-4AEF-8E5B-B56B224F0EEE}" destId="{F27743D5-0F1B-48EE-A646-2DC3FC3AE011}" srcOrd="2" destOrd="0" parTransId="{8834B2EF-3015-4C20-ACF3-A3AB6E9097FC}" sibTransId="{1C8B5652-372C-4A68-8F49-A200CFBAC9BA}"/>
    <dgm:cxn modelId="{F33E6985-58CB-491B-B5B3-09F31501963C}" srcId="{927649F5-04EC-4AEF-8E5B-B56B224F0EEE}" destId="{3185CFFD-069B-4EE8-9D09-2810DD52C7A5}" srcOrd="1" destOrd="0" parTransId="{0340F38D-5219-4197-9C4B-BBFDE937CF47}" sibTransId="{DE59BED6-A85A-4B91-BE3A-FB88995546C7}"/>
    <dgm:cxn modelId="{920F4588-D652-4764-8425-CD46BAB45E07}" type="presOf" srcId="{927649F5-04EC-4AEF-8E5B-B56B224F0EEE}" destId="{0A33BE0C-AD06-447F-AE51-C38A010CA531}" srcOrd="0" destOrd="0" presId="urn:microsoft.com/office/officeart/2005/8/layout/default"/>
    <dgm:cxn modelId="{4373FED2-4D1D-4B44-9CFE-228DABA5E986}" type="presOf" srcId="{E11326E9-CBBB-40C6-89E2-7AE52FB082D2}" destId="{4D0D3023-1FD2-4366-87B3-4CA5350AEE4B}" srcOrd="0" destOrd="0" presId="urn:microsoft.com/office/officeart/2005/8/layout/default"/>
    <dgm:cxn modelId="{167834E0-4804-469A-9C69-180711B2553E}" type="presOf" srcId="{3185CFFD-069B-4EE8-9D09-2810DD52C7A5}" destId="{E2FB166E-9D44-4A45-BAFA-AA8EB7473BC8}" srcOrd="0" destOrd="0" presId="urn:microsoft.com/office/officeart/2005/8/layout/default"/>
    <dgm:cxn modelId="{CDFCBFE6-5032-4925-9EC1-DF02A6BE6BDB}" type="presOf" srcId="{F27743D5-0F1B-48EE-A646-2DC3FC3AE011}" destId="{99587F80-423F-4786-B141-32F0A7AEB6D4}" srcOrd="0" destOrd="0" presId="urn:microsoft.com/office/officeart/2005/8/layout/default"/>
    <dgm:cxn modelId="{1316ECA5-C95A-4D68-BE92-21D0B0EF8974}" type="presParOf" srcId="{0A33BE0C-AD06-447F-AE51-C38A010CA531}" destId="{4D0D3023-1FD2-4366-87B3-4CA5350AEE4B}" srcOrd="0" destOrd="0" presId="urn:microsoft.com/office/officeart/2005/8/layout/default"/>
    <dgm:cxn modelId="{B45E9C3B-D7C2-4AEC-B021-B0327A685F8E}" type="presParOf" srcId="{0A33BE0C-AD06-447F-AE51-C38A010CA531}" destId="{B7A3D817-7EC0-44E5-9C58-21FA9F89D950}" srcOrd="1" destOrd="0" presId="urn:microsoft.com/office/officeart/2005/8/layout/default"/>
    <dgm:cxn modelId="{A6BC4F91-7983-4CA1-97AF-B412CA2D6252}" type="presParOf" srcId="{0A33BE0C-AD06-447F-AE51-C38A010CA531}" destId="{E2FB166E-9D44-4A45-BAFA-AA8EB7473BC8}" srcOrd="2" destOrd="0" presId="urn:microsoft.com/office/officeart/2005/8/layout/default"/>
    <dgm:cxn modelId="{1B152C2B-90E0-4946-8AAB-19EFE5825A36}" type="presParOf" srcId="{0A33BE0C-AD06-447F-AE51-C38A010CA531}" destId="{BC44235F-EA89-4743-9609-0BE4F7F83E19}" srcOrd="3" destOrd="0" presId="urn:microsoft.com/office/officeart/2005/8/layout/default"/>
    <dgm:cxn modelId="{DA0A8E42-8777-4D95-8AF3-21255B8249C3}" type="presParOf" srcId="{0A33BE0C-AD06-447F-AE51-C38A010CA531}" destId="{99587F80-423F-4786-B141-32F0A7AEB6D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A504EC-4543-4E94-AF5A-7CF74A236D4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689D7F-F990-45F3-9FDE-5709B8C3C4DD}">
      <dgm:prSet/>
      <dgm:spPr/>
      <dgm:t>
        <a:bodyPr/>
        <a:lstStyle/>
        <a:p>
          <a:r>
            <a:rPr lang="en-US" dirty="0"/>
            <a:t>Measuring and Reporting Inconsistency due to Multiple ESG reporting frameworks.</a:t>
          </a:r>
        </a:p>
      </dgm:t>
    </dgm:pt>
    <dgm:pt modelId="{A9307E88-F665-48B2-BA23-C927BD4DDFC2}" type="parTrans" cxnId="{17A93B17-C296-4658-87F5-91B9B8C5AB1F}">
      <dgm:prSet/>
      <dgm:spPr/>
      <dgm:t>
        <a:bodyPr/>
        <a:lstStyle/>
        <a:p>
          <a:endParaRPr lang="en-US"/>
        </a:p>
      </dgm:t>
    </dgm:pt>
    <dgm:pt modelId="{2A4C74A7-29B9-40BD-B5AF-C394CB4C7867}" type="sibTrans" cxnId="{17A93B17-C296-4658-87F5-91B9B8C5AB1F}">
      <dgm:prSet/>
      <dgm:spPr/>
      <dgm:t>
        <a:bodyPr/>
        <a:lstStyle/>
        <a:p>
          <a:endParaRPr lang="en-US"/>
        </a:p>
      </dgm:t>
    </dgm:pt>
    <dgm:pt modelId="{135C0CD8-6EC8-497F-A305-365C72D565F0}">
      <dgm:prSet/>
      <dgm:spPr/>
      <dgm:t>
        <a:bodyPr/>
        <a:lstStyle/>
        <a:p>
          <a:r>
            <a:rPr lang="en-US"/>
            <a:t>Lack of Benchmarking makes peer comparison difficult </a:t>
          </a:r>
        </a:p>
      </dgm:t>
    </dgm:pt>
    <dgm:pt modelId="{331C3841-C372-4879-8E2F-ECB4BFBC61F5}" type="parTrans" cxnId="{A1C7ED6C-C81F-49F9-A947-1A5F791557D8}">
      <dgm:prSet/>
      <dgm:spPr/>
      <dgm:t>
        <a:bodyPr/>
        <a:lstStyle/>
        <a:p>
          <a:endParaRPr lang="en-US"/>
        </a:p>
      </dgm:t>
    </dgm:pt>
    <dgm:pt modelId="{AA7DC2F7-7576-44C2-A6B4-A1C444808E7E}" type="sibTrans" cxnId="{A1C7ED6C-C81F-49F9-A947-1A5F791557D8}">
      <dgm:prSet/>
      <dgm:spPr/>
      <dgm:t>
        <a:bodyPr/>
        <a:lstStyle/>
        <a:p>
          <a:endParaRPr lang="en-US"/>
        </a:p>
      </dgm:t>
    </dgm:pt>
    <dgm:pt modelId="{FB99E73F-1CD8-4F4F-9A0B-7FADFDB5E459}">
      <dgm:prSet/>
      <dgm:spPr/>
      <dgm:t>
        <a:bodyPr/>
        <a:lstStyle/>
        <a:p>
          <a:r>
            <a:rPr lang="en-US"/>
            <a:t>Lack of timeliness as ESG reports are Voluntarily disclosed on an annual basis </a:t>
          </a:r>
        </a:p>
      </dgm:t>
    </dgm:pt>
    <dgm:pt modelId="{FB71B5F3-5D8F-47FA-8DBD-4C44A596D22F}" type="parTrans" cxnId="{235FCB93-D58B-4F64-9D22-72AF8D68CD02}">
      <dgm:prSet/>
      <dgm:spPr/>
      <dgm:t>
        <a:bodyPr/>
        <a:lstStyle/>
        <a:p>
          <a:endParaRPr lang="en-US"/>
        </a:p>
      </dgm:t>
    </dgm:pt>
    <dgm:pt modelId="{CC5F1DE6-7B31-4114-993B-D185A7D721D2}" type="sibTrans" cxnId="{235FCB93-D58B-4F64-9D22-72AF8D68CD02}">
      <dgm:prSet/>
      <dgm:spPr/>
      <dgm:t>
        <a:bodyPr/>
        <a:lstStyle/>
        <a:p>
          <a:endParaRPr lang="en-US"/>
        </a:p>
      </dgm:t>
    </dgm:pt>
    <dgm:pt modelId="{96B4FA27-25F8-4132-A655-F81FC46A50F5}" type="pres">
      <dgm:prSet presAssocID="{63A504EC-4543-4E94-AF5A-7CF74A236D46}" presName="vert0" presStyleCnt="0">
        <dgm:presLayoutVars>
          <dgm:dir/>
          <dgm:animOne val="branch"/>
          <dgm:animLvl val="lvl"/>
        </dgm:presLayoutVars>
      </dgm:prSet>
      <dgm:spPr/>
    </dgm:pt>
    <dgm:pt modelId="{80809AA0-DE27-4D89-BB73-F1A77B69B2A1}" type="pres">
      <dgm:prSet presAssocID="{1E689D7F-F990-45F3-9FDE-5709B8C3C4DD}" presName="thickLine" presStyleLbl="alignNode1" presStyleIdx="0" presStyleCnt="3"/>
      <dgm:spPr/>
    </dgm:pt>
    <dgm:pt modelId="{67F7A957-4CF3-4997-85F1-EB3596A26511}" type="pres">
      <dgm:prSet presAssocID="{1E689D7F-F990-45F3-9FDE-5709B8C3C4DD}" presName="horz1" presStyleCnt="0"/>
      <dgm:spPr/>
    </dgm:pt>
    <dgm:pt modelId="{5ABDC9B3-26C4-4482-96B7-0422474A7FB0}" type="pres">
      <dgm:prSet presAssocID="{1E689D7F-F990-45F3-9FDE-5709B8C3C4DD}" presName="tx1" presStyleLbl="revTx" presStyleIdx="0" presStyleCnt="3"/>
      <dgm:spPr/>
    </dgm:pt>
    <dgm:pt modelId="{16DAFE6A-05F5-4543-98BC-9D6D397A77C9}" type="pres">
      <dgm:prSet presAssocID="{1E689D7F-F990-45F3-9FDE-5709B8C3C4DD}" presName="vert1" presStyleCnt="0"/>
      <dgm:spPr/>
    </dgm:pt>
    <dgm:pt modelId="{2A556A46-263B-4554-88B8-EA64565D256B}" type="pres">
      <dgm:prSet presAssocID="{135C0CD8-6EC8-497F-A305-365C72D565F0}" presName="thickLine" presStyleLbl="alignNode1" presStyleIdx="1" presStyleCnt="3"/>
      <dgm:spPr/>
    </dgm:pt>
    <dgm:pt modelId="{48A379DC-689F-4950-B275-87CA274D860C}" type="pres">
      <dgm:prSet presAssocID="{135C0CD8-6EC8-497F-A305-365C72D565F0}" presName="horz1" presStyleCnt="0"/>
      <dgm:spPr/>
    </dgm:pt>
    <dgm:pt modelId="{2906029D-CDB1-4FD8-959D-BFBB734B0766}" type="pres">
      <dgm:prSet presAssocID="{135C0CD8-6EC8-497F-A305-365C72D565F0}" presName="tx1" presStyleLbl="revTx" presStyleIdx="1" presStyleCnt="3"/>
      <dgm:spPr/>
    </dgm:pt>
    <dgm:pt modelId="{6A6F37FF-1889-46C3-9576-D4CDD27A8FF8}" type="pres">
      <dgm:prSet presAssocID="{135C0CD8-6EC8-497F-A305-365C72D565F0}" presName="vert1" presStyleCnt="0"/>
      <dgm:spPr/>
    </dgm:pt>
    <dgm:pt modelId="{4FFFE9EB-99DE-41AA-8211-02ABF66A24C9}" type="pres">
      <dgm:prSet presAssocID="{FB99E73F-1CD8-4F4F-9A0B-7FADFDB5E459}" presName="thickLine" presStyleLbl="alignNode1" presStyleIdx="2" presStyleCnt="3"/>
      <dgm:spPr/>
    </dgm:pt>
    <dgm:pt modelId="{9985CC32-C92A-4E57-817A-AA025122C65F}" type="pres">
      <dgm:prSet presAssocID="{FB99E73F-1CD8-4F4F-9A0B-7FADFDB5E459}" presName="horz1" presStyleCnt="0"/>
      <dgm:spPr/>
    </dgm:pt>
    <dgm:pt modelId="{515424CC-70EB-4CC7-813D-3DB15FC5F893}" type="pres">
      <dgm:prSet presAssocID="{FB99E73F-1CD8-4F4F-9A0B-7FADFDB5E459}" presName="tx1" presStyleLbl="revTx" presStyleIdx="2" presStyleCnt="3"/>
      <dgm:spPr/>
    </dgm:pt>
    <dgm:pt modelId="{5D0BB0F1-73FE-4691-9D18-60C262AAC2FC}" type="pres">
      <dgm:prSet presAssocID="{FB99E73F-1CD8-4F4F-9A0B-7FADFDB5E459}" presName="vert1" presStyleCnt="0"/>
      <dgm:spPr/>
    </dgm:pt>
  </dgm:ptLst>
  <dgm:cxnLst>
    <dgm:cxn modelId="{17A93B17-C296-4658-87F5-91B9B8C5AB1F}" srcId="{63A504EC-4543-4E94-AF5A-7CF74A236D46}" destId="{1E689D7F-F990-45F3-9FDE-5709B8C3C4DD}" srcOrd="0" destOrd="0" parTransId="{A9307E88-F665-48B2-BA23-C927BD4DDFC2}" sibTransId="{2A4C74A7-29B9-40BD-B5AF-C394CB4C7867}"/>
    <dgm:cxn modelId="{A1C7ED6C-C81F-49F9-A947-1A5F791557D8}" srcId="{63A504EC-4543-4E94-AF5A-7CF74A236D46}" destId="{135C0CD8-6EC8-497F-A305-365C72D565F0}" srcOrd="1" destOrd="0" parTransId="{331C3841-C372-4879-8E2F-ECB4BFBC61F5}" sibTransId="{AA7DC2F7-7576-44C2-A6B4-A1C444808E7E}"/>
    <dgm:cxn modelId="{235FCB93-D58B-4F64-9D22-72AF8D68CD02}" srcId="{63A504EC-4543-4E94-AF5A-7CF74A236D46}" destId="{FB99E73F-1CD8-4F4F-9A0B-7FADFDB5E459}" srcOrd="2" destOrd="0" parTransId="{FB71B5F3-5D8F-47FA-8DBD-4C44A596D22F}" sibTransId="{CC5F1DE6-7B31-4114-993B-D185A7D721D2}"/>
    <dgm:cxn modelId="{2F0FC6CE-EAC4-4416-BB32-830246A0EF9E}" type="presOf" srcId="{63A504EC-4543-4E94-AF5A-7CF74A236D46}" destId="{96B4FA27-25F8-4132-A655-F81FC46A50F5}" srcOrd="0" destOrd="0" presId="urn:microsoft.com/office/officeart/2008/layout/LinedList"/>
    <dgm:cxn modelId="{3477BBD5-A390-4C83-9CBA-D5B264E1CCB4}" type="presOf" srcId="{FB99E73F-1CD8-4F4F-9A0B-7FADFDB5E459}" destId="{515424CC-70EB-4CC7-813D-3DB15FC5F893}" srcOrd="0" destOrd="0" presId="urn:microsoft.com/office/officeart/2008/layout/LinedList"/>
    <dgm:cxn modelId="{5809ECDD-2982-4C6A-9836-F652BBF4721C}" type="presOf" srcId="{135C0CD8-6EC8-497F-A305-365C72D565F0}" destId="{2906029D-CDB1-4FD8-959D-BFBB734B0766}" srcOrd="0" destOrd="0" presId="urn:microsoft.com/office/officeart/2008/layout/LinedList"/>
    <dgm:cxn modelId="{033B55E5-AB24-4A6D-A449-A58A47BFAC5F}" type="presOf" srcId="{1E689D7F-F990-45F3-9FDE-5709B8C3C4DD}" destId="{5ABDC9B3-26C4-4482-96B7-0422474A7FB0}" srcOrd="0" destOrd="0" presId="urn:microsoft.com/office/officeart/2008/layout/LinedList"/>
    <dgm:cxn modelId="{04110B2C-1839-4E06-8C62-FEA047B0EE78}" type="presParOf" srcId="{96B4FA27-25F8-4132-A655-F81FC46A50F5}" destId="{80809AA0-DE27-4D89-BB73-F1A77B69B2A1}" srcOrd="0" destOrd="0" presId="urn:microsoft.com/office/officeart/2008/layout/LinedList"/>
    <dgm:cxn modelId="{84381979-B215-44EF-AD14-322356BF23F0}" type="presParOf" srcId="{96B4FA27-25F8-4132-A655-F81FC46A50F5}" destId="{67F7A957-4CF3-4997-85F1-EB3596A26511}" srcOrd="1" destOrd="0" presId="urn:microsoft.com/office/officeart/2008/layout/LinedList"/>
    <dgm:cxn modelId="{A0D09369-2075-4309-9A47-4F07A90DCCA5}" type="presParOf" srcId="{67F7A957-4CF3-4997-85F1-EB3596A26511}" destId="{5ABDC9B3-26C4-4482-96B7-0422474A7FB0}" srcOrd="0" destOrd="0" presId="urn:microsoft.com/office/officeart/2008/layout/LinedList"/>
    <dgm:cxn modelId="{86052622-B5CA-4804-92D3-45DCAD273BCB}" type="presParOf" srcId="{67F7A957-4CF3-4997-85F1-EB3596A26511}" destId="{16DAFE6A-05F5-4543-98BC-9D6D397A77C9}" srcOrd="1" destOrd="0" presId="urn:microsoft.com/office/officeart/2008/layout/LinedList"/>
    <dgm:cxn modelId="{593E3F19-B0B5-4459-900F-930D61968D0B}" type="presParOf" srcId="{96B4FA27-25F8-4132-A655-F81FC46A50F5}" destId="{2A556A46-263B-4554-88B8-EA64565D256B}" srcOrd="2" destOrd="0" presId="urn:microsoft.com/office/officeart/2008/layout/LinedList"/>
    <dgm:cxn modelId="{6B0F15F4-8D9A-4DA4-B51D-FC1C860250E3}" type="presParOf" srcId="{96B4FA27-25F8-4132-A655-F81FC46A50F5}" destId="{48A379DC-689F-4950-B275-87CA274D860C}" srcOrd="3" destOrd="0" presId="urn:microsoft.com/office/officeart/2008/layout/LinedList"/>
    <dgm:cxn modelId="{13166F41-9FD4-4D97-85A3-A169B6FFBA7F}" type="presParOf" srcId="{48A379DC-689F-4950-B275-87CA274D860C}" destId="{2906029D-CDB1-4FD8-959D-BFBB734B0766}" srcOrd="0" destOrd="0" presId="urn:microsoft.com/office/officeart/2008/layout/LinedList"/>
    <dgm:cxn modelId="{77725505-E1EC-4430-84D2-F56F65E9D9A3}" type="presParOf" srcId="{48A379DC-689F-4950-B275-87CA274D860C}" destId="{6A6F37FF-1889-46C3-9576-D4CDD27A8FF8}" srcOrd="1" destOrd="0" presId="urn:microsoft.com/office/officeart/2008/layout/LinedList"/>
    <dgm:cxn modelId="{B5A48FFB-B351-4818-BE0E-84F995B66288}" type="presParOf" srcId="{96B4FA27-25F8-4132-A655-F81FC46A50F5}" destId="{4FFFE9EB-99DE-41AA-8211-02ABF66A24C9}" srcOrd="4" destOrd="0" presId="urn:microsoft.com/office/officeart/2008/layout/LinedList"/>
    <dgm:cxn modelId="{0C8DED2A-F074-4B2F-B7F5-1E1B08D62C88}" type="presParOf" srcId="{96B4FA27-25F8-4132-A655-F81FC46A50F5}" destId="{9985CC32-C92A-4E57-817A-AA025122C65F}" srcOrd="5" destOrd="0" presId="urn:microsoft.com/office/officeart/2008/layout/LinedList"/>
    <dgm:cxn modelId="{8E0CCEC1-A5D3-4F95-852D-61CB3FD9C478}" type="presParOf" srcId="{9985CC32-C92A-4E57-817A-AA025122C65F}" destId="{515424CC-70EB-4CC7-813D-3DB15FC5F893}" srcOrd="0" destOrd="0" presId="urn:microsoft.com/office/officeart/2008/layout/LinedList"/>
    <dgm:cxn modelId="{9EE096A7-5E09-437B-A760-33FC76745B23}" type="presParOf" srcId="{9985CC32-C92A-4E57-817A-AA025122C65F}" destId="{5D0BB0F1-73FE-4691-9D18-60C262AAC2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6D1C1-F05A-4422-884C-EF3337818D7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055796-AC84-4F26-91C3-52C9E1DBA7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Individual and large institutions are directing an ever-increasing proportion of their investment towards sustainable strategies.</a:t>
          </a:r>
        </a:p>
        <a:p>
          <a:pPr>
            <a:lnSpc>
              <a:spcPct val="100000"/>
            </a:lnSpc>
          </a:pPr>
          <a:r>
            <a:rPr lang="en-US" dirty="0"/>
            <a:t>Companies are disclosing ESG information in periods financial disclosure. </a:t>
          </a:r>
        </a:p>
      </dgm:t>
    </dgm:pt>
    <dgm:pt modelId="{5551A97F-27AD-40F9-A794-C9C63F245878}" type="parTrans" cxnId="{977BF90E-73C5-43EE-A896-C7B162B7A1CE}">
      <dgm:prSet/>
      <dgm:spPr/>
      <dgm:t>
        <a:bodyPr/>
        <a:lstStyle/>
        <a:p>
          <a:endParaRPr lang="en-US"/>
        </a:p>
      </dgm:t>
    </dgm:pt>
    <dgm:pt modelId="{A6591250-C21C-451D-9E01-457A64985AEE}" type="sibTrans" cxnId="{977BF90E-73C5-43EE-A896-C7B162B7A1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CC06E7-6647-4D5A-B1A9-10D97565E8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Recent advances in natural language processing (NLP) has given use the ability analyze more data. </a:t>
          </a:r>
        </a:p>
        <a:p>
          <a:pPr>
            <a:lnSpc>
              <a:spcPct val="100000"/>
            </a:lnSpc>
          </a:pPr>
          <a:r>
            <a:rPr lang="en-US" dirty="0"/>
            <a:t>This has enhanced corporate transparency and can provide new insights into how companies are being run from an ESG perspective</a:t>
          </a:r>
        </a:p>
      </dgm:t>
    </dgm:pt>
    <dgm:pt modelId="{FEEB1E98-BBD3-469B-BE1E-D0FF62C7278F}" type="parTrans" cxnId="{B63BC09A-DBE3-4113-9060-5966C8A6FDF9}">
      <dgm:prSet/>
      <dgm:spPr/>
      <dgm:t>
        <a:bodyPr/>
        <a:lstStyle/>
        <a:p>
          <a:endParaRPr lang="en-US"/>
        </a:p>
      </dgm:t>
    </dgm:pt>
    <dgm:pt modelId="{93C20957-543B-48D3-9CEB-A9720AE565FF}" type="sibTrans" cxnId="{B63BC09A-DBE3-4113-9060-5966C8A6FDF9}">
      <dgm:prSet/>
      <dgm:spPr/>
      <dgm:t>
        <a:bodyPr/>
        <a:lstStyle/>
        <a:p>
          <a:endParaRPr lang="en-US"/>
        </a:p>
      </dgm:t>
    </dgm:pt>
    <dgm:pt modelId="{20CC807B-E392-4EF1-A65E-C8CB44349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EU law requires companies  to disclose information on social and environmental issues. </a:t>
          </a:r>
        </a:p>
        <a:p>
          <a:pPr>
            <a:lnSpc>
              <a:spcPct val="100000"/>
            </a:lnSpc>
          </a:pPr>
          <a:r>
            <a:rPr lang="en-US" dirty="0"/>
            <a:t>SEC proposed rules would require companies to include climate-related disclosure</a:t>
          </a:r>
        </a:p>
      </dgm:t>
    </dgm:pt>
    <dgm:pt modelId="{42DBB0F0-4FFC-4C6D-9625-21942022644F}" type="sibTrans" cxnId="{C683095A-3197-4612-A23F-C01D921DAFBE}">
      <dgm:prSet/>
      <dgm:spPr/>
      <dgm:t>
        <a:bodyPr/>
        <a:lstStyle/>
        <a:p>
          <a:endParaRPr lang="en-US"/>
        </a:p>
      </dgm:t>
    </dgm:pt>
    <dgm:pt modelId="{8E32B27C-55D1-462D-8836-E99C3A005132}" type="parTrans" cxnId="{C683095A-3197-4612-A23F-C01D921DAFBE}">
      <dgm:prSet/>
      <dgm:spPr/>
      <dgm:t>
        <a:bodyPr/>
        <a:lstStyle/>
        <a:p>
          <a:endParaRPr lang="en-US"/>
        </a:p>
      </dgm:t>
    </dgm:pt>
    <dgm:pt modelId="{9F48A61D-E60E-4A27-96B0-A0B9DD4C67BB}" type="pres">
      <dgm:prSet presAssocID="{3E46D1C1-F05A-4422-884C-EF3337818D75}" presName="root" presStyleCnt="0">
        <dgm:presLayoutVars>
          <dgm:dir/>
          <dgm:resizeHandles val="exact"/>
        </dgm:presLayoutVars>
      </dgm:prSet>
      <dgm:spPr/>
    </dgm:pt>
    <dgm:pt modelId="{8A0D7D9F-1FB2-4881-BCAE-047DDCC112FF}" type="pres">
      <dgm:prSet presAssocID="{3E46D1C1-F05A-4422-884C-EF3337818D75}" presName="container" presStyleCnt="0">
        <dgm:presLayoutVars>
          <dgm:dir/>
          <dgm:resizeHandles val="exact"/>
        </dgm:presLayoutVars>
      </dgm:prSet>
      <dgm:spPr/>
    </dgm:pt>
    <dgm:pt modelId="{E4DC6823-48DF-4A5D-AF37-8C8EFE2D55CA}" type="pres">
      <dgm:prSet presAssocID="{BD055796-AC84-4F26-91C3-52C9E1DBA731}" presName="compNode" presStyleCnt="0"/>
      <dgm:spPr/>
    </dgm:pt>
    <dgm:pt modelId="{43CCC40E-755F-4CA9-ABF7-30DAD5B0C140}" type="pres">
      <dgm:prSet presAssocID="{BD055796-AC84-4F26-91C3-52C9E1DBA731}" presName="iconBgRect" presStyleLbl="bgShp" presStyleIdx="0" presStyleCnt="3"/>
      <dgm:spPr/>
    </dgm:pt>
    <dgm:pt modelId="{541AFC32-4D80-48FF-ADA3-4A3A9EC8EE60}" type="pres">
      <dgm:prSet presAssocID="{BD055796-AC84-4F26-91C3-52C9E1DBA7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D3AF67-E9AD-44B2-B097-37D68E8D3B70}" type="pres">
      <dgm:prSet presAssocID="{BD055796-AC84-4F26-91C3-52C9E1DBA731}" presName="spaceRect" presStyleCnt="0"/>
      <dgm:spPr/>
    </dgm:pt>
    <dgm:pt modelId="{6B7407EA-719A-409C-A3E8-26898FDC43D4}" type="pres">
      <dgm:prSet presAssocID="{BD055796-AC84-4F26-91C3-52C9E1DBA731}" presName="textRect" presStyleLbl="revTx" presStyleIdx="0" presStyleCnt="3">
        <dgm:presLayoutVars>
          <dgm:chMax val="1"/>
          <dgm:chPref val="1"/>
        </dgm:presLayoutVars>
      </dgm:prSet>
      <dgm:spPr/>
    </dgm:pt>
    <dgm:pt modelId="{FC664E71-E9E9-43F1-9737-544E92939A4D}" type="pres">
      <dgm:prSet presAssocID="{A6591250-C21C-451D-9E01-457A64985AEE}" presName="sibTrans" presStyleLbl="sibTrans2D1" presStyleIdx="0" presStyleCnt="0"/>
      <dgm:spPr/>
    </dgm:pt>
    <dgm:pt modelId="{C8382CF7-47F7-429D-AC95-F143DE103D9C}" type="pres">
      <dgm:prSet presAssocID="{20CC807B-E392-4EF1-A65E-C8CB44349521}" presName="compNode" presStyleCnt="0"/>
      <dgm:spPr/>
    </dgm:pt>
    <dgm:pt modelId="{6DF9AB70-12C0-42C5-B651-B25C4A515380}" type="pres">
      <dgm:prSet presAssocID="{20CC807B-E392-4EF1-A65E-C8CB44349521}" presName="iconBgRect" presStyleLbl="bgShp" presStyleIdx="1" presStyleCnt="3"/>
      <dgm:spPr/>
    </dgm:pt>
    <dgm:pt modelId="{CBF79913-6D65-4F7D-BFD6-CF8819E4B01A}" type="pres">
      <dgm:prSet presAssocID="{20CC807B-E392-4EF1-A65E-C8CB443495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A968A8C3-794A-4394-8349-31BF54CBEC98}" type="pres">
      <dgm:prSet presAssocID="{20CC807B-E392-4EF1-A65E-C8CB44349521}" presName="spaceRect" presStyleCnt="0"/>
      <dgm:spPr/>
    </dgm:pt>
    <dgm:pt modelId="{7552DF88-C0C6-444D-9435-DF9F22000E47}" type="pres">
      <dgm:prSet presAssocID="{20CC807B-E392-4EF1-A65E-C8CB44349521}" presName="textRect" presStyleLbl="revTx" presStyleIdx="1" presStyleCnt="3" custAng="0" custScaleX="97544" custScaleY="150663">
        <dgm:presLayoutVars>
          <dgm:chMax val="1"/>
          <dgm:chPref val="1"/>
        </dgm:presLayoutVars>
      </dgm:prSet>
      <dgm:spPr/>
    </dgm:pt>
    <dgm:pt modelId="{64DFA1AF-4C76-41F8-B00C-31B107780719}" type="pres">
      <dgm:prSet presAssocID="{42DBB0F0-4FFC-4C6D-9625-21942022644F}" presName="sibTrans" presStyleLbl="sibTrans2D1" presStyleIdx="0" presStyleCnt="0"/>
      <dgm:spPr/>
    </dgm:pt>
    <dgm:pt modelId="{8D51AC10-E27D-4E82-BA58-EA5981625C4C}" type="pres">
      <dgm:prSet presAssocID="{CDCC06E7-6647-4D5A-B1A9-10D97565E8FE}" presName="compNode" presStyleCnt="0"/>
      <dgm:spPr/>
    </dgm:pt>
    <dgm:pt modelId="{11C4DD7D-427F-4508-B243-EEB5DC77A014}" type="pres">
      <dgm:prSet presAssocID="{CDCC06E7-6647-4D5A-B1A9-10D97565E8FE}" presName="iconBgRect" presStyleLbl="bgShp" presStyleIdx="2" presStyleCnt="3"/>
      <dgm:spPr/>
    </dgm:pt>
    <dgm:pt modelId="{8C65CF6B-C72F-4CD8-B5AF-B55B846A388F}" type="pres">
      <dgm:prSet presAssocID="{CDCC06E7-6647-4D5A-B1A9-10D97565E8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39A405-F356-4B0F-8ECB-C535F7981344}" type="pres">
      <dgm:prSet presAssocID="{CDCC06E7-6647-4D5A-B1A9-10D97565E8FE}" presName="spaceRect" presStyleCnt="0"/>
      <dgm:spPr/>
    </dgm:pt>
    <dgm:pt modelId="{26F4B218-E21E-40AB-963C-E9D98B32B16D}" type="pres">
      <dgm:prSet presAssocID="{CDCC06E7-6647-4D5A-B1A9-10D97565E8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7BF90E-73C5-43EE-A896-C7B162B7A1CE}" srcId="{3E46D1C1-F05A-4422-884C-EF3337818D75}" destId="{BD055796-AC84-4F26-91C3-52C9E1DBA731}" srcOrd="0" destOrd="0" parTransId="{5551A97F-27AD-40F9-A794-C9C63F245878}" sibTransId="{A6591250-C21C-451D-9E01-457A64985AEE}"/>
    <dgm:cxn modelId="{9425872E-B76B-4B89-96A9-A77BE55684CB}" type="presOf" srcId="{CDCC06E7-6647-4D5A-B1A9-10D97565E8FE}" destId="{26F4B218-E21E-40AB-963C-E9D98B32B16D}" srcOrd="0" destOrd="0" presId="urn:microsoft.com/office/officeart/2018/2/layout/IconCircleList"/>
    <dgm:cxn modelId="{02EFEA44-FAD0-42E3-B1FB-7ECBCD9147BF}" type="presOf" srcId="{20CC807B-E392-4EF1-A65E-C8CB44349521}" destId="{7552DF88-C0C6-444D-9435-DF9F22000E47}" srcOrd="0" destOrd="0" presId="urn:microsoft.com/office/officeart/2018/2/layout/IconCircleList"/>
    <dgm:cxn modelId="{8A00EC71-8369-4E70-B03A-9317119840A7}" type="presOf" srcId="{3E46D1C1-F05A-4422-884C-EF3337818D75}" destId="{9F48A61D-E60E-4A27-96B0-A0B9DD4C67BB}" srcOrd="0" destOrd="0" presId="urn:microsoft.com/office/officeart/2018/2/layout/IconCircleList"/>
    <dgm:cxn modelId="{C683095A-3197-4612-A23F-C01D921DAFBE}" srcId="{3E46D1C1-F05A-4422-884C-EF3337818D75}" destId="{20CC807B-E392-4EF1-A65E-C8CB44349521}" srcOrd="1" destOrd="0" parTransId="{8E32B27C-55D1-462D-8836-E99C3A005132}" sibTransId="{42DBB0F0-4FFC-4C6D-9625-21942022644F}"/>
    <dgm:cxn modelId="{973B3C8C-3C25-4595-87F9-3319DB3A82E6}" type="presOf" srcId="{BD055796-AC84-4F26-91C3-52C9E1DBA731}" destId="{6B7407EA-719A-409C-A3E8-26898FDC43D4}" srcOrd="0" destOrd="0" presId="urn:microsoft.com/office/officeart/2018/2/layout/IconCircleList"/>
    <dgm:cxn modelId="{B63BC09A-DBE3-4113-9060-5966C8A6FDF9}" srcId="{3E46D1C1-F05A-4422-884C-EF3337818D75}" destId="{CDCC06E7-6647-4D5A-B1A9-10D97565E8FE}" srcOrd="2" destOrd="0" parTransId="{FEEB1E98-BBD3-469B-BE1E-D0FF62C7278F}" sibTransId="{93C20957-543B-48D3-9CEB-A9720AE565FF}"/>
    <dgm:cxn modelId="{81575FA6-A03E-45FB-8900-9D4983F5E00A}" type="presOf" srcId="{A6591250-C21C-451D-9E01-457A64985AEE}" destId="{FC664E71-E9E9-43F1-9737-544E92939A4D}" srcOrd="0" destOrd="0" presId="urn:microsoft.com/office/officeart/2018/2/layout/IconCircleList"/>
    <dgm:cxn modelId="{CB93C2B6-FBD2-478F-AEB1-08ED12625EC3}" type="presOf" srcId="{42DBB0F0-4FFC-4C6D-9625-21942022644F}" destId="{64DFA1AF-4C76-41F8-B00C-31B107780719}" srcOrd="0" destOrd="0" presId="urn:microsoft.com/office/officeart/2018/2/layout/IconCircleList"/>
    <dgm:cxn modelId="{AD6A7B63-7B35-4ABC-B007-6DD00B400A0F}" type="presParOf" srcId="{9F48A61D-E60E-4A27-96B0-A0B9DD4C67BB}" destId="{8A0D7D9F-1FB2-4881-BCAE-047DDCC112FF}" srcOrd="0" destOrd="0" presId="urn:microsoft.com/office/officeart/2018/2/layout/IconCircleList"/>
    <dgm:cxn modelId="{7F514FBE-C1EA-4033-AFB8-9AFCF0100013}" type="presParOf" srcId="{8A0D7D9F-1FB2-4881-BCAE-047DDCC112FF}" destId="{E4DC6823-48DF-4A5D-AF37-8C8EFE2D55CA}" srcOrd="0" destOrd="0" presId="urn:microsoft.com/office/officeart/2018/2/layout/IconCircleList"/>
    <dgm:cxn modelId="{915BFA2E-D12C-4FC8-B70D-DC2138C19089}" type="presParOf" srcId="{E4DC6823-48DF-4A5D-AF37-8C8EFE2D55CA}" destId="{43CCC40E-755F-4CA9-ABF7-30DAD5B0C140}" srcOrd="0" destOrd="0" presId="urn:microsoft.com/office/officeart/2018/2/layout/IconCircleList"/>
    <dgm:cxn modelId="{6CCECEDA-1AF7-4884-905C-262F3667B7EA}" type="presParOf" srcId="{E4DC6823-48DF-4A5D-AF37-8C8EFE2D55CA}" destId="{541AFC32-4D80-48FF-ADA3-4A3A9EC8EE60}" srcOrd="1" destOrd="0" presId="urn:microsoft.com/office/officeart/2018/2/layout/IconCircleList"/>
    <dgm:cxn modelId="{2C71BC7F-AE9B-457D-82DD-B90003F29EE7}" type="presParOf" srcId="{E4DC6823-48DF-4A5D-AF37-8C8EFE2D55CA}" destId="{BCD3AF67-E9AD-44B2-B097-37D68E8D3B70}" srcOrd="2" destOrd="0" presId="urn:microsoft.com/office/officeart/2018/2/layout/IconCircleList"/>
    <dgm:cxn modelId="{F0646FDA-3C49-4610-9DD3-81C8C260C85F}" type="presParOf" srcId="{E4DC6823-48DF-4A5D-AF37-8C8EFE2D55CA}" destId="{6B7407EA-719A-409C-A3E8-26898FDC43D4}" srcOrd="3" destOrd="0" presId="urn:microsoft.com/office/officeart/2018/2/layout/IconCircleList"/>
    <dgm:cxn modelId="{008950CD-0F8B-4B1D-8D2D-260559C43532}" type="presParOf" srcId="{8A0D7D9F-1FB2-4881-BCAE-047DDCC112FF}" destId="{FC664E71-E9E9-43F1-9737-544E92939A4D}" srcOrd="1" destOrd="0" presId="urn:microsoft.com/office/officeart/2018/2/layout/IconCircleList"/>
    <dgm:cxn modelId="{A2B87990-3A16-458B-9802-2D0547A3887A}" type="presParOf" srcId="{8A0D7D9F-1FB2-4881-BCAE-047DDCC112FF}" destId="{C8382CF7-47F7-429D-AC95-F143DE103D9C}" srcOrd="2" destOrd="0" presId="urn:microsoft.com/office/officeart/2018/2/layout/IconCircleList"/>
    <dgm:cxn modelId="{A1686D9B-3C10-4CF3-9092-45A139664FED}" type="presParOf" srcId="{C8382CF7-47F7-429D-AC95-F143DE103D9C}" destId="{6DF9AB70-12C0-42C5-B651-B25C4A515380}" srcOrd="0" destOrd="0" presId="urn:microsoft.com/office/officeart/2018/2/layout/IconCircleList"/>
    <dgm:cxn modelId="{AA8FDBDE-90E8-4BF6-A6F7-8D4347DE061D}" type="presParOf" srcId="{C8382CF7-47F7-429D-AC95-F143DE103D9C}" destId="{CBF79913-6D65-4F7D-BFD6-CF8819E4B01A}" srcOrd="1" destOrd="0" presId="urn:microsoft.com/office/officeart/2018/2/layout/IconCircleList"/>
    <dgm:cxn modelId="{E7A6468F-CFA8-4FE1-BA2D-2401EBD22B9B}" type="presParOf" srcId="{C8382CF7-47F7-429D-AC95-F143DE103D9C}" destId="{A968A8C3-794A-4394-8349-31BF54CBEC98}" srcOrd="2" destOrd="0" presId="urn:microsoft.com/office/officeart/2018/2/layout/IconCircleList"/>
    <dgm:cxn modelId="{909069E0-9B13-4DFE-A26B-FC61BA79B536}" type="presParOf" srcId="{C8382CF7-47F7-429D-AC95-F143DE103D9C}" destId="{7552DF88-C0C6-444D-9435-DF9F22000E47}" srcOrd="3" destOrd="0" presId="urn:microsoft.com/office/officeart/2018/2/layout/IconCircleList"/>
    <dgm:cxn modelId="{3FBFFCFC-D29D-4E1E-83FA-FFBD26B6FC4C}" type="presParOf" srcId="{8A0D7D9F-1FB2-4881-BCAE-047DDCC112FF}" destId="{64DFA1AF-4C76-41F8-B00C-31B107780719}" srcOrd="3" destOrd="0" presId="urn:microsoft.com/office/officeart/2018/2/layout/IconCircleList"/>
    <dgm:cxn modelId="{BC1E0871-E95B-4468-91FB-29B6540956EB}" type="presParOf" srcId="{8A0D7D9F-1FB2-4881-BCAE-047DDCC112FF}" destId="{8D51AC10-E27D-4E82-BA58-EA5981625C4C}" srcOrd="4" destOrd="0" presId="urn:microsoft.com/office/officeart/2018/2/layout/IconCircleList"/>
    <dgm:cxn modelId="{BA1564EF-2A30-4054-87AC-EE965D22ACDB}" type="presParOf" srcId="{8D51AC10-E27D-4E82-BA58-EA5981625C4C}" destId="{11C4DD7D-427F-4508-B243-EEB5DC77A014}" srcOrd="0" destOrd="0" presId="urn:microsoft.com/office/officeart/2018/2/layout/IconCircleList"/>
    <dgm:cxn modelId="{FBD2DCE1-5BA1-495A-A7C0-52C94A650348}" type="presParOf" srcId="{8D51AC10-E27D-4E82-BA58-EA5981625C4C}" destId="{8C65CF6B-C72F-4CD8-B5AF-B55B846A388F}" srcOrd="1" destOrd="0" presId="urn:microsoft.com/office/officeart/2018/2/layout/IconCircleList"/>
    <dgm:cxn modelId="{9D63C517-8F4C-4D17-821C-79F783607D02}" type="presParOf" srcId="{8D51AC10-E27D-4E82-BA58-EA5981625C4C}" destId="{6739A405-F356-4B0F-8ECB-C535F7981344}" srcOrd="2" destOrd="0" presId="urn:microsoft.com/office/officeart/2018/2/layout/IconCircleList"/>
    <dgm:cxn modelId="{2B40DCAF-0D70-450C-A678-193321AEECE8}" type="presParOf" srcId="{8D51AC10-E27D-4E82-BA58-EA5981625C4C}" destId="{26F4B218-E21E-40AB-963C-E9D98B32B1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26F964-BF17-4BBC-A160-5D2AC0ACA0E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C37EF5E-72C1-4F08-8A92-5FE1F79DA2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Growing Interest</a:t>
          </a:r>
          <a:endParaRPr lang="en-US"/>
        </a:p>
      </dgm:t>
    </dgm:pt>
    <dgm:pt modelId="{6C593087-5C73-4A06-B482-A33A957C6089}" type="parTrans" cxnId="{4B37511E-1DAA-45DC-9886-5D3A36FF5777}">
      <dgm:prSet/>
      <dgm:spPr/>
      <dgm:t>
        <a:bodyPr/>
        <a:lstStyle/>
        <a:p>
          <a:endParaRPr lang="en-US"/>
        </a:p>
      </dgm:t>
    </dgm:pt>
    <dgm:pt modelId="{1E55087E-447D-4E83-9025-E5945DACA178}" type="sibTrans" cxnId="{4B37511E-1DAA-45DC-9886-5D3A36FF5777}">
      <dgm:prSet/>
      <dgm:spPr/>
      <dgm:t>
        <a:bodyPr/>
        <a:lstStyle/>
        <a:p>
          <a:endParaRPr lang="en-US"/>
        </a:p>
      </dgm:t>
    </dgm:pt>
    <dgm:pt modelId="{EA228E2D-344C-4489-8446-A06F2CD979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Individual and large institutions are directing an ever-increasing proportion of their investment towards sustainable strategies.</a:t>
          </a:r>
        </a:p>
      </dgm:t>
    </dgm:pt>
    <dgm:pt modelId="{05765BB7-7C66-4668-845A-C4A8503E859B}" type="parTrans" cxnId="{89EE71B9-AEB0-442B-863C-73955AD841D1}">
      <dgm:prSet/>
      <dgm:spPr/>
      <dgm:t>
        <a:bodyPr/>
        <a:lstStyle/>
        <a:p>
          <a:endParaRPr lang="en-US"/>
        </a:p>
      </dgm:t>
    </dgm:pt>
    <dgm:pt modelId="{077F5B8A-41EA-4F5A-87A1-3EC524B07D76}" type="sibTrans" cxnId="{89EE71B9-AEB0-442B-863C-73955AD841D1}">
      <dgm:prSet/>
      <dgm:spPr/>
      <dgm:t>
        <a:bodyPr/>
        <a:lstStyle/>
        <a:p>
          <a:endParaRPr lang="en-US"/>
        </a:p>
      </dgm:t>
    </dgm:pt>
    <dgm:pt modelId="{F486A68D-C391-4264-8E5D-2FA6441A9B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Companies are disclosing ESG information in periods financial disclosure</a:t>
          </a:r>
        </a:p>
      </dgm:t>
    </dgm:pt>
    <dgm:pt modelId="{F9E56D58-1DB2-4E9A-AA6D-C3DB0F412707}" type="parTrans" cxnId="{54E26042-FFBF-4ECB-A522-1F3CDE4D65DF}">
      <dgm:prSet/>
      <dgm:spPr/>
      <dgm:t>
        <a:bodyPr/>
        <a:lstStyle/>
        <a:p>
          <a:endParaRPr lang="en-US"/>
        </a:p>
      </dgm:t>
    </dgm:pt>
    <dgm:pt modelId="{470F4121-4124-4E69-84F8-04EA3C422882}" type="sibTrans" cxnId="{54E26042-FFBF-4ECB-A522-1F3CDE4D65DF}">
      <dgm:prSet/>
      <dgm:spPr/>
      <dgm:t>
        <a:bodyPr/>
        <a:lstStyle/>
        <a:p>
          <a:endParaRPr lang="en-US"/>
        </a:p>
      </dgm:t>
    </dgm:pt>
    <dgm:pt modelId="{86F5B900-39C5-4C3C-9ADD-BDDF96A8214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Regulations</a:t>
          </a:r>
          <a:endParaRPr lang="en-US"/>
        </a:p>
      </dgm:t>
    </dgm:pt>
    <dgm:pt modelId="{6D606C31-8196-46FB-81F6-34EF0FEB894F}" type="parTrans" cxnId="{3ECE8D77-C5C6-4712-A5F6-ABE07E632E6C}">
      <dgm:prSet/>
      <dgm:spPr/>
      <dgm:t>
        <a:bodyPr/>
        <a:lstStyle/>
        <a:p>
          <a:endParaRPr lang="en-US"/>
        </a:p>
      </dgm:t>
    </dgm:pt>
    <dgm:pt modelId="{2DB67753-B47A-43E0-967A-52FBB122E480}" type="sibTrans" cxnId="{3ECE8D77-C5C6-4712-A5F6-ABE07E632E6C}">
      <dgm:prSet/>
      <dgm:spPr/>
      <dgm:t>
        <a:bodyPr/>
        <a:lstStyle/>
        <a:p>
          <a:endParaRPr lang="en-US"/>
        </a:p>
      </dgm:t>
    </dgm:pt>
    <dgm:pt modelId="{007868E8-EE0C-44E9-BB70-8FF3F19603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EU law requires companies  to disclose information on social and environmental issues. </a:t>
          </a:r>
        </a:p>
      </dgm:t>
    </dgm:pt>
    <dgm:pt modelId="{55DD5030-28F6-409E-8B9F-E12E8C44FF6B}" type="parTrans" cxnId="{75BF9DD8-848C-4B3D-8CCD-7187B277C416}">
      <dgm:prSet/>
      <dgm:spPr/>
      <dgm:t>
        <a:bodyPr/>
        <a:lstStyle/>
        <a:p>
          <a:endParaRPr lang="en-US"/>
        </a:p>
      </dgm:t>
    </dgm:pt>
    <dgm:pt modelId="{6F18B106-EB8F-42F5-9671-416E5D9492CA}" type="sibTrans" cxnId="{75BF9DD8-848C-4B3D-8CCD-7187B277C416}">
      <dgm:prSet/>
      <dgm:spPr/>
      <dgm:t>
        <a:bodyPr/>
        <a:lstStyle/>
        <a:p>
          <a:endParaRPr lang="en-US"/>
        </a:p>
      </dgm:t>
    </dgm:pt>
    <dgm:pt modelId="{998221B4-1B1D-4F19-A3AE-7D2A9A941B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 proposed rules would require companies to include climate-related disclosure</a:t>
          </a:r>
        </a:p>
      </dgm:t>
    </dgm:pt>
    <dgm:pt modelId="{69E8CA2C-26D3-4FD3-98DB-DE5D517FB51F}" type="parTrans" cxnId="{BCC8313D-74B5-46CB-8D5E-BA11076EEC38}">
      <dgm:prSet/>
      <dgm:spPr/>
      <dgm:t>
        <a:bodyPr/>
        <a:lstStyle/>
        <a:p>
          <a:endParaRPr lang="en-US"/>
        </a:p>
      </dgm:t>
    </dgm:pt>
    <dgm:pt modelId="{7DAEC94B-DB42-4D3F-B390-73FD5E62F23C}" type="sibTrans" cxnId="{BCC8313D-74B5-46CB-8D5E-BA11076EEC38}">
      <dgm:prSet/>
      <dgm:spPr/>
      <dgm:t>
        <a:bodyPr/>
        <a:lstStyle/>
        <a:p>
          <a:endParaRPr lang="en-US"/>
        </a:p>
      </dgm:t>
    </dgm:pt>
    <dgm:pt modelId="{157017E6-16D4-40B0-973D-B4BAE1EE725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Machine learning</a:t>
          </a:r>
          <a:endParaRPr lang="en-US" dirty="0"/>
        </a:p>
      </dgm:t>
    </dgm:pt>
    <dgm:pt modelId="{FC7883B6-BC98-45AB-B770-EA21BDFE1F1D}" type="parTrans" cxnId="{27F51718-3751-47EC-8A42-BA02857CCF9E}">
      <dgm:prSet/>
      <dgm:spPr/>
      <dgm:t>
        <a:bodyPr/>
        <a:lstStyle/>
        <a:p>
          <a:endParaRPr lang="en-US"/>
        </a:p>
      </dgm:t>
    </dgm:pt>
    <dgm:pt modelId="{3649820D-3513-4D29-AB1C-BA9BC82A61ED}" type="sibTrans" cxnId="{27F51718-3751-47EC-8A42-BA02857CCF9E}">
      <dgm:prSet/>
      <dgm:spPr/>
      <dgm:t>
        <a:bodyPr/>
        <a:lstStyle/>
        <a:p>
          <a:endParaRPr lang="en-US"/>
        </a:p>
      </dgm:t>
    </dgm:pt>
    <dgm:pt modelId="{26CD6BD5-756F-4425-969E-5219BDD19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Recent advances in natural language processing (NLP) has given use the ability analyze more data. </a:t>
          </a:r>
        </a:p>
      </dgm:t>
    </dgm:pt>
    <dgm:pt modelId="{63936782-D76C-4045-9058-AD4EB31972C9}" type="parTrans" cxnId="{ECAD98E0-984B-45B9-87B3-AEACE07513AD}">
      <dgm:prSet/>
      <dgm:spPr/>
      <dgm:t>
        <a:bodyPr/>
        <a:lstStyle/>
        <a:p>
          <a:endParaRPr lang="en-US"/>
        </a:p>
      </dgm:t>
    </dgm:pt>
    <dgm:pt modelId="{EC5AE444-E4B6-49F9-9555-09A06B456275}" type="sibTrans" cxnId="{ECAD98E0-984B-45B9-87B3-AEACE07513AD}">
      <dgm:prSet/>
      <dgm:spPr/>
      <dgm:t>
        <a:bodyPr/>
        <a:lstStyle/>
        <a:p>
          <a:endParaRPr lang="en-US"/>
        </a:p>
      </dgm:t>
    </dgm:pt>
    <dgm:pt modelId="{9E005DB8-B565-4199-AF17-7058C0BDDE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has enhanced corporate transparency and can provide new insights into how companies are being run from an ESG perspective</a:t>
          </a:r>
        </a:p>
      </dgm:t>
    </dgm:pt>
    <dgm:pt modelId="{57AF1D31-C2F9-4C46-A459-786FE5897213}" type="parTrans" cxnId="{2B6EA0CA-FDFC-4465-A138-F8873ABE847E}">
      <dgm:prSet/>
      <dgm:spPr/>
      <dgm:t>
        <a:bodyPr/>
        <a:lstStyle/>
        <a:p>
          <a:endParaRPr lang="en-US"/>
        </a:p>
      </dgm:t>
    </dgm:pt>
    <dgm:pt modelId="{22E5C74D-EF78-4B27-9F31-3BF018FF0B2D}" type="sibTrans" cxnId="{2B6EA0CA-FDFC-4465-A138-F8873ABE847E}">
      <dgm:prSet/>
      <dgm:spPr/>
      <dgm:t>
        <a:bodyPr/>
        <a:lstStyle/>
        <a:p>
          <a:endParaRPr lang="en-US"/>
        </a:p>
      </dgm:t>
    </dgm:pt>
    <dgm:pt modelId="{7174B5F8-2AE0-4AB9-8AA2-12ACF4B36D70}" type="pres">
      <dgm:prSet presAssocID="{2D26F964-BF17-4BBC-A160-5D2AC0ACA0E1}" presName="root" presStyleCnt="0">
        <dgm:presLayoutVars>
          <dgm:dir/>
          <dgm:resizeHandles val="exact"/>
        </dgm:presLayoutVars>
      </dgm:prSet>
      <dgm:spPr/>
    </dgm:pt>
    <dgm:pt modelId="{48BE4480-D413-4236-8CB7-86232F8A2A4E}" type="pres">
      <dgm:prSet presAssocID="{BC37EF5E-72C1-4F08-8A92-5FE1F79DA296}" presName="compNode" presStyleCnt="0"/>
      <dgm:spPr/>
    </dgm:pt>
    <dgm:pt modelId="{B9B70D6E-5582-45F9-B130-A1DAEC738956}" type="pres">
      <dgm:prSet presAssocID="{BC37EF5E-72C1-4F08-8A92-5FE1F79DA2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38C029A-0D7A-4529-9A68-413BCB3FC4AC}" type="pres">
      <dgm:prSet presAssocID="{BC37EF5E-72C1-4F08-8A92-5FE1F79DA296}" presName="iconSpace" presStyleCnt="0"/>
      <dgm:spPr/>
    </dgm:pt>
    <dgm:pt modelId="{3AD934DD-B361-4BEC-97F3-217A184D54A8}" type="pres">
      <dgm:prSet presAssocID="{BC37EF5E-72C1-4F08-8A92-5FE1F79DA296}" presName="parTx" presStyleLbl="revTx" presStyleIdx="0" presStyleCnt="6">
        <dgm:presLayoutVars>
          <dgm:chMax val="0"/>
          <dgm:chPref val="0"/>
        </dgm:presLayoutVars>
      </dgm:prSet>
      <dgm:spPr/>
    </dgm:pt>
    <dgm:pt modelId="{2DCE2CED-DA52-428E-AC32-7FA7DECA305C}" type="pres">
      <dgm:prSet presAssocID="{BC37EF5E-72C1-4F08-8A92-5FE1F79DA296}" presName="txSpace" presStyleCnt="0"/>
      <dgm:spPr/>
    </dgm:pt>
    <dgm:pt modelId="{66884278-959F-4EE9-AFB6-1A35986F2CEC}" type="pres">
      <dgm:prSet presAssocID="{BC37EF5E-72C1-4F08-8A92-5FE1F79DA296}" presName="desTx" presStyleLbl="revTx" presStyleIdx="1" presStyleCnt="6">
        <dgm:presLayoutVars/>
      </dgm:prSet>
      <dgm:spPr/>
    </dgm:pt>
    <dgm:pt modelId="{C9B0F76E-DB12-4C74-BF5F-9B8C09EA562C}" type="pres">
      <dgm:prSet presAssocID="{1E55087E-447D-4E83-9025-E5945DACA178}" presName="sibTrans" presStyleCnt="0"/>
      <dgm:spPr/>
    </dgm:pt>
    <dgm:pt modelId="{C403EF82-2CD5-4F1A-BB59-9C7586AC4F8C}" type="pres">
      <dgm:prSet presAssocID="{86F5B900-39C5-4C3C-9ADD-BDDF96A8214D}" presName="compNode" presStyleCnt="0"/>
      <dgm:spPr/>
    </dgm:pt>
    <dgm:pt modelId="{B6703000-9311-4BBA-B005-9DE44BF3B860}" type="pres">
      <dgm:prSet presAssocID="{86F5B900-39C5-4C3C-9ADD-BDDF96A821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85990B8-69C3-42D9-B0CB-F5824360412D}" type="pres">
      <dgm:prSet presAssocID="{86F5B900-39C5-4C3C-9ADD-BDDF96A8214D}" presName="iconSpace" presStyleCnt="0"/>
      <dgm:spPr/>
    </dgm:pt>
    <dgm:pt modelId="{727B6EDE-BE23-4898-BC31-765B72678EA5}" type="pres">
      <dgm:prSet presAssocID="{86F5B900-39C5-4C3C-9ADD-BDDF96A8214D}" presName="parTx" presStyleLbl="revTx" presStyleIdx="2" presStyleCnt="6">
        <dgm:presLayoutVars>
          <dgm:chMax val="0"/>
          <dgm:chPref val="0"/>
        </dgm:presLayoutVars>
      </dgm:prSet>
      <dgm:spPr/>
    </dgm:pt>
    <dgm:pt modelId="{950516AA-F16E-4328-B1AE-67D036ED90E2}" type="pres">
      <dgm:prSet presAssocID="{86F5B900-39C5-4C3C-9ADD-BDDF96A8214D}" presName="txSpace" presStyleCnt="0"/>
      <dgm:spPr/>
    </dgm:pt>
    <dgm:pt modelId="{3D9AD786-33D1-43D1-8159-DEB9555C983F}" type="pres">
      <dgm:prSet presAssocID="{86F5B900-39C5-4C3C-9ADD-BDDF96A8214D}" presName="desTx" presStyleLbl="revTx" presStyleIdx="3" presStyleCnt="6">
        <dgm:presLayoutVars/>
      </dgm:prSet>
      <dgm:spPr/>
    </dgm:pt>
    <dgm:pt modelId="{208E2E4C-ADEB-4BD1-A05B-40E3F56954F7}" type="pres">
      <dgm:prSet presAssocID="{2DB67753-B47A-43E0-967A-52FBB122E480}" presName="sibTrans" presStyleCnt="0"/>
      <dgm:spPr/>
    </dgm:pt>
    <dgm:pt modelId="{310D1734-3D7E-4018-87C4-6CC7DCA27C28}" type="pres">
      <dgm:prSet presAssocID="{157017E6-16D4-40B0-973D-B4BAE1EE7250}" presName="compNode" presStyleCnt="0"/>
      <dgm:spPr/>
    </dgm:pt>
    <dgm:pt modelId="{E5198BB2-06A8-4E75-93BB-90A7AC52394A}" type="pres">
      <dgm:prSet presAssocID="{157017E6-16D4-40B0-973D-B4BAE1EE72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BEF0C4-6AC3-42C0-8F08-A50F3E2F71EC}" type="pres">
      <dgm:prSet presAssocID="{157017E6-16D4-40B0-973D-B4BAE1EE7250}" presName="iconSpace" presStyleCnt="0"/>
      <dgm:spPr/>
    </dgm:pt>
    <dgm:pt modelId="{68880573-ED0A-4F76-8DA1-74E5ED35C0C1}" type="pres">
      <dgm:prSet presAssocID="{157017E6-16D4-40B0-973D-B4BAE1EE7250}" presName="parTx" presStyleLbl="revTx" presStyleIdx="4" presStyleCnt="6">
        <dgm:presLayoutVars>
          <dgm:chMax val="0"/>
          <dgm:chPref val="0"/>
        </dgm:presLayoutVars>
      </dgm:prSet>
      <dgm:spPr/>
    </dgm:pt>
    <dgm:pt modelId="{09B329FB-E987-40AA-AF98-3041CA7BE389}" type="pres">
      <dgm:prSet presAssocID="{157017E6-16D4-40B0-973D-B4BAE1EE7250}" presName="txSpace" presStyleCnt="0"/>
      <dgm:spPr/>
    </dgm:pt>
    <dgm:pt modelId="{10917A22-CA91-4F8D-BF35-C5C119707E61}" type="pres">
      <dgm:prSet presAssocID="{157017E6-16D4-40B0-973D-B4BAE1EE7250}" presName="desTx" presStyleLbl="revTx" presStyleIdx="5" presStyleCnt="6">
        <dgm:presLayoutVars/>
      </dgm:prSet>
      <dgm:spPr/>
    </dgm:pt>
  </dgm:ptLst>
  <dgm:cxnLst>
    <dgm:cxn modelId="{04BC4514-257F-4720-8C78-4DB0CFB072BE}" type="presOf" srcId="{BC37EF5E-72C1-4F08-8A92-5FE1F79DA296}" destId="{3AD934DD-B361-4BEC-97F3-217A184D54A8}" srcOrd="0" destOrd="0" presId="urn:microsoft.com/office/officeart/2018/5/layout/CenteredIconLabelDescriptionList"/>
    <dgm:cxn modelId="{27F51718-3751-47EC-8A42-BA02857CCF9E}" srcId="{2D26F964-BF17-4BBC-A160-5D2AC0ACA0E1}" destId="{157017E6-16D4-40B0-973D-B4BAE1EE7250}" srcOrd="2" destOrd="0" parTransId="{FC7883B6-BC98-45AB-B770-EA21BDFE1F1D}" sibTransId="{3649820D-3513-4D29-AB1C-BA9BC82A61ED}"/>
    <dgm:cxn modelId="{4B37511E-1DAA-45DC-9886-5D3A36FF5777}" srcId="{2D26F964-BF17-4BBC-A160-5D2AC0ACA0E1}" destId="{BC37EF5E-72C1-4F08-8A92-5FE1F79DA296}" srcOrd="0" destOrd="0" parTransId="{6C593087-5C73-4A06-B482-A33A957C6089}" sibTransId="{1E55087E-447D-4E83-9025-E5945DACA178}"/>
    <dgm:cxn modelId="{EA770322-8860-409A-9268-41117B3A3435}" type="presOf" srcId="{007868E8-EE0C-44E9-BB70-8FF3F1960376}" destId="{3D9AD786-33D1-43D1-8159-DEB9555C983F}" srcOrd="0" destOrd="0" presId="urn:microsoft.com/office/officeart/2018/5/layout/CenteredIconLabelDescriptionList"/>
    <dgm:cxn modelId="{6E887A23-F869-4267-BE27-2E88151C8291}" type="presOf" srcId="{9E005DB8-B565-4199-AF17-7058C0BDDED5}" destId="{10917A22-CA91-4F8D-BF35-C5C119707E61}" srcOrd="0" destOrd="1" presId="urn:microsoft.com/office/officeart/2018/5/layout/CenteredIconLabelDescriptionList"/>
    <dgm:cxn modelId="{86CCDE27-4110-4F81-8B69-602E9EDC9F0D}" type="presOf" srcId="{F486A68D-C391-4264-8E5D-2FA6441A9B3E}" destId="{66884278-959F-4EE9-AFB6-1A35986F2CEC}" srcOrd="0" destOrd="1" presId="urn:microsoft.com/office/officeart/2018/5/layout/CenteredIconLabelDescriptionList"/>
    <dgm:cxn modelId="{C603982E-1DE3-4AE9-9CFB-2B4E5688C32D}" type="presOf" srcId="{86F5B900-39C5-4C3C-9ADD-BDDF96A8214D}" destId="{727B6EDE-BE23-4898-BC31-765B72678EA5}" srcOrd="0" destOrd="0" presId="urn:microsoft.com/office/officeart/2018/5/layout/CenteredIconLabelDescriptionList"/>
    <dgm:cxn modelId="{BCC8313D-74B5-46CB-8D5E-BA11076EEC38}" srcId="{86F5B900-39C5-4C3C-9ADD-BDDF96A8214D}" destId="{998221B4-1B1D-4F19-A3AE-7D2A9A941B3B}" srcOrd="1" destOrd="0" parTransId="{69E8CA2C-26D3-4FD3-98DB-DE5D517FB51F}" sibTransId="{7DAEC94B-DB42-4D3F-B390-73FD5E62F23C}"/>
    <dgm:cxn modelId="{85DB9460-3CD8-4277-8E1C-148D974879F0}" type="presOf" srcId="{2D26F964-BF17-4BBC-A160-5D2AC0ACA0E1}" destId="{7174B5F8-2AE0-4AB9-8AA2-12ACF4B36D70}" srcOrd="0" destOrd="0" presId="urn:microsoft.com/office/officeart/2018/5/layout/CenteredIconLabelDescriptionList"/>
    <dgm:cxn modelId="{54E26042-FFBF-4ECB-A522-1F3CDE4D65DF}" srcId="{BC37EF5E-72C1-4F08-8A92-5FE1F79DA296}" destId="{F486A68D-C391-4264-8E5D-2FA6441A9B3E}" srcOrd="1" destOrd="0" parTransId="{F9E56D58-1DB2-4E9A-AA6D-C3DB0F412707}" sibTransId="{470F4121-4124-4E69-84F8-04EA3C422882}"/>
    <dgm:cxn modelId="{8B4C5653-1630-4F41-8AA4-4DD5DC16E001}" type="presOf" srcId="{998221B4-1B1D-4F19-A3AE-7D2A9A941B3B}" destId="{3D9AD786-33D1-43D1-8159-DEB9555C983F}" srcOrd="0" destOrd="1" presId="urn:microsoft.com/office/officeart/2018/5/layout/CenteredIconLabelDescriptionList"/>
    <dgm:cxn modelId="{D8961454-0003-4B10-A24D-E95C3E9F005F}" type="presOf" srcId="{157017E6-16D4-40B0-973D-B4BAE1EE7250}" destId="{68880573-ED0A-4F76-8DA1-74E5ED35C0C1}" srcOrd="0" destOrd="0" presId="urn:microsoft.com/office/officeart/2018/5/layout/CenteredIconLabelDescriptionList"/>
    <dgm:cxn modelId="{3ECE8D77-C5C6-4712-A5F6-ABE07E632E6C}" srcId="{2D26F964-BF17-4BBC-A160-5D2AC0ACA0E1}" destId="{86F5B900-39C5-4C3C-9ADD-BDDF96A8214D}" srcOrd="1" destOrd="0" parTransId="{6D606C31-8196-46FB-81F6-34EF0FEB894F}" sibTransId="{2DB67753-B47A-43E0-967A-52FBB122E480}"/>
    <dgm:cxn modelId="{E26F6583-5F97-44C3-A57E-9540FDE9B865}" type="presOf" srcId="{26CD6BD5-756F-4425-969E-5219BDD1900B}" destId="{10917A22-CA91-4F8D-BF35-C5C119707E61}" srcOrd="0" destOrd="0" presId="urn:microsoft.com/office/officeart/2018/5/layout/CenteredIconLabelDescriptionList"/>
    <dgm:cxn modelId="{1D2F148B-401C-4B2B-978E-EFE531DC95DA}" type="presOf" srcId="{EA228E2D-344C-4489-8446-A06F2CD979BB}" destId="{66884278-959F-4EE9-AFB6-1A35986F2CEC}" srcOrd="0" destOrd="0" presId="urn:microsoft.com/office/officeart/2018/5/layout/CenteredIconLabelDescriptionList"/>
    <dgm:cxn modelId="{89EE71B9-AEB0-442B-863C-73955AD841D1}" srcId="{BC37EF5E-72C1-4F08-8A92-5FE1F79DA296}" destId="{EA228E2D-344C-4489-8446-A06F2CD979BB}" srcOrd="0" destOrd="0" parTransId="{05765BB7-7C66-4668-845A-C4A8503E859B}" sibTransId="{077F5B8A-41EA-4F5A-87A1-3EC524B07D76}"/>
    <dgm:cxn modelId="{2B6EA0CA-FDFC-4465-A138-F8873ABE847E}" srcId="{157017E6-16D4-40B0-973D-B4BAE1EE7250}" destId="{9E005DB8-B565-4199-AF17-7058C0BDDED5}" srcOrd="1" destOrd="0" parTransId="{57AF1D31-C2F9-4C46-A459-786FE5897213}" sibTransId="{22E5C74D-EF78-4B27-9F31-3BF018FF0B2D}"/>
    <dgm:cxn modelId="{75BF9DD8-848C-4B3D-8CCD-7187B277C416}" srcId="{86F5B900-39C5-4C3C-9ADD-BDDF96A8214D}" destId="{007868E8-EE0C-44E9-BB70-8FF3F1960376}" srcOrd="0" destOrd="0" parTransId="{55DD5030-28F6-409E-8B9F-E12E8C44FF6B}" sibTransId="{6F18B106-EB8F-42F5-9671-416E5D9492CA}"/>
    <dgm:cxn modelId="{ECAD98E0-984B-45B9-87B3-AEACE07513AD}" srcId="{157017E6-16D4-40B0-973D-B4BAE1EE7250}" destId="{26CD6BD5-756F-4425-969E-5219BDD1900B}" srcOrd="0" destOrd="0" parTransId="{63936782-D76C-4045-9058-AD4EB31972C9}" sibTransId="{EC5AE444-E4B6-49F9-9555-09A06B456275}"/>
    <dgm:cxn modelId="{E04D939F-C7A2-4E83-8874-5111664582FB}" type="presParOf" srcId="{7174B5F8-2AE0-4AB9-8AA2-12ACF4B36D70}" destId="{48BE4480-D413-4236-8CB7-86232F8A2A4E}" srcOrd="0" destOrd="0" presId="urn:microsoft.com/office/officeart/2018/5/layout/CenteredIconLabelDescriptionList"/>
    <dgm:cxn modelId="{39A8F415-8491-4A22-A24C-3127F58C79F1}" type="presParOf" srcId="{48BE4480-D413-4236-8CB7-86232F8A2A4E}" destId="{B9B70D6E-5582-45F9-B130-A1DAEC738956}" srcOrd="0" destOrd="0" presId="urn:microsoft.com/office/officeart/2018/5/layout/CenteredIconLabelDescriptionList"/>
    <dgm:cxn modelId="{3CEBDEBD-29A9-4B8A-AA32-3E79033DFF7C}" type="presParOf" srcId="{48BE4480-D413-4236-8CB7-86232F8A2A4E}" destId="{138C029A-0D7A-4529-9A68-413BCB3FC4AC}" srcOrd="1" destOrd="0" presId="urn:microsoft.com/office/officeart/2018/5/layout/CenteredIconLabelDescriptionList"/>
    <dgm:cxn modelId="{DC07D21B-BB51-4CEC-8322-0E78E83454B3}" type="presParOf" srcId="{48BE4480-D413-4236-8CB7-86232F8A2A4E}" destId="{3AD934DD-B361-4BEC-97F3-217A184D54A8}" srcOrd="2" destOrd="0" presId="urn:microsoft.com/office/officeart/2018/5/layout/CenteredIconLabelDescriptionList"/>
    <dgm:cxn modelId="{43BC28ED-86AC-4F64-9FD1-75DE4EDFC016}" type="presParOf" srcId="{48BE4480-D413-4236-8CB7-86232F8A2A4E}" destId="{2DCE2CED-DA52-428E-AC32-7FA7DECA305C}" srcOrd="3" destOrd="0" presId="urn:microsoft.com/office/officeart/2018/5/layout/CenteredIconLabelDescriptionList"/>
    <dgm:cxn modelId="{4B98D555-9C7A-43BD-BB1F-6E20A6382783}" type="presParOf" srcId="{48BE4480-D413-4236-8CB7-86232F8A2A4E}" destId="{66884278-959F-4EE9-AFB6-1A35986F2CEC}" srcOrd="4" destOrd="0" presId="urn:microsoft.com/office/officeart/2018/5/layout/CenteredIconLabelDescriptionList"/>
    <dgm:cxn modelId="{5FAC2E03-0274-4517-86C2-0A592D3A8BDD}" type="presParOf" srcId="{7174B5F8-2AE0-4AB9-8AA2-12ACF4B36D70}" destId="{C9B0F76E-DB12-4C74-BF5F-9B8C09EA562C}" srcOrd="1" destOrd="0" presId="urn:microsoft.com/office/officeart/2018/5/layout/CenteredIconLabelDescriptionList"/>
    <dgm:cxn modelId="{4FA277F3-B5F8-4564-8478-8AC478BD2BEA}" type="presParOf" srcId="{7174B5F8-2AE0-4AB9-8AA2-12ACF4B36D70}" destId="{C403EF82-2CD5-4F1A-BB59-9C7586AC4F8C}" srcOrd="2" destOrd="0" presId="urn:microsoft.com/office/officeart/2018/5/layout/CenteredIconLabelDescriptionList"/>
    <dgm:cxn modelId="{D65FF841-799E-48C4-911F-B4C31E36CE20}" type="presParOf" srcId="{C403EF82-2CD5-4F1A-BB59-9C7586AC4F8C}" destId="{B6703000-9311-4BBA-B005-9DE44BF3B860}" srcOrd="0" destOrd="0" presId="urn:microsoft.com/office/officeart/2018/5/layout/CenteredIconLabelDescriptionList"/>
    <dgm:cxn modelId="{925581D4-CA96-4FF9-B408-5CAF67131884}" type="presParOf" srcId="{C403EF82-2CD5-4F1A-BB59-9C7586AC4F8C}" destId="{285990B8-69C3-42D9-B0CB-F5824360412D}" srcOrd="1" destOrd="0" presId="urn:microsoft.com/office/officeart/2018/5/layout/CenteredIconLabelDescriptionList"/>
    <dgm:cxn modelId="{B911E210-5EE0-4188-A88A-4BC0BF263BD7}" type="presParOf" srcId="{C403EF82-2CD5-4F1A-BB59-9C7586AC4F8C}" destId="{727B6EDE-BE23-4898-BC31-765B72678EA5}" srcOrd="2" destOrd="0" presId="urn:microsoft.com/office/officeart/2018/5/layout/CenteredIconLabelDescriptionList"/>
    <dgm:cxn modelId="{C5118601-71EA-45F6-A1E1-7CFD8FEFA4C3}" type="presParOf" srcId="{C403EF82-2CD5-4F1A-BB59-9C7586AC4F8C}" destId="{950516AA-F16E-4328-B1AE-67D036ED90E2}" srcOrd="3" destOrd="0" presId="urn:microsoft.com/office/officeart/2018/5/layout/CenteredIconLabelDescriptionList"/>
    <dgm:cxn modelId="{0B67D35E-8537-4BD7-B2AB-AE8B1CFC1E5B}" type="presParOf" srcId="{C403EF82-2CD5-4F1A-BB59-9C7586AC4F8C}" destId="{3D9AD786-33D1-43D1-8159-DEB9555C983F}" srcOrd="4" destOrd="0" presId="urn:microsoft.com/office/officeart/2018/5/layout/CenteredIconLabelDescriptionList"/>
    <dgm:cxn modelId="{22435E81-C7DC-4E12-8A33-9FA86EF52291}" type="presParOf" srcId="{7174B5F8-2AE0-4AB9-8AA2-12ACF4B36D70}" destId="{208E2E4C-ADEB-4BD1-A05B-40E3F56954F7}" srcOrd="3" destOrd="0" presId="urn:microsoft.com/office/officeart/2018/5/layout/CenteredIconLabelDescriptionList"/>
    <dgm:cxn modelId="{354FC9F4-3E84-42DD-B746-504E74C6557F}" type="presParOf" srcId="{7174B5F8-2AE0-4AB9-8AA2-12ACF4B36D70}" destId="{310D1734-3D7E-4018-87C4-6CC7DCA27C28}" srcOrd="4" destOrd="0" presId="urn:microsoft.com/office/officeart/2018/5/layout/CenteredIconLabelDescriptionList"/>
    <dgm:cxn modelId="{0D45A49F-D718-481D-9FDF-7207C6010E50}" type="presParOf" srcId="{310D1734-3D7E-4018-87C4-6CC7DCA27C28}" destId="{E5198BB2-06A8-4E75-93BB-90A7AC52394A}" srcOrd="0" destOrd="0" presId="urn:microsoft.com/office/officeart/2018/5/layout/CenteredIconLabelDescriptionList"/>
    <dgm:cxn modelId="{6A60A6C3-E8E3-43C3-81FC-FED3CC3E781D}" type="presParOf" srcId="{310D1734-3D7E-4018-87C4-6CC7DCA27C28}" destId="{D2BEF0C4-6AC3-42C0-8F08-A50F3E2F71EC}" srcOrd="1" destOrd="0" presId="urn:microsoft.com/office/officeart/2018/5/layout/CenteredIconLabelDescriptionList"/>
    <dgm:cxn modelId="{58008784-5D02-4B62-91DB-F855E80AE1BC}" type="presParOf" srcId="{310D1734-3D7E-4018-87C4-6CC7DCA27C28}" destId="{68880573-ED0A-4F76-8DA1-74E5ED35C0C1}" srcOrd="2" destOrd="0" presId="urn:microsoft.com/office/officeart/2018/5/layout/CenteredIconLabelDescriptionList"/>
    <dgm:cxn modelId="{FB6444F8-4FFC-442C-B859-DFF18B07F066}" type="presParOf" srcId="{310D1734-3D7E-4018-87C4-6CC7DCA27C28}" destId="{09B329FB-E987-40AA-AF98-3041CA7BE389}" srcOrd="3" destOrd="0" presId="urn:microsoft.com/office/officeart/2018/5/layout/CenteredIconLabelDescriptionList"/>
    <dgm:cxn modelId="{E8278037-1E58-4EBF-B37E-90CA5422A4FA}" type="presParOf" srcId="{310D1734-3D7E-4018-87C4-6CC7DCA27C28}" destId="{10917A22-CA91-4F8D-BF35-C5C119707E6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0B0046-E7D3-4D73-AB85-60ED78AD5F2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8549F6-2CDD-4813-8C47-027A586BB4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Machine learning</a:t>
          </a:r>
        </a:p>
      </dgm:t>
    </dgm:pt>
    <dgm:pt modelId="{7A784917-B1D6-49DD-BC48-4550FE240D91}" type="parTrans" cxnId="{9EEB1657-722A-49B8-9462-94BBB071AE12}">
      <dgm:prSet/>
      <dgm:spPr/>
      <dgm:t>
        <a:bodyPr/>
        <a:lstStyle/>
        <a:p>
          <a:endParaRPr lang="en-US"/>
        </a:p>
      </dgm:t>
    </dgm:pt>
    <dgm:pt modelId="{54CBB8F6-CB94-4A43-B253-58BBD30D6157}" type="sibTrans" cxnId="{9EEB1657-722A-49B8-9462-94BBB071AE12}">
      <dgm:prSet/>
      <dgm:spPr/>
      <dgm:t>
        <a:bodyPr/>
        <a:lstStyle/>
        <a:p>
          <a:endParaRPr lang="en-US"/>
        </a:p>
      </dgm:t>
    </dgm:pt>
    <dgm:pt modelId="{2FCD8999-5FDE-4E9B-8306-C31DF8CA17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Artificial intelligence</a:t>
          </a:r>
        </a:p>
      </dgm:t>
    </dgm:pt>
    <dgm:pt modelId="{76009A34-5246-4026-A0D0-A444E3F98071}" type="parTrans" cxnId="{2AF51760-1D7C-4BD7-BC2D-D47D1C304BE7}">
      <dgm:prSet/>
      <dgm:spPr/>
      <dgm:t>
        <a:bodyPr/>
        <a:lstStyle/>
        <a:p>
          <a:endParaRPr lang="en-US"/>
        </a:p>
      </dgm:t>
    </dgm:pt>
    <dgm:pt modelId="{8410CC27-F1A0-4DD0-A0E4-C9D169A770B3}" type="sibTrans" cxnId="{2AF51760-1D7C-4BD7-BC2D-D47D1C304BE7}">
      <dgm:prSet/>
      <dgm:spPr/>
      <dgm:t>
        <a:bodyPr/>
        <a:lstStyle/>
        <a:p>
          <a:endParaRPr lang="en-US"/>
        </a:p>
      </dgm:t>
    </dgm:pt>
    <dgm:pt modelId="{058564EC-D34F-41E7-B256-B1F932FCB1DB}" type="pres">
      <dgm:prSet presAssocID="{860B0046-E7D3-4D73-AB85-60ED78AD5F27}" presName="root" presStyleCnt="0">
        <dgm:presLayoutVars>
          <dgm:dir/>
          <dgm:resizeHandles val="exact"/>
        </dgm:presLayoutVars>
      </dgm:prSet>
      <dgm:spPr/>
    </dgm:pt>
    <dgm:pt modelId="{CB11CC14-4703-4BEB-A69C-875CC5A86161}" type="pres">
      <dgm:prSet presAssocID="{358549F6-2CDD-4813-8C47-027A586BB4D4}" presName="compNode" presStyleCnt="0"/>
      <dgm:spPr/>
    </dgm:pt>
    <dgm:pt modelId="{92D9C654-A959-4FF2-B0FC-7133549C05F6}" type="pres">
      <dgm:prSet presAssocID="{358549F6-2CDD-4813-8C47-027A586BB4D4}" presName="iconBgRect" presStyleLbl="bgShp" presStyleIdx="0" presStyleCnt="2"/>
      <dgm:spPr/>
    </dgm:pt>
    <dgm:pt modelId="{B4DC7345-63B0-4FAC-9B69-9702BE232B54}" type="pres">
      <dgm:prSet presAssocID="{358549F6-2CDD-4813-8C47-027A586BB4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2A1DE5A-03C5-43C8-88FA-3D37AC69A1CC}" type="pres">
      <dgm:prSet presAssocID="{358549F6-2CDD-4813-8C47-027A586BB4D4}" presName="spaceRect" presStyleCnt="0"/>
      <dgm:spPr/>
    </dgm:pt>
    <dgm:pt modelId="{0A46694A-D057-4C44-BE5E-8B3CB73D6ECF}" type="pres">
      <dgm:prSet presAssocID="{358549F6-2CDD-4813-8C47-027A586BB4D4}" presName="textRect" presStyleLbl="revTx" presStyleIdx="0" presStyleCnt="2">
        <dgm:presLayoutVars>
          <dgm:chMax val="1"/>
          <dgm:chPref val="1"/>
        </dgm:presLayoutVars>
      </dgm:prSet>
      <dgm:spPr/>
    </dgm:pt>
    <dgm:pt modelId="{C1CE9EEB-0761-4545-A9F5-D9ED16CC0C09}" type="pres">
      <dgm:prSet presAssocID="{54CBB8F6-CB94-4A43-B253-58BBD30D6157}" presName="sibTrans" presStyleCnt="0"/>
      <dgm:spPr/>
    </dgm:pt>
    <dgm:pt modelId="{4A2C94ED-F8DC-44ED-A51C-53F04EEAE303}" type="pres">
      <dgm:prSet presAssocID="{2FCD8999-5FDE-4E9B-8306-C31DF8CA1746}" presName="compNode" presStyleCnt="0"/>
      <dgm:spPr/>
    </dgm:pt>
    <dgm:pt modelId="{89E02304-0656-4F2D-ACB1-168647A0C360}" type="pres">
      <dgm:prSet presAssocID="{2FCD8999-5FDE-4E9B-8306-C31DF8CA1746}" presName="iconBgRect" presStyleLbl="bgShp" presStyleIdx="1" presStyleCnt="2"/>
      <dgm:spPr/>
    </dgm:pt>
    <dgm:pt modelId="{422A66E3-FB0B-4A3C-8C8A-709CFDA6A027}" type="pres">
      <dgm:prSet presAssocID="{2FCD8999-5FDE-4E9B-8306-C31DF8CA17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419BF1E-CAE6-433C-A136-7766901ECB3C}" type="pres">
      <dgm:prSet presAssocID="{2FCD8999-5FDE-4E9B-8306-C31DF8CA1746}" presName="spaceRect" presStyleCnt="0"/>
      <dgm:spPr/>
    </dgm:pt>
    <dgm:pt modelId="{38283920-C15C-460E-B352-36C15C6A726B}" type="pres">
      <dgm:prSet presAssocID="{2FCD8999-5FDE-4E9B-8306-C31DF8CA174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835332E-CA9A-4452-A5F4-DFBF809D4326}" type="presOf" srcId="{358549F6-2CDD-4813-8C47-027A586BB4D4}" destId="{0A46694A-D057-4C44-BE5E-8B3CB73D6ECF}" srcOrd="0" destOrd="0" presId="urn:microsoft.com/office/officeart/2018/5/layout/IconCircleLabelList"/>
    <dgm:cxn modelId="{2AF51760-1D7C-4BD7-BC2D-D47D1C304BE7}" srcId="{860B0046-E7D3-4D73-AB85-60ED78AD5F27}" destId="{2FCD8999-5FDE-4E9B-8306-C31DF8CA1746}" srcOrd="1" destOrd="0" parTransId="{76009A34-5246-4026-A0D0-A444E3F98071}" sibTransId="{8410CC27-F1A0-4DD0-A0E4-C9D169A770B3}"/>
    <dgm:cxn modelId="{9EEB1657-722A-49B8-9462-94BBB071AE12}" srcId="{860B0046-E7D3-4D73-AB85-60ED78AD5F27}" destId="{358549F6-2CDD-4813-8C47-027A586BB4D4}" srcOrd="0" destOrd="0" parTransId="{7A784917-B1D6-49DD-BC48-4550FE240D91}" sibTransId="{54CBB8F6-CB94-4A43-B253-58BBD30D6157}"/>
    <dgm:cxn modelId="{3DF2D087-7BD5-4089-B8B3-511E2E72F7DD}" type="presOf" srcId="{860B0046-E7D3-4D73-AB85-60ED78AD5F27}" destId="{058564EC-D34F-41E7-B256-B1F932FCB1DB}" srcOrd="0" destOrd="0" presId="urn:microsoft.com/office/officeart/2018/5/layout/IconCircleLabelList"/>
    <dgm:cxn modelId="{8DE1F8E8-162E-445A-BE45-26D103F5C1D8}" type="presOf" srcId="{2FCD8999-5FDE-4E9B-8306-C31DF8CA1746}" destId="{38283920-C15C-460E-B352-36C15C6A726B}" srcOrd="0" destOrd="0" presId="urn:microsoft.com/office/officeart/2018/5/layout/IconCircleLabelList"/>
    <dgm:cxn modelId="{8CCBF2E7-5DA7-4130-ADE5-EF15F9E93258}" type="presParOf" srcId="{058564EC-D34F-41E7-B256-B1F932FCB1DB}" destId="{CB11CC14-4703-4BEB-A69C-875CC5A86161}" srcOrd="0" destOrd="0" presId="urn:microsoft.com/office/officeart/2018/5/layout/IconCircleLabelList"/>
    <dgm:cxn modelId="{2729B8DF-EDE7-4D82-A4DC-2650CEE2954B}" type="presParOf" srcId="{CB11CC14-4703-4BEB-A69C-875CC5A86161}" destId="{92D9C654-A959-4FF2-B0FC-7133549C05F6}" srcOrd="0" destOrd="0" presId="urn:microsoft.com/office/officeart/2018/5/layout/IconCircleLabelList"/>
    <dgm:cxn modelId="{E84BA897-BA8F-4F5A-A528-50C99FD1E50D}" type="presParOf" srcId="{CB11CC14-4703-4BEB-A69C-875CC5A86161}" destId="{B4DC7345-63B0-4FAC-9B69-9702BE232B54}" srcOrd="1" destOrd="0" presId="urn:microsoft.com/office/officeart/2018/5/layout/IconCircleLabelList"/>
    <dgm:cxn modelId="{A2AD3787-8A51-4E78-88B0-202A4A201F3D}" type="presParOf" srcId="{CB11CC14-4703-4BEB-A69C-875CC5A86161}" destId="{72A1DE5A-03C5-43C8-88FA-3D37AC69A1CC}" srcOrd="2" destOrd="0" presId="urn:microsoft.com/office/officeart/2018/5/layout/IconCircleLabelList"/>
    <dgm:cxn modelId="{7C633B3A-5A2C-462B-B3A5-B335D04284FA}" type="presParOf" srcId="{CB11CC14-4703-4BEB-A69C-875CC5A86161}" destId="{0A46694A-D057-4C44-BE5E-8B3CB73D6ECF}" srcOrd="3" destOrd="0" presId="urn:microsoft.com/office/officeart/2018/5/layout/IconCircleLabelList"/>
    <dgm:cxn modelId="{BE1A18B2-95E8-43CC-B2AF-618064C765DB}" type="presParOf" srcId="{058564EC-D34F-41E7-B256-B1F932FCB1DB}" destId="{C1CE9EEB-0761-4545-A9F5-D9ED16CC0C09}" srcOrd="1" destOrd="0" presId="urn:microsoft.com/office/officeart/2018/5/layout/IconCircleLabelList"/>
    <dgm:cxn modelId="{84E4BB4D-9DD4-45B3-8000-45E349CFC449}" type="presParOf" srcId="{058564EC-D34F-41E7-B256-B1F932FCB1DB}" destId="{4A2C94ED-F8DC-44ED-A51C-53F04EEAE303}" srcOrd="2" destOrd="0" presId="urn:microsoft.com/office/officeart/2018/5/layout/IconCircleLabelList"/>
    <dgm:cxn modelId="{4CB74B29-9B66-40D9-AB0F-0216957A4893}" type="presParOf" srcId="{4A2C94ED-F8DC-44ED-A51C-53F04EEAE303}" destId="{89E02304-0656-4F2D-ACB1-168647A0C360}" srcOrd="0" destOrd="0" presId="urn:microsoft.com/office/officeart/2018/5/layout/IconCircleLabelList"/>
    <dgm:cxn modelId="{0DF9AE36-C233-475C-8F1F-14AA7CDBECCA}" type="presParOf" srcId="{4A2C94ED-F8DC-44ED-A51C-53F04EEAE303}" destId="{422A66E3-FB0B-4A3C-8C8A-709CFDA6A027}" srcOrd="1" destOrd="0" presId="urn:microsoft.com/office/officeart/2018/5/layout/IconCircleLabelList"/>
    <dgm:cxn modelId="{BA4DC135-27AB-499F-9587-DE542A3CBC8A}" type="presParOf" srcId="{4A2C94ED-F8DC-44ED-A51C-53F04EEAE303}" destId="{7419BF1E-CAE6-433C-A136-7766901ECB3C}" srcOrd="2" destOrd="0" presId="urn:microsoft.com/office/officeart/2018/5/layout/IconCircleLabelList"/>
    <dgm:cxn modelId="{3075D96F-16EA-4A83-BD64-F1CE0720011A}" type="presParOf" srcId="{4A2C94ED-F8DC-44ED-A51C-53F04EEAE303}" destId="{38283920-C15C-460E-B352-36C15C6A72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3EA1C-F8C3-4EA1-946F-E1D1BD071F2C}">
      <dsp:nvSpPr>
        <dsp:cNvPr id="0" name=""/>
        <dsp:cNvSpPr/>
      </dsp:nvSpPr>
      <dsp:spPr>
        <a:xfrm>
          <a:off x="803781" y="0"/>
          <a:ext cx="845892" cy="814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10C5E-4BE7-4F22-8218-5D658794293B}">
      <dsp:nvSpPr>
        <dsp:cNvPr id="0" name=""/>
        <dsp:cNvSpPr/>
      </dsp:nvSpPr>
      <dsp:spPr>
        <a:xfrm>
          <a:off x="18310" y="981205"/>
          <a:ext cx="2416835" cy="348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Growing interest</a:t>
          </a:r>
        </a:p>
      </dsp:txBody>
      <dsp:txXfrm>
        <a:off x="18310" y="981205"/>
        <a:ext cx="2416835" cy="348978"/>
      </dsp:txXfrm>
    </dsp:sp>
    <dsp:sp modelId="{2521CDD4-78CD-4ACF-8964-A8E8A03E25BA}">
      <dsp:nvSpPr>
        <dsp:cNvPr id="0" name=""/>
        <dsp:cNvSpPr/>
      </dsp:nvSpPr>
      <dsp:spPr>
        <a:xfrm>
          <a:off x="18310" y="1407821"/>
          <a:ext cx="2416835" cy="262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Individual and large institutions are directing an ever-increasing proportion of their investment towards sustainable strategies.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Companies are disclosing ESG information in periodic financial disclosures. </a:t>
          </a:r>
        </a:p>
      </dsp:txBody>
      <dsp:txXfrm>
        <a:off x="18310" y="1407821"/>
        <a:ext cx="2416835" cy="2628712"/>
      </dsp:txXfrm>
    </dsp:sp>
    <dsp:sp modelId="{4916A00F-580F-436B-B333-AB1D06FE5E0A}">
      <dsp:nvSpPr>
        <dsp:cNvPr id="0" name=""/>
        <dsp:cNvSpPr/>
      </dsp:nvSpPr>
      <dsp:spPr>
        <a:xfrm>
          <a:off x="3643563" y="0"/>
          <a:ext cx="845892" cy="814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DFEE4-FFD5-4919-9D20-C825F1BE5BED}">
      <dsp:nvSpPr>
        <dsp:cNvPr id="0" name=""/>
        <dsp:cNvSpPr/>
      </dsp:nvSpPr>
      <dsp:spPr>
        <a:xfrm>
          <a:off x="2858091" y="981205"/>
          <a:ext cx="2416835" cy="348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ESG data</a:t>
          </a:r>
        </a:p>
      </dsp:txBody>
      <dsp:txXfrm>
        <a:off x="2858091" y="981205"/>
        <a:ext cx="2416835" cy="348978"/>
      </dsp:txXfrm>
    </dsp:sp>
    <dsp:sp modelId="{0505A1EE-1ED6-4090-864A-047DDDBDE2F0}">
      <dsp:nvSpPr>
        <dsp:cNvPr id="0" name=""/>
        <dsp:cNvSpPr/>
      </dsp:nvSpPr>
      <dsp:spPr>
        <a:xfrm>
          <a:off x="2858091" y="1407821"/>
          <a:ext cx="2416835" cy="262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Measuring and reporting inconsistency due to multiple ESG reporting frameworks.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Rating agencies have huge variability in their scores because there is no standardized method of calculating ESG scores.</a:t>
          </a:r>
        </a:p>
      </dsp:txBody>
      <dsp:txXfrm>
        <a:off x="2858091" y="1407821"/>
        <a:ext cx="2416835" cy="2628712"/>
      </dsp:txXfrm>
    </dsp:sp>
    <dsp:sp modelId="{635E45DD-7184-47B1-BC87-2C879E216DD6}">
      <dsp:nvSpPr>
        <dsp:cNvPr id="0" name=""/>
        <dsp:cNvSpPr/>
      </dsp:nvSpPr>
      <dsp:spPr>
        <a:xfrm>
          <a:off x="6483344" y="0"/>
          <a:ext cx="845892" cy="8142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507FF-ED3A-4719-A06E-213E3B02A45F}">
      <dsp:nvSpPr>
        <dsp:cNvPr id="0" name=""/>
        <dsp:cNvSpPr/>
      </dsp:nvSpPr>
      <dsp:spPr>
        <a:xfrm>
          <a:off x="5697873" y="981205"/>
          <a:ext cx="2416835" cy="348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Regulation</a:t>
          </a:r>
        </a:p>
      </dsp:txBody>
      <dsp:txXfrm>
        <a:off x="5697873" y="981205"/>
        <a:ext cx="2416835" cy="348978"/>
      </dsp:txXfrm>
    </dsp:sp>
    <dsp:sp modelId="{04EE1443-D050-4519-BD4D-06F20F12684F}">
      <dsp:nvSpPr>
        <dsp:cNvPr id="0" name=""/>
        <dsp:cNvSpPr/>
      </dsp:nvSpPr>
      <dsp:spPr>
        <a:xfrm>
          <a:off x="5697873" y="1407821"/>
          <a:ext cx="2416835" cy="262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EU law requires companies  to disclose information on social and environmental issues.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SEC-proposed rules would require companies to include climate-related disclosure.</a:t>
          </a:r>
        </a:p>
      </dsp:txBody>
      <dsp:txXfrm>
        <a:off x="5697873" y="1407821"/>
        <a:ext cx="2416835" cy="2628712"/>
      </dsp:txXfrm>
    </dsp:sp>
    <dsp:sp modelId="{E20B2C36-5AEC-4FA7-B3E6-131948CF880C}">
      <dsp:nvSpPr>
        <dsp:cNvPr id="0" name=""/>
        <dsp:cNvSpPr/>
      </dsp:nvSpPr>
      <dsp:spPr>
        <a:xfrm>
          <a:off x="9323125" y="0"/>
          <a:ext cx="845892" cy="8142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8BAF2-117C-48C1-99E1-A458F6AEDB7E}">
      <dsp:nvSpPr>
        <dsp:cNvPr id="0" name=""/>
        <dsp:cNvSpPr/>
      </dsp:nvSpPr>
      <dsp:spPr>
        <a:xfrm>
          <a:off x="8537654" y="981205"/>
          <a:ext cx="2416835" cy="348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NLP Advances</a:t>
          </a:r>
        </a:p>
      </dsp:txBody>
      <dsp:txXfrm>
        <a:off x="8537654" y="981205"/>
        <a:ext cx="2416835" cy="348978"/>
      </dsp:txXfrm>
    </dsp:sp>
    <dsp:sp modelId="{5DF3C873-B48E-4E46-BFDE-772CCA552D0B}">
      <dsp:nvSpPr>
        <dsp:cNvPr id="0" name=""/>
        <dsp:cNvSpPr/>
      </dsp:nvSpPr>
      <dsp:spPr>
        <a:xfrm>
          <a:off x="8537654" y="1407821"/>
          <a:ext cx="2416835" cy="262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Recent advances in natural language processing (NLP) has given us the ability to analyze more data.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has provided new avenues to gain insight into companies.</a:t>
          </a:r>
        </a:p>
      </dsp:txBody>
      <dsp:txXfrm>
        <a:off x="8537654" y="1407821"/>
        <a:ext cx="2416835" cy="2628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26C60-9D5B-4836-A005-AF9E678244A8}">
      <dsp:nvSpPr>
        <dsp:cNvPr id="0" name=""/>
        <dsp:cNvSpPr/>
      </dsp:nvSpPr>
      <dsp:spPr>
        <a:xfrm>
          <a:off x="505552" y="14431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52D93-EA6A-4485-88A1-02C846DBF20B}">
      <dsp:nvSpPr>
        <dsp:cNvPr id="0" name=""/>
        <dsp:cNvSpPr/>
      </dsp:nvSpPr>
      <dsp:spPr>
        <a:xfrm>
          <a:off x="790740" y="1728364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B4726-52FA-45AA-8ABF-9CE7AD400BA1}">
      <dsp:nvSpPr>
        <dsp:cNvPr id="0" name=""/>
        <dsp:cNvSpPr/>
      </dsp:nvSpPr>
      <dsp:spPr>
        <a:xfrm>
          <a:off x="77771" y="3198176"/>
          <a:ext cx="21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 </a:t>
          </a:r>
          <a:r>
            <a:rPr lang="en-US" sz="1800" kern="1200" dirty="0"/>
            <a:t>Machine Learning models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~55%</a:t>
          </a:r>
        </a:p>
      </dsp:txBody>
      <dsp:txXfrm>
        <a:off x="77771" y="3198176"/>
        <a:ext cx="2193750" cy="945000"/>
      </dsp:txXfrm>
    </dsp:sp>
    <dsp:sp modelId="{4BC9FCA6-E9F9-4202-A040-F42B3EEDFE11}">
      <dsp:nvSpPr>
        <dsp:cNvPr id="0" name=""/>
        <dsp:cNvSpPr/>
      </dsp:nvSpPr>
      <dsp:spPr>
        <a:xfrm>
          <a:off x="3083209" y="14431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8714-3F7B-4441-8615-BC5E73E1B8D6}">
      <dsp:nvSpPr>
        <dsp:cNvPr id="0" name=""/>
        <dsp:cNvSpPr/>
      </dsp:nvSpPr>
      <dsp:spPr>
        <a:xfrm>
          <a:off x="3368396" y="1728364"/>
          <a:ext cx="767812" cy="76781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291BA-93A6-4154-B663-6BD258556980}">
      <dsp:nvSpPr>
        <dsp:cNvPr id="0" name=""/>
        <dsp:cNvSpPr/>
      </dsp:nvSpPr>
      <dsp:spPr>
        <a:xfrm>
          <a:off x="2655428" y="3198176"/>
          <a:ext cx="21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Fine-tuned BERT model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~65%</a:t>
          </a:r>
        </a:p>
      </dsp:txBody>
      <dsp:txXfrm>
        <a:off x="2655428" y="3198176"/>
        <a:ext cx="2193750" cy="945000"/>
      </dsp:txXfrm>
    </dsp:sp>
    <dsp:sp modelId="{2B7F8415-51E1-4736-89E8-710CD7B15911}">
      <dsp:nvSpPr>
        <dsp:cNvPr id="0" name=""/>
        <dsp:cNvSpPr/>
      </dsp:nvSpPr>
      <dsp:spPr>
        <a:xfrm>
          <a:off x="5660865" y="14431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3DC03-F34E-47D9-81DD-A863DBB5F1C0}">
      <dsp:nvSpPr>
        <dsp:cNvPr id="0" name=""/>
        <dsp:cNvSpPr/>
      </dsp:nvSpPr>
      <dsp:spPr>
        <a:xfrm>
          <a:off x="5946053" y="1728364"/>
          <a:ext cx="767812" cy="76781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F9E1F-6A09-4481-AD3B-ACE72053118C}">
      <dsp:nvSpPr>
        <dsp:cNvPr id="0" name=""/>
        <dsp:cNvSpPr/>
      </dsp:nvSpPr>
      <dsp:spPr>
        <a:xfrm>
          <a:off x="5233084" y="3198176"/>
          <a:ext cx="21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 Finbert-ESG model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~78%</a:t>
          </a:r>
        </a:p>
      </dsp:txBody>
      <dsp:txXfrm>
        <a:off x="5233084" y="3198176"/>
        <a:ext cx="2193750" cy="94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7047-6534-4236-9945-A0ED2E4A6593}">
      <dsp:nvSpPr>
        <dsp:cNvPr id="0" name=""/>
        <dsp:cNvSpPr/>
      </dsp:nvSpPr>
      <dsp:spPr>
        <a:xfrm>
          <a:off x="0" y="16112"/>
          <a:ext cx="1097280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Measuring and Reporting Inconsistency due to Multiple ESG reporting frameworks.</a:t>
          </a:r>
        </a:p>
      </dsp:txBody>
      <dsp:txXfrm>
        <a:off x="62141" y="78253"/>
        <a:ext cx="10848518" cy="1148678"/>
      </dsp:txXfrm>
    </dsp:sp>
    <dsp:sp modelId="{35CF1D4B-A152-40E5-A72F-142B143C3A3C}">
      <dsp:nvSpPr>
        <dsp:cNvPr id="0" name=""/>
        <dsp:cNvSpPr/>
      </dsp:nvSpPr>
      <dsp:spPr>
        <a:xfrm>
          <a:off x="0" y="1381232"/>
          <a:ext cx="10972800" cy="1272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Lack of Benchmarking makes peer comparison difficult </a:t>
          </a:r>
        </a:p>
      </dsp:txBody>
      <dsp:txXfrm>
        <a:off x="62141" y="1443373"/>
        <a:ext cx="10848518" cy="1148678"/>
      </dsp:txXfrm>
    </dsp:sp>
    <dsp:sp modelId="{5C34E18C-59ED-485F-9F2D-60CBB7924D1F}">
      <dsp:nvSpPr>
        <dsp:cNvPr id="0" name=""/>
        <dsp:cNvSpPr/>
      </dsp:nvSpPr>
      <dsp:spPr>
        <a:xfrm>
          <a:off x="0" y="2746352"/>
          <a:ext cx="10972800" cy="1272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Lack of timeliness as ESG reports are Voluntarily disclosed on an annual basis </a:t>
          </a:r>
        </a:p>
      </dsp:txBody>
      <dsp:txXfrm>
        <a:off x="62141" y="2808493"/>
        <a:ext cx="10848518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D3023-1FD2-4366-87B3-4CA5350AEE4B}">
      <dsp:nvSpPr>
        <dsp:cNvPr id="0" name=""/>
        <dsp:cNvSpPr/>
      </dsp:nvSpPr>
      <dsp:spPr>
        <a:xfrm>
          <a:off x="0" y="989012"/>
          <a:ext cx="3428999" cy="2057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Measuring and Reporting Inconsistency due to Multiple ESG reporting frameworks.</a:t>
          </a:r>
        </a:p>
      </dsp:txBody>
      <dsp:txXfrm>
        <a:off x="0" y="989012"/>
        <a:ext cx="3428999" cy="2057400"/>
      </dsp:txXfrm>
    </dsp:sp>
    <dsp:sp modelId="{E2FB166E-9D44-4A45-BAFA-AA8EB7473BC8}">
      <dsp:nvSpPr>
        <dsp:cNvPr id="0" name=""/>
        <dsp:cNvSpPr/>
      </dsp:nvSpPr>
      <dsp:spPr>
        <a:xfrm>
          <a:off x="3771900" y="989012"/>
          <a:ext cx="3428999" cy="2057400"/>
        </a:xfrm>
        <a:prstGeom prst="rect">
          <a:avLst/>
        </a:prstGeom>
        <a:solidFill>
          <a:schemeClr val="accent2">
            <a:hueOff val="762528"/>
            <a:satOff val="-3793"/>
            <a:lumOff val="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Lack of Benchmarking makes peer comparison difficult </a:t>
          </a:r>
        </a:p>
      </dsp:txBody>
      <dsp:txXfrm>
        <a:off x="3771900" y="989012"/>
        <a:ext cx="3428999" cy="2057400"/>
      </dsp:txXfrm>
    </dsp:sp>
    <dsp:sp modelId="{99587F80-423F-4786-B141-32F0A7AEB6D4}">
      <dsp:nvSpPr>
        <dsp:cNvPr id="0" name=""/>
        <dsp:cNvSpPr/>
      </dsp:nvSpPr>
      <dsp:spPr>
        <a:xfrm>
          <a:off x="7543800" y="989012"/>
          <a:ext cx="3428999" cy="2057400"/>
        </a:xfrm>
        <a:prstGeom prst="rect">
          <a:avLst/>
        </a:prstGeom>
        <a:solidFill>
          <a:schemeClr val="accent2">
            <a:hueOff val="1525057"/>
            <a:satOff val="-7585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Lack of timeliness as ESG reports are Voluntarily disclosed on an annual basis </a:t>
          </a:r>
        </a:p>
      </dsp:txBody>
      <dsp:txXfrm>
        <a:off x="7543800" y="989012"/>
        <a:ext cx="3428999" cy="2057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09AA0-DE27-4D89-BB73-F1A77B69B2A1}">
      <dsp:nvSpPr>
        <dsp:cNvPr id="0" name=""/>
        <dsp:cNvSpPr/>
      </dsp:nvSpPr>
      <dsp:spPr>
        <a:xfrm>
          <a:off x="0" y="197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DC9B3-26C4-4482-96B7-0422474A7FB0}">
      <dsp:nvSpPr>
        <dsp:cNvPr id="0" name=""/>
        <dsp:cNvSpPr/>
      </dsp:nvSpPr>
      <dsp:spPr>
        <a:xfrm>
          <a:off x="0" y="1970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Measuring and Reporting Inconsistency due to Multiple ESG reporting frameworks.</a:t>
          </a:r>
        </a:p>
      </dsp:txBody>
      <dsp:txXfrm>
        <a:off x="0" y="1970"/>
        <a:ext cx="10972800" cy="1344197"/>
      </dsp:txXfrm>
    </dsp:sp>
    <dsp:sp modelId="{2A556A46-263B-4554-88B8-EA64565D256B}">
      <dsp:nvSpPr>
        <dsp:cNvPr id="0" name=""/>
        <dsp:cNvSpPr/>
      </dsp:nvSpPr>
      <dsp:spPr>
        <a:xfrm>
          <a:off x="0" y="134616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6029D-CDB1-4FD8-959D-BFBB734B0766}">
      <dsp:nvSpPr>
        <dsp:cNvPr id="0" name=""/>
        <dsp:cNvSpPr/>
      </dsp:nvSpPr>
      <dsp:spPr>
        <a:xfrm>
          <a:off x="0" y="1346168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Lack of Benchmarking makes peer comparison difficult </a:t>
          </a:r>
        </a:p>
      </dsp:txBody>
      <dsp:txXfrm>
        <a:off x="0" y="1346168"/>
        <a:ext cx="10972800" cy="1344197"/>
      </dsp:txXfrm>
    </dsp:sp>
    <dsp:sp modelId="{4FFFE9EB-99DE-41AA-8211-02ABF66A24C9}">
      <dsp:nvSpPr>
        <dsp:cNvPr id="0" name=""/>
        <dsp:cNvSpPr/>
      </dsp:nvSpPr>
      <dsp:spPr>
        <a:xfrm>
          <a:off x="0" y="269036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424CC-70EB-4CC7-813D-3DB15FC5F893}">
      <dsp:nvSpPr>
        <dsp:cNvPr id="0" name=""/>
        <dsp:cNvSpPr/>
      </dsp:nvSpPr>
      <dsp:spPr>
        <a:xfrm>
          <a:off x="0" y="2690365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Lack of timeliness as ESG reports are Voluntarily disclosed on an annual basis </a:t>
          </a:r>
        </a:p>
      </dsp:txBody>
      <dsp:txXfrm>
        <a:off x="0" y="2690365"/>
        <a:ext cx="10972800" cy="1344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CC40E-755F-4CA9-ABF7-30DAD5B0C140}">
      <dsp:nvSpPr>
        <dsp:cNvPr id="0" name=""/>
        <dsp:cNvSpPr/>
      </dsp:nvSpPr>
      <dsp:spPr>
        <a:xfrm>
          <a:off x="368994" y="1577399"/>
          <a:ext cx="929288" cy="9292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AFC32-4D80-48FF-ADA3-4A3A9EC8EE60}">
      <dsp:nvSpPr>
        <dsp:cNvPr id="0" name=""/>
        <dsp:cNvSpPr/>
      </dsp:nvSpPr>
      <dsp:spPr>
        <a:xfrm>
          <a:off x="564145" y="1772549"/>
          <a:ext cx="538987" cy="538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407EA-719A-409C-A3E8-26898FDC43D4}">
      <dsp:nvSpPr>
        <dsp:cNvPr id="0" name=""/>
        <dsp:cNvSpPr/>
      </dsp:nvSpPr>
      <dsp:spPr>
        <a:xfrm>
          <a:off x="1497416" y="1577399"/>
          <a:ext cx="2190465" cy="929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Individual and large institutions are directing an ever-increasing proportion of their investment towards sustainable strategies.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Companies are disclosing ESG information in periods financial disclosure. </a:t>
          </a:r>
        </a:p>
      </dsp:txBody>
      <dsp:txXfrm>
        <a:off x="1497416" y="1577399"/>
        <a:ext cx="2190465" cy="929288"/>
      </dsp:txXfrm>
    </dsp:sp>
    <dsp:sp modelId="{6DF9AB70-12C0-42C5-B651-B25C4A515380}">
      <dsp:nvSpPr>
        <dsp:cNvPr id="0" name=""/>
        <dsp:cNvSpPr/>
      </dsp:nvSpPr>
      <dsp:spPr>
        <a:xfrm>
          <a:off x="4069553" y="1577399"/>
          <a:ext cx="929288" cy="9292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79913-6D65-4F7D-BFD6-CF8819E4B01A}">
      <dsp:nvSpPr>
        <dsp:cNvPr id="0" name=""/>
        <dsp:cNvSpPr/>
      </dsp:nvSpPr>
      <dsp:spPr>
        <a:xfrm>
          <a:off x="4264704" y="1772549"/>
          <a:ext cx="538987" cy="5389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2DF88-C0C6-444D-9435-DF9F22000E47}">
      <dsp:nvSpPr>
        <dsp:cNvPr id="0" name=""/>
        <dsp:cNvSpPr/>
      </dsp:nvSpPr>
      <dsp:spPr>
        <a:xfrm>
          <a:off x="5224874" y="1341996"/>
          <a:ext cx="2136667" cy="140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EU law requires companies  to disclose information on social and environmental issues.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 proposed rules would require companies to include climate-related disclosure</a:t>
          </a:r>
        </a:p>
      </dsp:txBody>
      <dsp:txXfrm>
        <a:off x="5224874" y="1341996"/>
        <a:ext cx="2136667" cy="1400093"/>
      </dsp:txXfrm>
    </dsp:sp>
    <dsp:sp modelId="{11C4DD7D-427F-4508-B243-EEB5DC77A014}">
      <dsp:nvSpPr>
        <dsp:cNvPr id="0" name=""/>
        <dsp:cNvSpPr/>
      </dsp:nvSpPr>
      <dsp:spPr>
        <a:xfrm>
          <a:off x="7743214" y="1577399"/>
          <a:ext cx="929288" cy="9292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5CF6B-C72F-4CD8-B5AF-B55B846A388F}">
      <dsp:nvSpPr>
        <dsp:cNvPr id="0" name=""/>
        <dsp:cNvSpPr/>
      </dsp:nvSpPr>
      <dsp:spPr>
        <a:xfrm>
          <a:off x="7938364" y="1772549"/>
          <a:ext cx="538987" cy="5389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4B218-E21E-40AB-963C-E9D98B32B16D}">
      <dsp:nvSpPr>
        <dsp:cNvPr id="0" name=""/>
        <dsp:cNvSpPr/>
      </dsp:nvSpPr>
      <dsp:spPr>
        <a:xfrm>
          <a:off x="8871635" y="1577399"/>
          <a:ext cx="2190465" cy="929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Recent advances in natural language processing (NLP) has given use the ability analyze more data.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has enhanced corporate transparency and can provide new insights into how companies are being run from an ESG perspective</a:t>
          </a:r>
        </a:p>
      </dsp:txBody>
      <dsp:txXfrm>
        <a:off x="8871635" y="1577399"/>
        <a:ext cx="2190465" cy="9292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70D6E-5582-45F9-B130-A1DAEC738956}">
      <dsp:nvSpPr>
        <dsp:cNvPr id="0" name=""/>
        <dsp:cNvSpPr/>
      </dsp:nvSpPr>
      <dsp:spPr>
        <a:xfrm>
          <a:off x="1071153" y="154860"/>
          <a:ext cx="1144693" cy="10568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934DD-B361-4BEC-97F3-217A184D54A8}">
      <dsp:nvSpPr>
        <dsp:cNvPr id="0" name=""/>
        <dsp:cNvSpPr/>
      </dsp:nvSpPr>
      <dsp:spPr>
        <a:xfrm>
          <a:off x="8223" y="1371975"/>
          <a:ext cx="3270552" cy="452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Growing Interest</a:t>
          </a:r>
          <a:endParaRPr lang="en-US" sz="2900" kern="1200"/>
        </a:p>
      </dsp:txBody>
      <dsp:txXfrm>
        <a:off x="8223" y="1371975"/>
        <a:ext cx="3270552" cy="452940"/>
      </dsp:txXfrm>
    </dsp:sp>
    <dsp:sp modelId="{66884278-959F-4EE9-AFB6-1A35986F2CEC}">
      <dsp:nvSpPr>
        <dsp:cNvPr id="0" name=""/>
        <dsp:cNvSpPr/>
      </dsp:nvSpPr>
      <dsp:spPr>
        <a:xfrm>
          <a:off x="8223" y="1899452"/>
          <a:ext cx="3270552" cy="198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Individual and large institutions are directing an ever-increasing proportion of their investment towards sustainable strategies.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Companies are disclosing ESG information in periods financial disclosure</a:t>
          </a:r>
        </a:p>
      </dsp:txBody>
      <dsp:txXfrm>
        <a:off x="8223" y="1899452"/>
        <a:ext cx="3270552" cy="1982220"/>
      </dsp:txXfrm>
    </dsp:sp>
    <dsp:sp modelId="{B6703000-9311-4BBA-B005-9DE44BF3B860}">
      <dsp:nvSpPr>
        <dsp:cNvPr id="0" name=""/>
        <dsp:cNvSpPr/>
      </dsp:nvSpPr>
      <dsp:spPr>
        <a:xfrm>
          <a:off x="4914053" y="154860"/>
          <a:ext cx="1144693" cy="1056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B6EDE-BE23-4898-BC31-765B72678EA5}">
      <dsp:nvSpPr>
        <dsp:cNvPr id="0" name=""/>
        <dsp:cNvSpPr/>
      </dsp:nvSpPr>
      <dsp:spPr>
        <a:xfrm>
          <a:off x="3851123" y="1371975"/>
          <a:ext cx="3270552" cy="452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Regulations</a:t>
          </a:r>
          <a:endParaRPr lang="en-US" sz="2900" kern="1200"/>
        </a:p>
      </dsp:txBody>
      <dsp:txXfrm>
        <a:off x="3851123" y="1371975"/>
        <a:ext cx="3270552" cy="452940"/>
      </dsp:txXfrm>
    </dsp:sp>
    <dsp:sp modelId="{3D9AD786-33D1-43D1-8159-DEB9555C983F}">
      <dsp:nvSpPr>
        <dsp:cNvPr id="0" name=""/>
        <dsp:cNvSpPr/>
      </dsp:nvSpPr>
      <dsp:spPr>
        <a:xfrm>
          <a:off x="3851123" y="1899452"/>
          <a:ext cx="3270552" cy="198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EU law requires companies  to disclose information on social and environmental issues.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 proposed rules would require companies to include climate-related disclosure</a:t>
          </a:r>
        </a:p>
      </dsp:txBody>
      <dsp:txXfrm>
        <a:off x="3851123" y="1899452"/>
        <a:ext cx="3270552" cy="1982220"/>
      </dsp:txXfrm>
    </dsp:sp>
    <dsp:sp modelId="{E5198BB2-06A8-4E75-93BB-90A7AC52394A}">
      <dsp:nvSpPr>
        <dsp:cNvPr id="0" name=""/>
        <dsp:cNvSpPr/>
      </dsp:nvSpPr>
      <dsp:spPr>
        <a:xfrm>
          <a:off x="8756952" y="154860"/>
          <a:ext cx="1144693" cy="10568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80573-ED0A-4F76-8DA1-74E5ED35C0C1}">
      <dsp:nvSpPr>
        <dsp:cNvPr id="0" name=""/>
        <dsp:cNvSpPr/>
      </dsp:nvSpPr>
      <dsp:spPr>
        <a:xfrm>
          <a:off x="7694023" y="1371975"/>
          <a:ext cx="3270552" cy="452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 dirty="0"/>
            <a:t>Machine learning</a:t>
          </a:r>
          <a:endParaRPr lang="en-US" sz="2900" kern="1200" dirty="0"/>
        </a:p>
      </dsp:txBody>
      <dsp:txXfrm>
        <a:off x="7694023" y="1371975"/>
        <a:ext cx="3270552" cy="452940"/>
      </dsp:txXfrm>
    </dsp:sp>
    <dsp:sp modelId="{10917A22-CA91-4F8D-BF35-C5C119707E61}">
      <dsp:nvSpPr>
        <dsp:cNvPr id="0" name=""/>
        <dsp:cNvSpPr/>
      </dsp:nvSpPr>
      <dsp:spPr>
        <a:xfrm>
          <a:off x="7694023" y="1899452"/>
          <a:ext cx="3270552" cy="198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Recent advances in natural language processing (NLP) has given use the ability analyze more data.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has enhanced corporate transparency and can provide new insights into how companies are being run from an ESG perspective</a:t>
          </a:r>
        </a:p>
      </dsp:txBody>
      <dsp:txXfrm>
        <a:off x="7694023" y="1899452"/>
        <a:ext cx="3270552" cy="1982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9C654-A959-4FF2-B0FC-7133549C05F6}">
      <dsp:nvSpPr>
        <dsp:cNvPr id="0" name=""/>
        <dsp:cNvSpPr/>
      </dsp:nvSpPr>
      <dsp:spPr>
        <a:xfrm>
          <a:off x="2273400" y="218266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C7345-63B0-4FAC-9B69-9702BE232B54}">
      <dsp:nvSpPr>
        <dsp:cNvPr id="0" name=""/>
        <dsp:cNvSpPr/>
      </dsp:nvSpPr>
      <dsp:spPr>
        <a:xfrm>
          <a:off x="2741400" y="68626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6694A-D057-4C44-BE5E-8B3CB73D6ECF}">
      <dsp:nvSpPr>
        <dsp:cNvPr id="0" name=""/>
        <dsp:cNvSpPr/>
      </dsp:nvSpPr>
      <dsp:spPr>
        <a:xfrm>
          <a:off x="1571400" y="309826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Machine learning</a:t>
          </a:r>
        </a:p>
      </dsp:txBody>
      <dsp:txXfrm>
        <a:off x="1571400" y="3098267"/>
        <a:ext cx="3600000" cy="720000"/>
      </dsp:txXfrm>
    </dsp:sp>
    <dsp:sp modelId="{89E02304-0656-4F2D-ACB1-168647A0C360}">
      <dsp:nvSpPr>
        <dsp:cNvPr id="0" name=""/>
        <dsp:cNvSpPr/>
      </dsp:nvSpPr>
      <dsp:spPr>
        <a:xfrm>
          <a:off x="6503400" y="218266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A66E3-FB0B-4A3C-8C8A-709CFDA6A027}">
      <dsp:nvSpPr>
        <dsp:cNvPr id="0" name=""/>
        <dsp:cNvSpPr/>
      </dsp:nvSpPr>
      <dsp:spPr>
        <a:xfrm>
          <a:off x="6971400" y="68626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83920-C15C-460E-B352-36C15C6A726B}">
      <dsp:nvSpPr>
        <dsp:cNvPr id="0" name=""/>
        <dsp:cNvSpPr/>
      </dsp:nvSpPr>
      <dsp:spPr>
        <a:xfrm>
          <a:off x="5801400" y="309826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Artificial intelligence</a:t>
          </a:r>
        </a:p>
      </dsp:txBody>
      <dsp:txXfrm>
        <a:off x="5801400" y="3098267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5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aden/MSDS_498" TargetMode="External"/><Relationship Id="rId2" Type="http://schemas.openxmlformats.org/officeDocument/2006/relationships/hyperlink" Target="https://www.linkedin.com/in/husein-adenwala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7AD53-CBE7-D72D-46DF-6E9FAF188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Predicting Environmental, social, and governance Score 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3DCB3-D80A-3B78-3461-528EA51D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/>
              <a:t>By: Husein Adenwala</a:t>
            </a:r>
          </a:p>
          <a:p>
            <a:endParaRPr lang="en-US" dirty="0"/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F6D2B175-DBFD-9A39-0F67-5E54F214F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05" b="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19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F584D-2DBB-DC45-C400-7BF3A22C9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685573"/>
              </p:ext>
            </p:extLst>
          </p:nvPr>
        </p:nvGraphicFramePr>
        <p:xfrm>
          <a:off x="2278627" y="261383"/>
          <a:ext cx="7504606" cy="558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BB79BE83-8AA8-829C-C9AB-7EAF71F06192}"/>
              </a:ext>
            </a:extLst>
          </p:cNvPr>
          <p:cNvGrpSpPr/>
          <p:nvPr/>
        </p:nvGrpSpPr>
        <p:grpSpPr>
          <a:xfrm>
            <a:off x="2278627" y="4917506"/>
            <a:ext cx="7737901" cy="1435362"/>
            <a:chOff x="1634699" y="4670470"/>
            <a:chExt cx="9526329" cy="17122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A9F217-CDB6-2A92-02C3-AE84D190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34699" y="6049341"/>
              <a:ext cx="9526329" cy="33342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657583E-FB2A-422B-DF6C-B1B7D51E7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34699" y="5153703"/>
              <a:ext cx="8668960" cy="80021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40CEB7-1363-97D5-C73E-6121E6F8C8C4}"/>
                </a:ext>
              </a:extLst>
            </p:cNvPr>
            <p:cNvSpPr txBox="1"/>
            <p:nvPr/>
          </p:nvSpPr>
          <p:spPr>
            <a:xfrm>
              <a:off x="1848328" y="4670470"/>
              <a:ext cx="4189472" cy="440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 (</a:t>
              </a:r>
              <a:r>
                <a:rPr lang="en-US" dirty="0" err="1"/>
                <a:t>finBERT</a:t>
              </a:r>
              <a:r>
                <a:rPr lang="en-US" dirty="0"/>
                <a:t> ESG):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F6D42DC-A0FA-54DD-A52A-DC130ED2BC8F}"/>
              </a:ext>
            </a:extLst>
          </p:cNvPr>
          <p:cNvSpPr txBox="1"/>
          <p:nvPr/>
        </p:nvSpPr>
        <p:spPr>
          <a:xfrm>
            <a:off x="205012" y="205121"/>
            <a:ext cx="113965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Results – E,S &amp; G Classification Modeling</a:t>
            </a:r>
          </a:p>
        </p:txBody>
      </p:sp>
    </p:spTree>
    <p:extLst>
      <p:ext uri="{BB962C8B-B14F-4D97-AF65-F5344CB8AC3E}">
        <p14:creationId xmlns:p14="http://schemas.microsoft.com/office/powerpoint/2010/main" val="107446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7829C5-53C0-8D85-D5F4-4CBB3FFA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96" y="2031836"/>
            <a:ext cx="4734110" cy="4473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4FCAFE-1C55-7B58-3759-E9F7315C42A3}"/>
              </a:ext>
            </a:extLst>
          </p:cNvPr>
          <p:cNvSpPr txBox="1"/>
          <p:nvPr/>
        </p:nvSpPr>
        <p:spPr>
          <a:xfrm>
            <a:off x="205012" y="205121"/>
            <a:ext cx="113965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Results – Calculating ESG scores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3411C-4413-FBFD-C792-39C7B5745E6F}"/>
              </a:ext>
            </a:extLst>
          </p:cNvPr>
          <p:cNvSpPr txBox="1"/>
          <p:nvPr/>
        </p:nvSpPr>
        <p:spPr>
          <a:xfrm>
            <a:off x="205012" y="1252756"/>
            <a:ext cx="58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Pretrained FinBERT without any training/test data to label sentiment: Positive, Negative or Neutral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4C63C-C081-B252-63E1-4B5E6BA26F67}"/>
              </a:ext>
            </a:extLst>
          </p:cNvPr>
          <p:cNvSpPr txBox="1"/>
          <p:nvPr/>
        </p:nvSpPr>
        <p:spPr>
          <a:xfrm>
            <a:off x="6448496" y="1286439"/>
            <a:ext cx="589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Aggregating Sentiment counts into percentile score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0A9A63-ED5C-9A77-FB30-E41FA2D8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61" y="1966855"/>
            <a:ext cx="4571158" cy="4208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B5A089-485F-1E52-8599-7A285B837D07}"/>
              </a:ext>
            </a:extLst>
          </p:cNvPr>
          <p:cNvSpPr txBox="1"/>
          <p:nvPr/>
        </p:nvSpPr>
        <p:spPr>
          <a:xfrm rot="16200000">
            <a:off x="-1894240" y="4006920"/>
            <a:ext cx="447339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Examples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A6732F-8258-BC0B-2022-3A1DC991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61" y="2612352"/>
            <a:ext cx="4729989" cy="38928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A36E99-94C5-DB69-1B42-E1C6AB900DCD}"/>
              </a:ext>
            </a:extLst>
          </p:cNvPr>
          <p:cNvSpPr txBox="1"/>
          <p:nvPr/>
        </p:nvSpPr>
        <p:spPr>
          <a:xfrm rot="16200000">
            <a:off x="3928199" y="4006922"/>
            <a:ext cx="447339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3530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0C2356-A702-A12A-171B-497B1135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6" y="1758026"/>
            <a:ext cx="6676299" cy="36172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DA4B3E-3947-2CBA-8477-DEE30CC4E3BF}"/>
              </a:ext>
            </a:extLst>
          </p:cNvPr>
          <p:cNvSpPr txBox="1"/>
          <p:nvPr/>
        </p:nvSpPr>
        <p:spPr>
          <a:xfrm>
            <a:off x="7477432" y="2550992"/>
            <a:ext cx="415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Comparing ESG calculated Scores with  Beta.</a:t>
            </a:r>
          </a:p>
          <a:p>
            <a:endParaRPr lang="en-US" b="1" dirty="0"/>
          </a:p>
          <a:p>
            <a:r>
              <a:rPr lang="en-US" dirty="0"/>
              <a:t>Beta indicates stock price volatility. </a:t>
            </a:r>
          </a:p>
          <a:p>
            <a:r>
              <a:rPr lang="en-US" dirty="0"/>
              <a:t>Closer to 0 indicates less volatility. Above 1 indicates higher volatility compared to the benchmark.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4BC6D-4F50-B335-1A80-E26BD0921AC0}"/>
              </a:ext>
            </a:extLst>
          </p:cNvPr>
          <p:cNvSpPr txBox="1"/>
          <p:nvPr/>
        </p:nvSpPr>
        <p:spPr>
          <a:xfrm>
            <a:off x="205011" y="205121"/>
            <a:ext cx="118075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Analysis – ESG Sentiment scores (S&amp;P500)</a:t>
            </a:r>
          </a:p>
        </p:txBody>
      </p:sp>
    </p:spTree>
    <p:extLst>
      <p:ext uri="{BB962C8B-B14F-4D97-AF65-F5344CB8AC3E}">
        <p14:creationId xmlns:p14="http://schemas.microsoft.com/office/powerpoint/2010/main" val="397893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BE9FDE9-4B1A-04EA-1D7C-C3B58853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9" y="3989580"/>
            <a:ext cx="5667491" cy="28684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7C7487-91C3-A96E-59CB-965E8F6F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4" y="3937819"/>
            <a:ext cx="5667491" cy="29201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F9A502-A7BB-4B35-DDEC-796E3E4A3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2495"/>
            <a:ext cx="5711208" cy="29759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AC0302-5039-F939-D690-41A9C925F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64" y="1129981"/>
            <a:ext cx="5667493" cy="28684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D9F642F-6AB4-EB8E-F1CA-4268C02756DF}"/>
              </a:ext>
            </a:extLst>
          </p:cNvPr>
          <p:cNvSpPr txBox="1"/>
          <p:nvPr/>
        </p:nvSpPr>
        <p:spPr>
          <a:xfrm>
            <a:off x="205011" y="205121"/>
            <a:ext cx="118075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Analysis – ESG Sentiment scores by sector</a:t>
            </a:r>
          </a:p>
        </p:txBody>
      </p:sp>
    </p:spTree>
    <p:extLst>
      <p:ext uri="{BB962C8B-B14F-4D97-AF65-F5344CB8AC3E}">
        <p14:creationId xmlns:p14="http://schemas.microsoft.com/office/powerpoint/2010/main" val="386463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F308C4-97FD-CD98-A7BF-52051A0A4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" t="310" r="454" b="1"/>
          <a:stretch/>
        </p:blipFill>
        <p:spPr>
          <a:xfrm>
            <a:off x="6125930" y="1105960"/>
            <a:ext cx="5613729" cy="2869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8EA9F-4593-79DC-7834-06FF08472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" t="1976"/>
          <a:stretch/>
        </p:blipFill>
        <p:spPr>
          <a:xfrm>
            <a:off x="331839" y="1123708"/>
            <a:ext cx="5613729" cy="2851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BA04C1-507C-AF25-C373-B94BEEE7B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931" y="3963027"/>
            <a:ext cx="5613728" cy="2894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B8256E-2AC0-33F5-CBD3-620FC1DC6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6" t="1364"/>
          <a:stretch/>
        </p:blipFill>
        <p:spPr>
          <a:xfrm>
            <a:off x="354441" y="3975199"/>
            <a:ext cx="5591128" cy="29026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C243D8-0A3A-F1DA-0E45-9B84BAAF228F}"/>
              </a:ext>
            </a:extLst>
          </p:cNvPr>
          <p:cNvSpPr txBox="1"/>
          <p:nvPr/>
        </p:nvSpPr>
        <p:spPr>
          <a:xfrm>
            <a:off x="205011" y="205121"/>
            <a:ext cx="118075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Analysis – ESG Sentiment scores by sector</a:t>
            </a:r>
          </a:p>
        </p:txBody>
      </p:sp>
    </p:spTree>
    <p:extLst>
      <p:ext uri="{BB962C8B-B14F-4D97-AF65-F5344CB8AC3E}">
        <p14:creationId xmlns:p14="http://schemas.microsoft.com/office/powerpoint/2010/main" val="46474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2585DF-31F5-D149-EF6D-D5D18B7E3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28" y="1104909"/>
            <a:ext cx="5705417" cy="2837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7ACD6A-238B-1589-C889-51EFFF07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28" y="3942264"/>
            <a:ext cx="5635829" cy="2915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1AAC8-6581-CDBE-690F-B5E165995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533" y="3996653"/>
            <a:ext cx="5635830" cy="28613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2EEA3D-EF67-5E62-749D-05AE81B007F1}"/>
              </a:ext>
            </a:extLst>
          </p:cNvPr>
          <p:cNvSpPr txBox="1"/>
          <p:nvPr/>
        </p:nvSpPr>
        <p:spPr>
          <a:xfrm>
            <a:off x="205011" y="205121"/>
            <a:ext cx="118075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Analysis – ESG Sentiment scores by sector</a:t>
            </a:r>
          </a:p>
        </p:txBody>
      </p:sp>
    </p:spTree>
    <p:extLst>
      <p:ext uri="{BB962C8B-B14F-4D97-AF65-F5344CB8AC3E}">
        <p14:creationId xmlns:p14="http://schemas.microsoft.com/office/powerpoint/2010/main" val="342532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B804-3C48-40D4-D991-F1A90369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F288-D2D7-0DEF-C98B-F60ACB64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modeling can be used for creating a classification model.</a:t>
            </a:r>
          </a:p>
          <a:p>
            <a:r>
              <a:rPr lang="en-US" dirty="0"/>
              <a:t>Finbert-ESG classification model does well in extracting relevant ESG sentences.</a:t>
            </a:r>
          </a:p>
          <a:p>
            <a:r>
              <a:rPr lang="en-US" dirty="0"/>
              <a:t>FinBERT sentiment model does poorly on Environmental text- classifying phrases such as “reducing carbon output” as negative or neutral when they should be positive.</a:t>
            </a:r>
          </a:p>
          <a:p>
            <a:r>
              <a:rPr lang="en-US" dirty="0"/>
              <a:t>The correlation between calculated ESG score and beta is not clear. There is some indication that there is a small negative correlation. </a:t>
            </a:r>
          </a:p>
          <a:p>
            <a:r>
              <a:rPr lang="en-US" dirty="0"/>
              <a:t>ESG sentiment score can be a supplement to ESG ratings calculated from annual ESG reports.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5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B804-3C48-40D4-D991-F1A90369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F288-D2D7-0DEF-C98B-F60ACB64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Large dataset for Topic modeling to finetune Finbert-ESG classification model to create granular factor classification and improve model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domain-specific sentiment model should be trained, and this will require manual annotation.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Granular ESG factor should have different weights depending on the Sector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ESG score for a large set of companies and for multiple periods.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Compare results across those determined by multiple ESG ratings companies, with the understanding that a comparison will always be relative given differences in scoring.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4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F511-5EB9-FFA5-B843-0323113B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5A86A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rgbClr val="5A86A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https://www.linkedin.com/in/husein-adenwala/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https://github.com/haaden/MSDS_498</a:t>
            </a:r>
            <a:endParaRPr lang="en-US" dirty="0"/>
          </a:p>
          <a:p>
            <a:r>
              <a:rPr lang="en-US" dirty="0"/>
              <a:t>Email: huseinadenwala@gmail.com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CBEEF-33C6-0FFC-BA78-97A490E1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/>
          <a:lstStyle/>
          <a:p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86923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F86755-706E-26E9-A351-801EA131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5" y="0"/>
            <a:ext cx="339234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05B79-4A1F-52A3-3EAE-867CB506B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149" y="0"/>
            <a:ext cx="340221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91B017-B08D-DEF7-E872-D96DCEE66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493" y="0"/>
            <a:ext cx="344909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85729-E105-9B6B-5F3E-EFA666E2B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654" y="223390"/>
            <a:ext cx="4772691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8E25-A040-3745-F6B1-8544A0ED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B595E5C-4523-3420-6F84-B43DF474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Introduction: </a:t>
            </a:r>
            <a:r>
              <a:rPr lang="en-US" dirty="0"/>
              <a:t>ESG scores provides stakeholders and investors with the ability to direct their investments towards business that are good corporate citizens. However, there are challenges to</a:t>
            </a:r>
          </a:p>
          <a:p>
            <a:r>
              <a:rPr lang="en-US" b="1" dirty="0"/>
              <a:t>Primary objective: </a:t>
            </a:r>
            <a:r>
              <a:rPr lang="en-US" dirty="0"/>
              <a:t>Using companies' financial disclosure and financial news to predict ESG scores. </a:t>
            </a:r>
          </a:p>
          <a:p>
            <a:r>
              <a:rPr lang="en-US" b="1" dirty="0"/>
              <a:t>Secondary objective: </a:t>
            </a:r>
            <a:r>
              <a:rPr lang="en-US" dirty="0"/>
              <a:t>verify whether the ESG scores predicted in this research would correlate with market volatility (beta) as predicted by prior research.</a:t>
            </a:r>
          </a:p>
          <a:p>
            <a:r>
              <a:rPr lang="en-US" b="1" dirty="0"/>
              <a:t>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research did not validate prior research that a higher ESG score would be predictive of lower market volatility.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Reasons 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Small dataset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Sentiment classification model is trained on financial data and not on ESG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work: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Larger dataset for training and evaluating models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Granular classification of ESG </a:t>
            </a:r>
            <a:r>
              <a:rPr lang="en-US" dirty="0" err="1"/>
              <a:t>fcators</a:t>
            </a:r>
            <a:endParaRPr lang="en-US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Fine-tuning a BERT model  to classify granular ESG factors.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Fine-tuning a BERT Sentiment classification on ESG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8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0A39-8DC6-2B3C-5C42-3016AD15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C83E-0D3D-7FED-BC8C-EBF4B1B8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BERTtopic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Model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Leveraging BERT embeddings and a class-based TF-IDF to create easily interpretable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Google Sans"/>
              </a:rPr>
              <a:t>Top2vec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Google Sans"/>
              </a:rPr>
              <a:t>creates a jointly embedded document and word vectors using Universal Sentence Encoder or BERT Sentence Transformer</a:t>
            </a:r>
          </a:p>
          <a:p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BERTopic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doesn't take into account the cluster's centroid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, but it considered all the documents in a cluster as a unique document and extracts topic representations using a class-based variation of TF-IDF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7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C62-3EC8-CBD9-55D4-03DD6D33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9422B3-D59A-6FFE-376E-09F47420A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187858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8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52C62-3EC8-CBD9-55D4-03DD6D33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9422B3-D59A-6FFE-376E-09F47420A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423586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09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D695-659A-8AF2-A376-53791515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extracting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CE71BC-FAE1-EECD-BADA-969AE18D88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95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E713-7AD3-F276-2E70-DE82FC0E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5A93D-9261-A14C-9334-F4103D7C5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445486"/>
              </p:ext>
            </p:extLst>
          </p:nvPr>
        </p:nvGraphicFramePr>
        <p:xfrm>
          <a:off x="151304" y="2106203"/>
          <a:ext cx="11431096" cy="408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FB78D4-F37D-07E0-C1F6-DF9DAA6EE882}"/>
              </a:ext>
            </a:extLst>
          </p:cNvPr>
          <p:cNvSpPr/>
          <p:nvPr/>
        </p:nvSpPr>
        <p:spPr>
          <a:xfrm>
            <a:off x="563550" y="2480064"/>
            <a:ext cx="3100628" cy="390880"/>
          </a:xfrm>
          <a:prstGeom prst="roundRect">
            <a:avLst/>
          </a:prstGeom>
          <a:solidFill>
            <a:srgbClr val="AEA26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AEA265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342943" tIns="0" rIns="342943" bIns="330200" numCol="1" spcCol="1270" anchor="t" anchorCtr="0">
            <a:noAutofit/>
          </a:bodyPr>
          <a:lstStyle/>
          <a:p>
            <a:pPr algn="ctr"/>
            <a:r>
              <a:rPr lang="en-US" dirty="0"/>
              <a:t>Growing interest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544D7B-639B-F415-D067-53E2B842FBDB}"/>
              </a:ext>
            </a:extLst>
          </p:cNvPr>
          <p:cNvSpPr/>
          <p:nvPr/>
        </p:nvSpPr>
        <p:spPr>
          <a:xfrm>
            <a:off x="4316538" y="2480064"/>
            <a:ext cx="3100628" cy="390880"/>
          </a:xfrm>
          <a:prstGeom prst="roundRect">
            <a:avLst/>
          </a:prstGeom>
          <a:solidFill>
            <a:srgbClr val="99A77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99A771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342943" tIns="0" rIns="342943" bIns="330200" numCol="1" spcCol="1270" anchor="t" anchorCtr="0">
            <a:noAutofit/>
          </a:bodyPr>
          <a:lstStyle/>
          <a:p>
            <a:pPr algn="ctr"/>
            <a:r>
              <a:rPr lang="en-US" dirty="0"/>
              <a:t>Regulation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1F4803-AA3B-4D2F-D1EE-259D1F586AB5}"/>
              </a:ext>
            </a:extLst>
          </p:cNvPr>
          <p:cNvSpPr/>
          <p:nvPr/>
        </p:nvSpPr>
        <p:spPr>
          <a:xfrm>
            <a:off x="7949469" y="2480064"/>
            <a:ext cx="3100628" cy="390880"/>
          </a:xfrm>
          <a:prstGeom prst="roundRect">
            <a:avLst/>
          </a:prstGeom>
          <a:solidFill>
            <a:srgbClr val="7EB06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7EB066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342943" tIns="0" rIns="342943" bIns="330200" numCol="1" spcCol="1270" anchor="t" anchorCtr="0">
            <a:noAutofit/>
          </a:bodyPr>
          <a:lstStyle/>
          <a:p>
            <a:r>
              <a:rPr lang="en-US" dirty="0"/>
              <a:t>NLP Advances</a:t>
            </a:r>
          </a:p>
        </p:txBody>
      </p:sp>
    </p:spTree>
    <p:extLst>
      <p:ext uri="{BB962C8B-B14F-4D97-AF65-F5344CB8AC3E}">
        <p14:creationId xmlns:p14="http://schemas.microsoft.com/office/powerpoint/2010/main" val="2034018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4A3F-6AE5-C292-9F6C-66DC018D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5D0DB-12C3-0E81-69C3-D2A68AEDC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819738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15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55A4-78DF-8F64-0956-2020B610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246B1D-4562-1660-62ED-DCB9C7194C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3E41AF0-E8D3-CF80-1FC7-0699AB666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011" y="2015302"/>
            <a:ext cx="10709591" cy="985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A6412-DE6B-D85C-10E1-A24406EF3F93}"/>
              </a:ext>
            </a:extLst>
          </p:cNvPr>
          <p:cNvSpPr txBox="1"/>
          <p:nvPr/>
        </p:nvSpPr>
        <p:spPr>
          <a:xfrm>
            <a:off x="76055" y="6596390"/>
            <a:ext cx="11761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*beta is stock price volatility. Closer to 0 indicates less volatility. Above 1 indicates higher volatility compared to the benchmark.</a:t>
            </a:r>
          </a:p>
        </p:txBody>
      </p:sp>
    </p:spTree>
    <p:extLst>
      <p:ext uri="{BB962C8B-B14F-4D97-AF65-F5344CB8AC3E}">
        <p14:creationId xmlns:p14="http://schemas.microsoft.com/office/powerpoint/2010/main" val="9878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wC image modal">
            <a:extLst>
              <a:ext uri="{FF2B5EF4-FFF2-40B4-BE49-F238E27FC236}">
                <a16:creationId xmlns:a16="http://schemas.microsoft.com/office/drawing/2014/main" id="{5D31D100-55A3-B6C0-A396-3D586AE361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083" y="2052808"/>
            <a:ext cx="6403631" cy="40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2C9EE3-99F9-E6F8-6F7B-13C7139CDB6F}"/>
              </a:ext>
            </a:extLst>
          </p:cNvPr>
          <p:cNvSpPr txBox="1"/>
          <p:nvPr/>
        </p:nvSpPr>
        <p:spPr>
          <a:xfrm>
            <a:off x="205286" y="2653104"/>
            <a:ext cx="4978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Environmental, Social, and Corporate Governance (ESG) are the three main topic areas used to measure the sustainability and societal impact of a company.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F946D3-D955-5362-0385-97C2D7AE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/>
          <a:lstStyle/>
          <a:p>
            <a:r>
              <a:rPr lang="en-US" dirty="0"/>
              <a:t>What is ESG?</a:t>
            </a:r>
          </a:p>
        </p:txBody>
      </p:sp>
    </p:spTree>
    <p:extLst>
      <p:ext uri="{BB962C8B-B14F-4D97-AF65-F5344CB8AC3E}">
        <p14:creationId xmlns:p14="http://schemas.microsoft.com/office/powerpoint/2010/main" val="167773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786B-95B7-A653-1D59-4E51BC30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7F2F2A8-49B8-4E19-9AA9-5EC613E44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941293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47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0CAAA-F270-C504-15DE-B2614E7D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Foundational Research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24E07-58B9-312F-C9D4-FD12B124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NLP is already used to extract financial information from company financial disclosures.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Domain-specific language models show promising results.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 ESG performance helps reduce stock price volatility.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sz="1000" b="0" i="0" baseline="30000" dirty="0">
                <a:solidFill>
                  <a:srgbClr val="212121"/>
                </a:solidFill>
                <a:effectLst/>
                <a:latin typeface="BlinkMacSystemFont"/>
              </a:rPr>
              <a:t>1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Zhou, D., &amp; Zhou, R. (2021). ESG Performance and Stock Price Volatility in Public Health Crisis: Evidence from COVID-19 Pandemic. 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BlinkMacSystemFont"/>
              </a:rPr>
              <a:t>International journal of environmental research and public health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BlinkMacSystemFont"/>
              </a:rPr>
              <a:t>19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(1), 202. https://doi.org/10.3390/ijerph19010202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8E25-A040-3745-F6B1-8544A0ED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530CDA-6F53-874A-31DB-6E058C8BE6FF}"/>
              </a:ext>
            </a:extLst>
          </p:cNvPr>
          <p:cNvSpPr/>
          <p:nvPr/>
        </p:nvSpPr>
        <p:spPr>
          <a:xfrm>
            <a:off x="614083" y="2848534"/>
            <a:ext cx="2938182" cy="1418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Data: </a:t>
            </a:r>
            <a:r>
              <a:rPr lang="en-US" sz="1800" dirty="0">
                <a:solidFill>
                  <a:schemeClr val="tx1"/>
                </a:solidFill>
              </a:rPr>
              <a:t>Quarterly Earnings call transcripts, news feeds and press releases </a:t>
            </a:r>
            <a:endParaRPr lang="en-US" sz="1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C0130E-81CB-6958-FF4B-89A304C97FA4}"/>
              </a:ext>
            </a:extLst>
          </p:cNvPr>
          <p:cNvSpPr/>
          <p:nvPr/>
        </p:nvSpPr>
        <p:spPr>
          <a:xfrm>
            <a:off x="4336676" y="2848535"/>
            <a:ext cx="2938182" cy="1418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1" dirty="0">
                <a:solidFill>
                  <a:schemeClr val="tx1"/>
                </a:solidFill>
              </a:rPr>
              <a:t>NLP Classification: </a:t>
            </a:r>
            <a:r>
              <a:rPr lang="en-US" sz="1800" dirty="0">
                <a:solidFill>
                  <a:schemeClr val="tx1"/>
                </a:solidFill>
              </a:rPr>
              <a:t>Identify ESG relevant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C5E788-4D93-6FAA-06C9-16048C266A8D}"/>
              </a:ext>
            </a:extLst>
          </p:cNvPr>
          <p:cNvSpPr/>
          <p:nvPr/>
        </p:nvSpPr>
        <p:spPr>
          <a:xfrm>
            <a:off x="4282888" y="4724073"/>
            <a:ext cx="2938182" cy="1418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1" dirty="0">
                <a:solidFill>
                  <a:schemeClr val="tx1"/>
                </a:solidFill>
              </a:rPr>
              <a:t>NLP Sentiment Analysis: </a:t>
            </a:r>
            <a:r>
              <a:rPr lang="en-US" sz="1800" dirty="0">
                <a:solidFill>
                  <a:schemeClr val="tx1"/>
                </a:solidFill>
              </a:rPr>
              <a:t>Positive, Negative, or No Change using sentiment analysis </a:t>
            </a:r>
            <a:endParaRPr lang="en-US" sz="1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E5FB98-D636-2DEE-B79A-520951F98A44}"/>
              </a:ext>
            </a:extLst>
          </p:cNvPr>
          <p:cNvSpPr/>
          <p:nvPr/>
        </p:nvSpPr>
        <p:spPr>
          <a:xfrm>
            <a:off x="8014446" y="4724073"/>
            <a:ext cx="2938182" cy="1418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ESG total sentiment score relative to their industry peers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B493AB-0656-8117-1130-A80DB563B018}"/>
              </a:ext>
            </a:extLst>
          </p:cNvPr>
          <p:cNvSpPr/>
          <p:nvPr/>
        </p:nvSpPr>
        <p:spPr>
          <a:xfrm>
            <a:off x="3594992" y="3476750"/>
            <a:ext cx="685800" cy="1622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2586E8-E4FA-BA05-D4B5-A8E8218882EC}"/>
              </a:ext>
            </a:extLst>
          </p:cNvPr>
          <p:cNvSpPr/>
          <p:nvPr/>
        </p:nvSpPr>
        <p:spPr>
          <a:xfrm>
            <a:off x="5707626" y="4328651"/>
            <a:ext cx="152434" cy="35363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52467DF-DF8B-5C74-70BF-DA52982C703E}"/>
              </a:ext>
            </a:extLst>
          </p:cNvPr>
          <p:cNvSpPr/>
          <p:nvPr/>
        </p:nvSpPr>
        <p:spPr>
          <a:xfrm>
            <a:off x="7274858" y="5352288"/>
            <a:ext cx="685800" cy="1622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9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E713-7AD3-F276-2E70-DE82FC0E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40" y="4133726"/>
            <a:ext cx="2506377" cy="227122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Method: Project  Approach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6482653-E66E-B4E5-161E-F8DD3C41EBAB}"/>
              </a:ext>
            </a:extLst>
          </p:cNvPr>
          <p:cNvSpPr/>
          <p:nvPr/>
        </p:nvSpPr>
        <p:spPr>
          <a:xfrm>
            <a:off x="3643666" y="379676"/>
            <a:ext cx="2506377" cy="13255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300 Annual ESG Reports for training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61062C2D-9AD3-8074-585D-4ADBF3A03D3B}"/>
              </a:ext>
            </a:extLst>
          </p:cNvPr>
          <p:cNvSpPr/>
          <p:nvPr/>
        </p:nvSpPr>
        <p:spPr>
          <a:xfrm>
            <a:off x="2282750" y="758040"/>
            <a:ext cx="1188720" cy="56883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Data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025063C-5A4F-3E3F-0969-43099516D31B}"/>
              </a:ext>
            </a:extLst>
          </p:cNvPr>
          <p:cNvSpPr/>
          <p:nvPr/>
        </p:nvSpPr>
        <p:spPr>
          <a:xfrm>
            <a:off x="6373859" y="379676"/>
            <a:ext cx="2506377" cy="13255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Earnings transcripts, News feed &amp; Press release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F2B715-C502-693C-A4EC-A5C5087D8F1F}"/>
              </a:ext>
            </a:extLst>
          </p:cNvPr>
          <p:cNvSpPr/>
          <p:nvPr/>
        </p:nvSpPr>
        <p:spPr>
          <a:xfrm>
            <a:off x="3630008" y="2209864"/>
            <a:ext cx="2506377" cy="13255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Identifying E, S,G text for training and evaluating classification models 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03791141-F7FF-434D-AC4E-CF7A7AB44007}"/>
              </a:ext>
            </a:extLst>
          </p:cNvPr>
          <p:cNvSpPr/>
          <p:nvPr/>
        </p:nvSpPr>
        <p:spPr>
          <a:xfrm>
            <a:off x="2282750" y="2598325"/>
            <a:ext cx="1188720" cy="54864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Topic Modeling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7A22F89-1925-5C73-AF60-D2271586341A}"/>
              </a:ext>
            </a:extLst>
          </p:cNvPr>
          <p:cNvSpPr/>
          <p:nvPr/>
        </p:nvSpPr>
        <p:spPr>
          <a:xfrm>
            <a:off x="6499714" y="3470945"/>
            <a:ext cx="2506377" cy="1325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Finbert-ESG classification model (pre-trained BERT to classify E, S,G &amp; None in ESG data) 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1FF89F42-F9B2-E32E-FC6D-EAB34C716F6B}"/>
              </a:ext>
            </a:extLst>
          </p:cNvPr>
          <p:cNvSpPr/>
          <p:nvPr/>
        </p:nvSpPr>
        <p:spPr>
          <a:xfrm>
            <a:off x="5185139" y="3874577"/>
            <a:ext cx="1188720" cy="54864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Models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273F22-1D58-5CEA-549E-38AAE5BAEFD8}"/>
              </a:ext>
            </a:extLst>
          </p:cNvPr>
          <p:cNvSpPr/>
          <p:nvPr/>
        </p:nvSpPr>
        <p:spPr>
          <a:xfrm>
            <a:off x="9365239" y="3459791"/>
            <a:ext cx="2506377" cy="13255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FinBERT sentiment model (pre-trained BERT to analyze sentiment in financial texts)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EF7E47B-8762-90A2-3DC4-81913FD9781B}"/>
              </a:ext>
            </a:extLst>
          </p:cNvPr>
          <p:cNvSpPr/>
          <p:nvPr/>
        </p:nvSpPr>
        <p:spPr>
          <a:xfrm>
            <a:off x="9365239" y="5191036"/>
            <a:ext cx="2506377" cy="13255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Percentile ranking of mean ESG sentiment within the peer group</a:t>
            </a:r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315B1973-CC7D-597A-0910-B58274E23653}"/>
              </a:ext>
            </a:extLst>
          </p:cNvPr>
          <p:cNvSpPr/>
          <p:nvPr/>
        </p:nvSpPr>
        <p:spPr>
          <a:xfrm>
            <a:off x="7993863" y="5579497"/>
            <a:ext cx="1188720" cy="54864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ESG Score</a:t>
            </a:r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CA994DE9-CB3C-0C6A-504F-698E3CEC15B1}"/>
              </a:ext>
            </a:extLst>
          </p:cNvPr>
          <p:cNvSpPr/>
          <p:nvPr/>
        </p:nvSpPr>
        <p:spPr>
          <a:xfrm>
            <a:off x="4787079" y="1769723"/>
            <a:ext cx="219549" cy="37565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6364C47C-BED2-4B4C-A964-EF0B620EE84D}"/>
              </a:ext>
            </a:extLst>
          </p:cNvPr>
          <p:cNvSpPr/>
          <p:nvPr/>
        </p:nvSpPr>
        <p:spPr>
          <a:xfrm rot="5400000">
            <a:off x="6929304" y="2467467"/>
            <a:ext cx="1615034" cy="21954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BA0C091B-B9FB-63AC-78D2-99F49B652027}"/>
              </a:ext>
            </a:extLst>
          </p:cNvPr>
          <p:cNvSpPr/>
          <p:nvPr/>
        </p:nvSpPr>
        <p:spPr>
          <a:xfrm>
            <a:off x="10545304" y="4833622"/>
            <a:ext cx="184147" cy="3091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59E4BAE2-0D5C-2AC6-19DD-2C5ED18ACCEC}"/>
              </a:ext>
            </a:extLst>
          </p:cNvPr>
          <p:cNvSpPr/>
          <p:nvPr/>
        </p:nvSpPr>
        <p:spPr>
          <a:xfrm rot="16200000">
            <a:off x="9085039" y="4043024"/>
            <a:ext cx="195090" cy="3091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31CD-17F8-AB57-124D-137663F1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6378"/>
            <a:ext cx="10783529" cy="4014377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the positive, negative and neutral ESG occurrences for a company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three scores for E,S and G factors respectively, as follows: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Positive occurrence +1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Neutral occurrence +0.5 ( as any mention of ESG indicated That it topics are being discussed)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Negative occurrence -1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mean of the E, S and G scores to arrive at one overall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a percentile score by peer sector based on overall mean score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78C3-E4C4-4624-5AFB-82156BCCF6CD}"/>
              </a:ext>
            </a:extLst>
          </p:cNvPr>
          <p:cNvSpPr txBox="1"/>
          <p:nvPr/>
        </p:nvSpPr>
        <p:spPr>
          <a:xfrm>
            <a:off x="76054" y="6596390"/>
            <a:ext cx="12115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*This method of calculating reflects the industry approach on how ESG data is scored due to a lack of agreed upon benchmarks. There is no agreed-upon method of calculating ESG score.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EEAC45F-FDEE-C764-FF46-9C6266A8C638}"/>
              </a:ext>
            </a:extLst>
          </p:cNvPr>
          <p:cNvSpPr txBox="1">
            <a:spLocks/>
          </p:cNvSpPr>
          <p:nvPr/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Method: Calculating the ESG score</a:t>
            </a:r>
          </a:p>
        </p:txBody>
      </p:sp>
    </p:spTree>
    <p:extLst>
      <p:ext uri="{BB962C8B-B14F-4D97-AF65-F5344CB8AC3E}">
        <p14:creationId xmlns:p14="http://schemas.microsoft.com/office/powerpoint/2010/main" val="182176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6DC9C5-BE65-9CC4-B7B3-1FC5D770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89" y="2940920"/>
            <a:ext cx="3663246" cy="1136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E74426-0C19-4A3A-8E56-3EB4ADC5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89" y="1801861"/>
            <a:ext cx="3663246" cy="11219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73A1FA-F728-DDA6-D33D-2DAC6B69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90" y="4094921"/>
            <a:ext cx="3636444" cy="11106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AF9EE7-A574-89D4-ED34-C50982CF46DD}"/>
              </a:ext>
            </a:extLst>
          </p:cNvPr>
          <p:cNvSpPr txBox="1"/>
          <p:nvPr/>
        </p:nvSpPr>
        <p:spPr>
          <a:xfrm rot="16200000">
            <a:off x="-43448" y="2310235"/>
            <a:ext cx="1516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Governance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ADF251-C2AD-D8EA-BF71-C174871A8F98}"/>
              </a:ext>
            </a:extLst>
          </p:cNvPr>
          <p:cNvSpPr txBox="1"/>
          <p:nvPr/>
        </p:nvSpPr>
        <p:spPr>
          <a:xfrm rot="16200000">
            <a:off x="157790" y="3620469"/>
            <a:ext cx="1114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Social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69B9E-8D71-6222-B691-4FBCB9722D66}"/>
              </a:ext>
            </a:extLst>
          </p:cNvPr>
          <p:cNvSpPr txBox="1"/>
          <p:nvPr/>
        </p:nvSpPr>
        <p:spPr>
          <a:xfrm rot="16200000">
            <a:off x="-154566" y="5213368"/>
            <a:ext cx="173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Environmental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91B011-3333-779C-4B55-3E27958A4B11}"/>
              </a:ext>
            </a:extLst>
          </p:cNvPr>
          <p:cNvSpPr txBox="1"/>
          <p:nvPr/>
        </p:nvSpPr>
        <p:spPr>
          <a:xfrm>
            <a:off x="1016290" y="1107564"/>
            <a:ext cx="34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Top2vec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7316A5-15A0-8B4F-C55F-456C1B9AC36C}"/>
              </a:ext>
            </a:extLst>
          </p:cNvPr>
          <p:cNvSpPr/>
          <p:nvPr/>
        </p:nvSpPr>
        <p:spPr>
          <a:xfrm>
            <a:off x="5228319" y="1991342"/>
            <a:ext cx="45719" cy="43232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6B2500-69D4-99E4-BB9C-5F600C24A9F6}"/>
              </a:ext>
            </a:extLst>
          </p:cNvPr>
          <p:cNvSpPr txBox="1"/>
          <p:nvPr/>
        </p:nvSpPr>
        <p:spPr>
          <a:xfrm>
            <a:off x="6865604" y="1107564"/>
            <a:ext cx="34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BERTopic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3987E-0365-4F46-6C95-AE45676C8E2A}"/>
              </a:ext>
            </a:extLst>
          </p:cNvPr>
          <p:cNvSpPr txBox="1"/>
          <p:nvPr/>
        </p:nvSpPr>
        <p:spPr>
          <a:xfrm>
            <a:off x="1116181" y="1476897"/>
            <a:ext cx="347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Topic extraction example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9C9EA-81E7-DB64-E8EE-B372FBDF44D6}"/>
              </a:ext>
            </a:extLst>
          </p:cNvPr>
          <p:cNvSpPr txBox="1"/>
          <p:nvPr/>
        </p:nvSpPr>
        <p:spPr>
          <a:xfrm>
            <a:off x="6865605" y="1476896"/>
            <a:ext cx="347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Topic extraction example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C80D31E-A545-1EC7-44F1-298F30E39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0" y="5222737"/>
            <a:ext cx="3636444" cy="1108871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F3E7F18-DAE3-059D-90D4-6A3E7E0F922D}"/>
              </a:ext>
            </a:extLst>
          </p:cNvPr>
          <p:cNvGrpSpPr/>
          <p:nvPr/>
        </p:nvGrpSpPr>
        <p:grpSpPr>
          <a:xfrm>
            <a:off x="5794967" y="2487488"/>
            <a:ext cx="5531796" cy="3331373"/>
            <a:chOff x="5551617" y="2155027"/>
            <a:chExt cx="6320765" cy="379529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77969D5-E6B5-1EEF-244A-8214700F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1617" y="2155027"/>
              <a:ext cx="6313045" cy="3795298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F3D105-BC54-F84E-4368-8AC5387B9723}"/>
                </a:ext>
              </a:extLst>
            </p:cNvPr>
            <p:cNvSpPr/>
            <p:nvPr/>
          </p:nvSpPr>
          <p:spPr>
            <a:xfrm>
              <a:off x="6689831" y="3237905"/>
              <a:ext cx="5182551" cy="1927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3BAB85-C96B-2D84-C12C-E0EBB8BD5814}"/>
                </a:ext>
              </a:extLst>
            </p:cNvPr>
            <p:cNvSpPr/>
            <p:nvPr/>
          </p:nvSpPr>
          <p:spPr>
            <a:xfrm>
              <a:off x="6682111" y="2878699"/>
              <a:ext cx="5182551" cy="1927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1B0CC9-09CA-C44C-DD6B-2123B64CEBBC}"/>
                </a:ext>
              </a:extLst>
            </p:cNvPr>
            <p:cNvSpPr/>
            <p:nvPr/>
          </p:nvSpPr>
          <p:spPr>
            <a:xfrm>
              <a:off x="6682113" y="3956318"/>
              <a:ext cx="5182551" cy="1927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DF0251F-20D3-E39F-C888-962FC31AA608}"/>
                </a:ext>
              </a:extLst>
            </p:cNvPr>
            <p:cNvSpPr/>
            <p:nvPr/>
          </p:nvSpPr>
          <p:spPr>
            <a:xfrm>
              <a:off x="6682112" y="5680815"/>
              <a:ext cx="5182551" cy="1927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0367135-DF2E-F6DB-3172-3D345884A762}"/>
              </a:ext>
            </a:extLst>
          </p:cNvPr>
          <p:cNvSpPr txBox="1"/>
          <p:nvPr/>
        </p:nvSpPr>
        <p:spPr>
          <a:xfrm>
            <a:off x="205012" y="205121"/>
            <a:ext cx="113965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Results –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284999549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C79977"/>
      </a:accent1>
      <a:accent2>
        <a:srgbClr val="AEA265"/>
      </a:accent2>
      <a:accent3>
        <a:srgbClr val="99A771"/>
      </a:accent3>
      <a:accent4>
        <a:srgbClr val="7EB066"/>
      </a:accent4>
      <a:accent5>
        <a:srgbClr val="70AF75"/>
      </a:accent5>
      <a:accent6>
        <a:srgbClr val="66B08B"/>
      </a:accent6>
      <a:hlink>
        <a:srgbClr val="5A86A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1372</Words>
  <Application>Microsoft Office PowerPoint</Application>
  <PresentationFormat>Widescreen</PresentationFormat>
  <Paragraphs>156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Avenir Next LT Pro</vt:lpstr>
      <vt:lpstr>BlinkMacSystemFont</vt:lpstr>
      <vt:lpstr>Google Sans</vt:lpstr>
      <vt:lpstr>Posterama</vt:lpstr>
      <vt:lpstr>source-serif-pro</vt:lpstr>
      <vt:lpstr>SplashVTI</vt:lpstr>
      <vt:lpstr>Predicting Environmental, social, and governance Score  </vt:lpstr>
      <vt:lpstr>Executive Summary</vt:lpstr>
      <vt:lpstr>What is ESG?</vt:lpstr>
      <vt:lpstr>Opportunity</vt:lpstr>
      <vt:lpstr>Relevant Foundational Research </vt:lpstr>
      <vt:lpstr>Objective</vt:lpstr>
      <vt:lpstr>Method: Project 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Interpreting the results</vt:lpstr>
      <vt:lpstr>Recommendations</vt:lpstr>
      <vt:lpstr>Thank you for watching</vt:lpstr>
      <vt:lpstr>PowerPoint Presentation</vt:lpstr>
      <vt:lpstr>Topic modeling Methods</vt:lpstr>
      <vt:lpstr>Challenges</vt:lpstr>
      <vt:lpstr>Challenges</vt:lpstr>
      <vt:lpstr>Challenges extracting data</vt:lpstr>
      <vt:lpstr>Opportunity </vt:lpstr>
      <vt:lpstr>Opportunity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Husein Adenwala</dc:creator>
  <cp:lastModifiedBy>Husein Adenwala</cp:lastModifiedBy>
  <cp:revision>19</cp:revision>
  <dcterms:created xsi:type="dcterms:W3CDTF">2023-05-26T18:12:26Z</dcterms:created>
  <dcterms:modified xsi:type="dcterms:W3CDTF">2023-05-28T18:11:50Z</dcterms:modified>
</cp:coreProperties>
</file>