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Multi-Vector Embeddings: A Revolution in Information Retrieval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Moves beyond single-vector representations, capturing richer document aspects.</a:t>
            </a:r>
          </a:p>
          <a:p>
            <a:pPr lvl="1">
              <a:defRPr sz="1600"/>
            </a:pPr>
            <a:r>
              <a:t>Uses a "bag-of-vectors," each representing a different feature (word, phrase, image).</a:t>
            </a:r>
          </a:p>
          <a:p>
            <a:pPr lvl="1">
              <a:defRPr sz="1600"/>
            </a:pPr>
            <a:r>
              <a:t>Improves search accuracy by allowing for more nuanced matching.</a:t>
            </a:r>
          </a:p>
          <a:p>
            <a:pPr lvl="1">
              <a:defRPr sz="1600"/>
            </a:pPr>
            <a:r>
              <a:t>Particularly beneficial for complex documents with diverse information (text &amp; images).</a:t>
            </a:r>
          </a:p>
          <a:p>
            <a:pPr lvl="1">
              <a:defRPr sz="1600"/>
            </a:pPr>
            <a:r>
              <a:t>Examples: Textual embeddings (word-level), Visual embeddings (ColPali - image patches).</a:t>
            </a:r>
          </a:p>
          <a:p>
            <a:pPr lvl="1">
              <a:defRPr sz="1600"/>
            </a:pPr>
            <a:r>
              <a:t>Enhanced search efficiency through focused comparison of relevant parts.</a:t>
            </a:r>
          </a:p>
          <a:p>
            <a:pPr lvl="1">
              <a:defRPr sz="1600"/>
            </a:pPr>
            <a:r>
              <a:t>Handles diverse data modalities seamlessly.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vs. Traditional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ColBERT utilizes multi-vector embeddings for better context capture; traditional methods use single vectors, leading to information loss.</a:t>
            </a:r>
          </a:p>
          <a:p>
            <a:pPr lvl="1">
              <a:defRPr sz="1600"/>
            </a:pPr>
            <a:r>
              <a:t>ColBERT's late interaction approach is significantly more efficient than early interaction methods.</a:t>
            </a:r>
          </a:p>
          <a:p>
            <a:pPr lvl="1">
              <a:defRPr sz="1600"/>
            </a:pPr>
            <a:r>
              <a:t>Improved retrieval accuracy and efficiency over traditional single-vector approaches.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Example: "sweet apple"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Document: "The apple is sweet and crisp"</a:t>
            </a:r>
          </a:p>
          <a:p>
            <a:pPr lvl="1">
              <a:defRPr sz="1600"/>
            </a:pPr>
            <a:r>
              <a:t>Query: "sweet apple"</a:t>
            </a:r>
          </a:p>
          <a:p>
            <a:pPr lvl="1">
              <a:defRPr sz="1600"/>
            </a:pPr>
            <a:r>
              <a:t>ColBERT generates embeddings for each token.</a:t>
            </a:r>
          </a:p>
          <a:p>
            <a:pPr lvl="1">
              <a:defRPr sz="1600"/>
            </a:pPr>
            <a:r>
              <a:t>MaxSim finds highest similarity between query "sweet" and document "sweet", and query "apple" and document "apple".</a:t>
            </a:r>
          </a:p>
          <a:p>
            <a:pPr lvl="1">
              <a:defRPr sz="1600"/>
            </a:pPr>
            <a:r>
              <a:t>These maximum similarities are summed for the final document score.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Extensions: Adaptability and Versatility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ColPali: Adapting ColBERT for vision-language models.</a:t>
            </a:r>
          </a:p>
          <a:p>
            <a:pPr lvl="1">
              <a:defRPr sz="1600"/>
            </a:pPr>
            <a:r>
              <a:t>Other variants (ColIdefics):  Tailored for diverse applications.</a:t>
            </a:r>
          </a:p>
          <a:p>
            <a:pPr lvl="1">
              <a:defRPr sz="1600"/>
            </a:pPr>
            <a:r>
              <a:t>Demonstrates the flexibility and broad applicability of the core ColBERT architecture.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Late Interaction in ColBERT: Efficiency and Scalability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Document embeddings are pre-computed offline, improving efficiency.</a:t>
            </a:r>
          </a:p>
          <a:p>
            <a:pPr lvl="1">
              <a:defRPr sz="1600"/>
            </a:pPr>
            <a:r>
              <a:t>Query embeddings are generated only at retrieval time.</a:t>
            </a:r>
          </a:p>
          <a:p>
            <a:pPr lvl="1">
              <a:defRPr sz="1600"/>
            </a:pPr>
            <a:r>
              <a:t>Expensive computations happen once (indexing), not repeatedly for each query.</a:t>
            </a:r>
          </a:p>
          <a:p>
            <a:pPr lvl="1">
              <a:defRPr sz="1600"/>
            </a:pPr>
            <a:r>
              <a:t>This "late" comparison is computationally efficient for large-scale retrieval.</a:t>
            </a:r>
          </a:p>
          <a:p>
            <a:pPr lvl="1">
              <a:defRPr sz="1600"/>
            </a:pPr>
            <a:r>
              <a:t>MaxSim mechanism efficiently captures most relevant document parts.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Early Interaction vs. Late Interaction: A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Early Interaction: Processes query and document together; richer semantic understanding but computationally expensive.</a:t>
            </a:r>
          </a:p>
          <a:p>
            <a:pPr lvl="1">
              <a:defRPr sz="1600"/>
            </a:pPr>
            <a:r>
              <a:t>Late Interaction (ColBERT): Independent processing, then comparison; efficient but potentially less nuanced interaction.</a:t>
            </a:r>
          </a:p>
          <a:p>
            <a:pPr lvl="1">
              <a:defRPr sz="1600"/>
            </a:pPr>
            <a:r>
              <a:t>The best choice depends on balancing accuracy and computational resources.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in Action: An Illustrative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Query: "sweet apple"</a:t>
            </a:r>
          </a:p>
          <a:p>
            <a:pPr lvl="1">
              <a:defRPr sz="1600"/>
            </a:pPr>
            <a:r>
              <a:t>Document 1: "The apple is sweet and crisp"</a:t>
            </a:r>
          </a:p>
          <a:p>
            <a:pPr lvl="1">
              <a:defRPr sz="1600"/>
            </a:pPr>
            <a:r>
              <a:t>Document 2: "The banana is ripe and yellow"</a:t>
            </a:r>
          </a:p>
          <a:p>
            <a:pPr lvl="1">
              <a:defRPr sz="1600"/>
            </a:pPr>
            <a:r>
              <a:t>Embeddings are generated and compared using MaxSim.</a:t>
            </a:r>
          </a:p>
          <a:p>
            <a:pPr lvl="1">
              <a:defRPr sz="1600"/>
            </a:pPr>
            <a:r>
              <a:t>Maximum similarity scores are summed for each document.</a:t>
            </a:r>
          </a:p>
          <a:p>
            <a:pPr lvl="1">
              <a:defRPr sz="1600"/>
            </a:pPr>
            <a:r>
              <a:t>Document with the higher sum is ranked higher.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for Query-Document Comparison: Efficient Similarity Scoring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Uses tensor operations for efficient similarity calculation.</a:t>
            </a:r>
          </a:p>
          <a:p>
            <a:pPr lvl="1">
              <a:defRPr sz="1600"/>
            </a:pPr>
            <a:r>
              <a:t>Dot product between query token embeddings and document patch embeddings.</a:t>
            </a:r>
          </a:p>
          <a:p>
            <a:pPr lvl="1">
              <a:defRPr sz="1600"/>
            </a:pPr>
            <a:r>
              <a:t>Max reduction over patches, sum reduction over query tokens.</a:t>
            </a:r>
          </a:p>
          <a:p>
            <a:pPr lvl="1">
              <a:defRPr sz="1600"/>
            </a:pPr>
            <a:r>
              <a:t>Single scalar value representing overall similarity.</a:t>
            </a:r>
          </a:p>
          <a:p>
            <a:pPr lvl="1">
              <a:defRPr sz="1600"/>
            </a:pPr>
            <a:r>
              <a:t>Enables efficient comparison of high-dimensional vector representations.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in Vespa: Implementation and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Vespa schema allows defining tensors for query and document embeddings.</a:t>
            </a:r>
          </a:p>
          <a:p>
            <a:pPr lvl="1">
              <a:defRPr sz="1600"/>
            </a:pPr>
            <a:r>
              <a:t>MaxSim function expressed within the schema using a ranking expression.</a:t>
            </a:r>
          </a:p>
          <a:p>
            <a:pPr lvl="1">
              <a:defRPr sz="1600"/>
            </a:pPr>
            <a:r>
              <a:t>Efficient computation and integration with Vespa's capabilities.</a:t>
            </a:r>
          </a:p>
          <a:p>
            <a:pPr lvl="1">
              <a:defRPr sz="1600"/>
            </a:pPr>
            <a:r>
              <a:t>Example Vespa schema code provided.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MaxSim in PyTorch: A Practical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PyTorch's torch.einsum function provides a concise implementation.</a:t>
            </a:r>
          </a:p>
          <a:p>
            <a:pPr lvl="1">
              <a:defRPr sz="1600"/>
            </a:pPr>
            <a:r>
              <a:t>Example PyTorch code provided.</a:t>
            </a:r>
          </a:p>
          <a:p>
            <a:pPr lvl="1">
              <a:defRPr sz="1600"/>
            </a:pPr>
            <a:r>
              <a:t>Easily integrated into deep learning pipelines.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Scaling MaxSim to Billions of Documents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Requires strategies beyond brute-force scoring.</a:t>
            </a:r>
          </a:p>
          <a:p>
            <a:pPr lvl="1">
              <a:defRPr sz="1600"/>
            </a:pPr>
            <a:r>
              <a:t>Candidate selection using nearest neighbor search is crucial.</a:t>
            </a:r>
          </a:p>
          <a:p>
            <a:pPr lvl="1">
              <a:defRPr sz="1600"/>
            </a:pPr>
            <a:r>
              <a:t>Pre-filtering reduces the number of documents needing full MaxSim scoring.</a:t>
            </a:r>
          </a:p>
          <a:p>
            <a:pPr lvl="1">
              <a:defRPr sz="1600"/>
            </a:pPr>
            <a:r>
              <a:t>Combining nearest neighbor and boolean operators for efficient filtering and ranking.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Understanding Multi-Vector Embeddings: An Illustrative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Single-vector embeddings lose information; multi-vector embeddings retain detail.</a:t>
            </a:r>
          </a:p>
          <a:p>
            <a:pPr lvl="1">
              <a:defRPr sz="1600"/>
            </a:pPr>
            <a:r>
              <a:t>Searching for "red apples": Single vector struggles; multi-vector represents "red" and "apples" separately.</a:t>
            </a:r>
          </a:p>
          <a:p>
            <a:pPr lvl="1">
              <a:defRPr sz="1600"/>
            </a:pPr>
            <a:r>
              <a:t>Each vector represents a distinct element (word, phrase, image patch).</a:t>
            </a:r>
          </a:p>
          <a:p>
            <a:pPr lvl="1">
              <a:defRPr sz="1600"/>
            </a:pPr>
            <a:r>
              <a:t>Collective representation provides a far richer understanding than single-vector approaches.</a:t>
            </a:r>
          </a:p>
          <a:p>
            <a:pPr lvl="1">
              <a:defRPr sz="1600"/>
            </a:pPr>
            <a:r>
              <a:t>Example: "The apple is sweet and crisp" - separate embeddings for each word.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Hamming Distance in MaxSim: An Alternative Similarity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Uses Hamming distance instead of dot product.</a:t>
            </a:r>
          </a:p>
          <a:p>
            <a:pPr lvl="1">
              <a:defRPr sz="1600"/>
            </a:pPr>
            <a:r>
              <a:t>Inverts Hamming distance (a distance metric) to a similarity score.</a:t>
            </a:r>
          </a:p>
          <a:p>
            <a:pPr lvl="1">
              <a:defRPr sz="1600"/>
            </a:pPr>
            <a:r>
              <a:t>Vespa's built-in hamming function can be leveraged.</a:t>
            </a:r>
          </a:p>
          <a:p>
            <a:pPr lvl="1">
              <a:defRPr sz="1600"/>
            </a:pPr>
            <a:r>
              <a:t>Provides an alternative approach for similarity calculation.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Early vs. Late Interaction in Transformers: A Detailed Comparison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Early Interaction: Simultaneous processing of query and document; captures nuanced interactions but is computationally expensive.</a:t>
            </a:r>
          </a:p>
          <a:p>
            <a:pPr lvl="1">
              <a:defRPr sz="1600"/>
            </a:pPr>
            <a:r>
              <a:t>Late Interaction: Independent embedding generation, then comparison; efficient but may miss subtle interactions.</a:t>
            </a:r>
          </a:p>
          <a:p>
            <a:pPr lvl="1">
              <a:defRPr sz="1600"/>
            </a:pPr>
            <a:r>
              <a:t>Choice depends on application needs: accuracy vs. efficiency.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Computational Cost Analysis of Retrieval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Efficient retrieval is crucial for large language models.</a:t>
            </a:r>
          </a:p>
          <a:p>
            <a:pPr lvl="1">
              <a:defRPr sz="1600"/>
            </a:pPr>
            <a:r>
              <a:t>Single vector vs. bag-of-vectors: Bag-of-vectors improves accuracy and speed, but increases storage and computation.</a:t>
            </a:r>
          </a:p>
          <a:p>
            <a:pPr lvl="1">
              <a:defRPr sz="1600"/>
            </a:pPr>
            <a:r>
              <a:t>ColBERT and MaxSim: More computationally intensive than single vectors but offer superior accuracy.</a:t>
            </a:r>
          </a:p>
          <a:p>
            <a:pPr lvl="1">
              <a:defRPr sz="1600"/>
            </a:pPr>
            <a:r>
              <a:t>Approximate Nearest Neighbor Search (ANN): Speeds up retrieval, sacrificing some accuracy.</a:t>
            </a:r>
          </a:p>
          <a:p>
            <a:pPr lvl="1">
              <a:defRPr sz="1600"/>
            </a:pPr>
            <a:r>
              <a:t>Phased retrieval and ranking: Balances speed and accuracy with a two-stage process.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Computational Cost Trade-offs: Balancing Accuracy and Efficiency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Effectiveness, storage, and computational cost are key considerations.</a:t>
            </a:r>
          </a:p>
          <a:p>
            <a:pPr lvl="1">
              <a:defRPr sz="1600"/>
            </a:pPr>
            <a:r>
              <a:t>Corpus size, desired accuracy, and available resources influence the optimal choice.</a:t>
            </a:r>
          </a:p>
          <a:p>
            <a:pPr lvl="1">
              <a:defRPr sz="1600"/>
            </a:pPr>
            <a:r>
              <a:t>Bag-of-vectors (like ColBERT) improves accuracy but increases computation and storage.</a:t>
            </a:r>
          </a:p>
          <a:p>
            <a:pPr lvl="1">
              <a:defRPr sz="1600"/>
            </a:pPr>
            <a:r>
              <a:t>Single-vector approaches are faster and require less storage but may sacrifice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Visual Multi-Vector Embeddings (ColPali)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Extends multi-vector embeddings to visual data (images from PDFs).</a:t>
            </a:r>
          </a:p>
          <a:p>
            <a:pPr lvl="1">
              <a:defRPr sz="1600"/>
            </a:pPr>
            <a:r>
              <a:t>Divides images into patches; creates a vector for each patch.</a:t>
            </a:r>
          </a:p>
          <a:p>
            <a:pPr lvl="1">
              <a:defRPr sz="1600"/>
            </a:pPr>
            <a:r>
              <a:t>Combines patch embeddings with textual instructions for a comprehensive representation.</a:t>
            </a:r>
          </a:p>
          <a:p>
            <a:pPr lvl="1">
              <a:defRPr sz="1600"/>
            </a:pPr>
            <a:r>
              <a:t>Enables effective visual content retrieval without OCR.</a:t>
            </a:r>
          </a:p>
          <a:p>
            <a:pPr lvl="1">
              <a:defRPr sz="1600"/>
            </a:pPr>
            <a:r>
              <a:t>Example:  "Describe the image" + image patch embeddings.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Benefits of Multi-Vector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Improved Retrieval Accuracy: More precise matching.</a:t>
            </a:r>
          </a:p>
          <a:p>
            <a:pPr lvl="1">
              <a:defRPr sz="1600"/>
            </a:pPr>
            <a:r>
              <a:t>Reduced Retrieval Latency: Faster search.</a:t>
            </a:r>
          </a:p>
          <a:p>
            <a:pPr lvl="1">
              <a:defRPr sz="1600"/>
            </a:pPr>
            <a:r>
              <a:t>Reduced Computation Cost: Focus on relevant document parts.</a:t>
            </a:r>
          </a:p>
          <a:p>
            <a:pPr lvl="1">
              <a:defRPr sz="1600"/>
            </a:pPr>
            <a:r>
              <a:t>Handling Diverse Data Modalities:  Text and images easily integrated.</a:t>
            </a:r>
          </a:p>
          <a:p>
            <a:pPr lvl="1">
              <a:defRPr sz="1600"/>
            </a:pPr>
            <a:r>
              <a:t>Scalable to large datasets using Approximate Nearest Neighbor Search (ANN).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Similarity Calculation (MaxSim)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Key for comparing query and document embeddings.</a:t>
            </a:r>
          </a:p>
          <a:p>
            <a:pPr lvl="1">
              <a:defRPr sz="1600"/>
            </a:pPr>
            <a:r>
              <a:t>Calculates maximum similarity between each query vector and all document vectors.</a:t>
            </a:r>
          </a:p>
          <a:p>
            <a:pPr lvl="1">
              <a:defRPr sz="1600"/>
            </a:pPr>
            <a:r>
              <a:t>Ensures high relevance even with a single perfect match.</a:t>
            </a:r>
          </a:p>
          <a:p>
            <a:pPr lvl="1">
              <a:defRPr sz="1600"/>
            </a:pPr>
            <a:r>
              <a:t>Efficiently identifies the most relevant document sections.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Approximate Nearest Neighbor Search (ANN)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Efficiently searches through massive multi-vector embedding datasets.</a:t>
            </a:r>
          </a:p>
          <a:p>
            <a:pPr lvl="1">
              <a:defRPr sz="1600"/>
            </a:pPr>
            <a:r>
              <a:t>Quickly finds most similar documents without exhaustive comparisons.</a:t>
            </a:r>
          </a:p>
          <a:p>
            <a:pPr lvl="1">
              <a:defRPr sz="1600"/>
            </a:pPr>
            <a:r>
              <a:t>HNSW (Hierarchical Navigable Small World) is a common effective ANN method.</a:t>
            </a:r>
          </a:p>
          <a:p>
            <a:pPr lvl="1">
              <a:defRPr sz="1600"/>
            </a:pPr>
            <a:r>
              <a:t>Balances speed and accuracy in large-scale retrieval.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ColBERT Architecture Overview: Efficient and Accurate Text Retrieval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Uses pre-trained transformers (like BERT) for rich token embeddings.</a:t>
            </a:r>
          </a:p>
          <a:p>
            <a:pPr lvl="1">
              <a:defRPr sz="1600"/>
            </a:pPr>
            <a:r>
              <a:t>Employs a bag-of-token vectors for capturing context effectively.</a:t>
            </a:r>
          </a:p>
          <a:p>
            <a:pPr lvl="1">
              <a:defRPr sz="1600"/>
            </a:pPr>
            <a:r>
              <a:t>"Late interaction": Query-document comparison happens only during retrieval.</a:t>
            </a:r>
          </a:p>
          <a:p>
            <a:pPr lvl="1">
              <a:defRPr sz="1600"/>
            </a:pPr>
            <a:r>
              <a:t>MaxSim scoring mechanism: Selects highest similarity scores for efficient computation.</a:t>
            </a:r>
          </a:p>
          <a:p>
            <a:pPr lvl="1">
              <a:defRPr sz="1600"/>
            </a:pPr>
            <a:r>
              <a:t>Balances accuracy and speed for efficient large-scale retrieval.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Key Concepts of ColBERT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Multi-vector Embeddings: Rich contextual information using multiple token embeddings.</a:t>
            </a:r>
          </a:p>
          <a:p>
            <a:pPr lvl="1">
              <a:defRPr sz="1600"/>
            </a:pPr>
            <a:r>
              <a:t>Late Interaction: Efficient comparison of pre-computed document embeddings at retrieval time.</a:t>
            </a:r>
          </a:p>
          <a:p>
            <a:pPr lvl="1">
              <a:defRPr sz="1600"/>
            </a:pPr>
            <a:r>
              <a:t>MaxSim: Efficient scoring function selecting maximum similarities between query and document tokens.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How ColBERT Works: A Step-by-Step 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1600"/>
            </a:pPr>
            <a:r>
              <a:t>Indexing: Offline processing and embedding of document tokens.</a:t>
            </a:r>
          </a:p>
          <a:p>
            <a:pPr lvl="1">
              <a:defRPr sz="1600"/>
            </a:pPr>
            <a:r>
              <a:t>Query Encoding:  Embedding of query tokens using the same pre-trained model.</a:t>
            </a:r>
          </a:p>
          <a:p>
            <a:pPr lvl="1">
              <a:defRPr sz="1600"/>
            </a:pPr>
            <a:r>
              <a:t>Similarity Calculation: Computing similarity (dot product) between query and document token embeddings.</a:t>
            </a:r>
          </a:p>
          <a:p>
            <a:pPr lvl="1">
              <a:defRPr sz="1600"/>
            </a:pPr>
            <a:r>
              <a:t>MaxSim Selection: Choosing the maximum similarity score for each query token.</a:t>
            </a:r>
          </a:p>
          <a:p>
            <a:pPr lvl="1">
              <a:defRPr sz="1600"/>
            </a:pPr>
            <a:r>
              <a:t>Aggregation: Summing maximum similarity scores for a final document score.</a:t>
            </a:r>
          </a:p>
          <a:p>
            <a:pPr lvl="1">
              <a:defRPr sz="1600"/>
            </a:pPr>
            <a:r>
              <a:t>Ranking: Ranking documents based on their final scores.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