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square">
            <a:spAutoFit/>
          </a:bodyPr>
          <a:lstStyle/>
          <a:p/>
          <a:p>
            <a:pPr algn="ctr">
              <a:defRPr sz="3200" b="1">
                <a:solidFill>
                  <a:srgbClr val="003366"/>
                </a:solidFill>
              </a:defRPr>
            </a:pPr>
            <a:r>
              <a:t>Multi-Vector Embeddings in Transformers</a:t>
            </a:r>
          </a:p>
        </p:txBody>
      </p:sp>
      <p:sp>
        <p:nvSpPr>
          <p:cNvPr id="3" name="TextBox 2"/>
          <p:cNvSpPr txBox="1"/>
          <p:nvPr/>
        </p:nvSpPr>
        <p:spPr>
          <a:xfrm>
            <a:off x="457200" y="1371600"/>
            <a:ext cx="8229600" cy="4572000"/>
          </a:xfrm>
          <a:prstGeom prst="rect">
            <a:avLst/>
          </a:prstGeom>
          <a:noFill/>
        </p:spPr>
        <p:txBody>
          <a:bodyPr wrap="square">
            <a:spAutoFit/>
          </a:bodyPr>
          <a:lstStyle/>
          <a:p/>
          <a:p>
            <a:pPr>
              <a:defRPr sz="1800"/>
            </a:pPr>
            <a:r>
              <a:t>Multi-vector embeddings represent a significant advancement in information retrieval, especially within large language models (LLMs) and transformer architectures. Unlike single-vector embeddings, which average information and can lead to loss of detail, multi-vector embeddings use a collection of vectors, each representing a different aspect of a document. This allows for more nuanced and comprehensive representation, leading to improved search accuracy and efficiency. This approach is particularly useful for complex documents with diverse information, such as those combining text and images.</a:t>
            </a:r>
          </a:p>
          <a:p>
            <a:pPr lvl="1">
              <a:defRPr sz="1800"/>
            </a:pPr>
            <a:r>
              <a:t>Improved Representation: Captures more information than single-vector embeddings.</a:t>
            </a:r>
          </a:p>
          <a:p>
            <a:pPr lvl="1">
              <a:defRPr sz="1800"/>
            </a:pPr>
            <a:r>
              <a:t>Enhanced Accuracy: Leads to more precise matching in search results.</a:t>
            </a:r>
          </a:p>
          <a:p>
            <a:pPr lvl="1">
              <a:defRPr sz="1800"/>
            </a:pPr>
            <a:r>
              <a:t>Efficiency: Allows for faster and more targeted search algorithms.</a:t>
            </a:r>
          </a:p>
          <a:p>
            <a:pPr lvl="1">
              <a:defRPr sz="1800"/>
            </a:pPr>
            <a:r>
              <a:t>Versatile Data Handling: Easily integrates text and visual data.</a:t>
            </a:r>
          </a:p>
          <a:p>
            <a:pPr>
              <a:defRPr sz="1800" b="1"/>
            </a:pPr>
            <a:r>
              <a:t>Improved Representation: Captures more information than single-vector embeddings.</a:t>
            </a:r>
          </a:p>
          <a:p>
            <a:pPr>
              <a:defRPr sz="1800" b="1"/>
            </a:pPr>
            <a:r>
              <a:t>Enhanced Accuracy: Leads to more precise matching in search results.</a:t>
            </a:r>
          </a:p>
          <a:p>
            <a:pPr>
              <a:defRPr sz="1800" b="1"/>
            </a:pPr>
            <a:r>
              <a:t>Efficiency: Allows for faster and more targeted search algorithms.</a:t>
            </a:r>
          </a:p>
          <a:p>
            <a:pPr>
              <a:defRPr sz="1800" b="1"/>
            </a:pPr>
            <a:r>
              <a:t>Versatile Data Handling: Easily integrates text and visual data.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square">
            <a:spAutoFit/>
          </a:bodyPr>
          <a:lstStyle/>
          <a:p/>
          <a:p>
            <a:pPr algn="ctr">
              <a:defRPr sz="3200" b="1">
                <a:solidFill>
                  <a:srgbClr val="003366"/>
                </a:solidFill>
              </a:defRPr>
            </a:pPr>
            <a:r>
              <a:t>ColBERT vs. Traditional Methods</a:t>
            </a:r>
          </a:p>
        </p:txBody>
      </p:sp>
      <p:sp>
        <p:nvSpPr>
          <p:cNvPr id="3" name="TextBox 2"/>
          <p:cNvSpPr txBox="1"/>
          <p:nvPr/>
        </p:nvSpPr>
        <p:spPr>
          <a:xfrm>
            <a:off x="457200" y="1371600"/>
            <a:ext cx="8229600" cy="4572000"/>
          </a:xfrm>
          <a:prstGeom prst="rect">
            <a:avLst/>
          </a:prstGeom>
          <a:noFill/>
        </p:spPr>
        <p:txBody>
          <a:bodyPr wrap="square">
            <a:spAutoFit/>
          </a:bodyPr>
          <a:lstStyle/>
          <a:p/>
          <a:p>
            <a:pPr>
              <a:defRPr sz="1800"/>
            </a:pPr>
            <a:r>
              <a:t>Traditional methods often use a single document vector, losing contextual information. ColBERT's multi-vector approach captures this context, improving accuracy.  The late interaction approach makes ColBERT significantly more efficient.</a:t>
            </a:r>
          </a:p>
          <a:p>
            <a:pPr lvl="1">
              <a:defRPr sz="1800"/>
            </a:pPr>
            <a:r>
              <a:t>Improved Accuracy:  Preserves contextual information.</a:t>
            </a:r>
          </a:p>
          <a:p>
            <a:pPr lvl="1">
              <a:defRPr sz="1800"/>
            </a:pPr>
            <a:r>
              <a:t>Enhanced Efficiency:  Late interaction reduces computational cost.</a:t>
            </a:r>
          </a:p>
          <a:p>
            <a:pPr lvl="1">
              <a:defRPr sz="1800"/>
            </a:pPr>
            <a:r>
              <a:t>Scalability: Suitable for large-scale retrieval tasks.</a:t>
            </a:r>
          </a:p>
          <a:p>
            <a:pPr>
              <a:defRPr sz="1800" b="1"/>
            </a:pPr>
            <a:r>
              <a:t>Improved Accuracy:  Preserves contextual information.</a:t>
            </a:r>
          </a:p>
          <a:p>
            <a:pPr>
              <a:defRPr sz="1800" b="1"/>
            </a:pPr>
            <a:r>
              <a:t>Enhanced Efficiency:  Late interaction reduces computational cost.</a:t>
            </a:r>
          </a:p>
          <a:p>
            <a:pPr>
              <a:defRPr sz="1800" b="1"/>
            </a:pPr>
            <a:r>
              <a:t>Scalability: Suitable for large-scale retrieval tasks.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square">
            <a:spAutoFit/>
          </a:bodyPr>
          <a:lstStyle/>
          <a:p/>
          <a:p>
            <a:pPr algn="ctr">
              <a:defRPr sz="3200" b="1">
                <a:solidFill>
                  <a:srgbClr val="003366"/>
                </a:solidFill>
              </a:defRPr>
            </a:pPr>
            <a:r>
              <a:t>Late Interaction in ColBERT: A Deep Dive</a:t>
            </a:r>
          </a:p>
        </p:txBody>
      </p:sp>
      <p:sp>
        <p:nvSpPr>
          <p:cNvPr id="3" name="TextBox 2"/>
          <p:cNvSpPr txBox="1"/>
          <p:nvPr/>
        </p:nvSpPr>
        <p:spPr>
          <a:xfrm>
            <a:off x="457200" y="1371600"/>
            <a:ext cx="8229600" cy="4572000"/>
          </a:xfrm>
          <a:prstGeom prst="rect">
            <a:avLst/>
          </a:prstGeom>
          <a:noFill/>
        </p:spPr>
        <p:txBody>
          <a:bodyPr wrap="square">
            <a:spAutoFit/>
          </a:bodyPr>
          <a:lstStyle/>
          <a:p/>
          <a:p>
            <a:pPr>
              <a:defRPr sz="1800"/>
            </a:pPr>
            <a:r>
              <a:t>ColBERT uses 'late interaction', generating document embeddings offline and comparing them to query embeddings only at retrieval time. This improves efficiency by performing expensive computations once during indexing instead of repeatedly for each query.  The comparison involves inexpensive vector comparisons and summation.</a:t>
            </a:r>
          </a:p>
          <a:p>
            <a:pPr lvl="1">
              <a:defRPr sz="1800"/>
            </a:pPr>
            <a:r>
              <a:t>Offline Embedding Generation: Improves efficiency by pre-computing document embeddings.</a:t>
            </a:r>
          </a:p>
          <a:p>
            <a:pPr lvl="1">
              <a:defRPr sz="1800"/>
            </a:pPr>
            <a:r>
              <a:t>Efficient Comparison:  Fast computation during retrieval.</a:t>
            </a:r>
          </a:p>
          <a:p>
            <a:pPr lvl="1">
              <a:defRPr sz="1800"/>
            </a:pPr>
            <a:r>
              <a:t>Scalability:  Handles large document collections efficiently.</a:t>
            </a:r>
          </a:p>
          <a:p>
            <a:pPr>
              <a:defRPr sz="1800" b="1"/>
            </a:pPr>
            <a:r>
              <a:t>Offline Embedding Generation: Improves efficiency by pre-computing document embeddings.</a:t>
            </a:r>
          </a:p>
          <a:p>
            <a:pPr>
              <a:defRPr sz="1800" b="1"/>
            </a:pPr>
            <a:r>
              <a:t>Efficient Comparison:  Fast computation during retrieval.</a:t>
            </a:r>
          </a:p>
          <a:p>
            <a:pPr>
              <a:defRPr sz="1800" b="1"/>
            </a:pPr>
            <a:r>
              <a:t>Scalability:  Handles large document collections efficiently.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square">
            <a:spAutoFit/>
          </a:bodyPr>
          <a:lstStyle/>
          <a:p/>
          <a:p>
            <a:pPr algn="ctr">
              <a:defRPr sz="3200" b="1">
                <a:solidFill>
                  <a:srgbClr val="003366"/>
                </a:solidFill>
              </a:defRPr>
            </a:pPr>
            <a:r>
              <a:t>MaxSim in ColBERT: Detailed Explanation</a:t>
            </a:r>
          </a:p>
        </p:txBody>
      </p:sp>
      <p:sp>
        <p:nvSpPr>
          <p:cNvPr id="3" name="TextBox 2"/>
          <p:cNvSpPr txBox="1"/>
          <p:nvPr/>
        </p:nvSpPr>
        <p:spPr>
          <a:xfrm>
            <a:off x="457200" y="1371600"/>
            <a:ext cx="8229600" cy="4572000"/>
          </a:xfrm>
          <a:prstGeom prst="rect">
            <a:avLst/>
          </a:prstGeom>
          <a:noFill/>
        </p:spPr>
        <p:txBody>
          <a:bodyPr wrap="square">
            <a:spAutoFit/>
          </a:bodyPr>
          <a:lstStyle/>
          <a:p/>
          <a:p>
            <a:pPr>
              <a:defRPr sz="1800"/>
            </a:pPr>
            <a:r>
              <a:t>MaxSim (Maximum Similarity) is ColBERT's core comparison mechanism.  For each query token, it finds the document token with the highest similarity.  These maximum similarities are summed across all query tokens to produce the overall query-document score. This efficiently captures the most relevant parts.</a:t>
            </a:r>
          </a:p>
          <a:p>
            <a:pPr lvl="1">
              <a:defRPr sz="1800"/>
            </a:pPr>
            <a:r>
              <a:t>Token-Level Comparison: Compares individual query tokens to document tokens.</a:t>
            </a:r>
          </a:p>
          <a:p>
            <a:pPr lvl="1">
              <a:defRPr sz="1800"/>
            </a:pPr>
            <a:r>
              <a:t>Maximum Similarity Selection: Selects the highest similarity score for each query token.</a:t>
            </a:r>
          </a:p>
          <a:p>
            <a:pPr lvl="1">
              <a:defRPr sz="1800"/>
            </a:pPr>
            <a:r>
              <a:t>Summation: Aggregates the maximum scores for a final document score.</a:t>
            </a:r>
          </a:p>
          <a:p>
            <a:pPr>
              <a:defRPr sz="1800" b="1"/>
            </a:pPr>
            <a:r>
              <a:t>Token-Level Comparison: Compares individual query tokens to document tokens.</a:t>
            </a:r>
          </a:p>
          <a:p>
            <a:pPr>
              <a:defRPr sz="1800" b="1"/>
            </a:pPr>
            <a:r>
              <a:t>Maximum Similarity Selection: Selects the highest similarity score for each query token.</a:t>
            </a:r>
          </a:p>
          <a:p>
            <a:pPr>
              <a:defRPr sz="1800" b="1"/>
            </a:pPr>
            <a:r>
              <a:t>Summation: Aggregates the maximum scores for a final document score.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square">
            <a:spAutoFit/>
          </a:bodyPr>
          <a:lstStyle/>
          <a:p/>
          <a:p>
            <a:pPr algn="ctr">
              <a:defRPr sz="3200" b="1">
                <a:solidFill>
                  <a:srgbClr val="003366"/>
                </a:solidFill>
              </a:defRPr>
            </a:pPr>
            <a:r>
              <a:t>Early vs. Late Interaction: A Comparison</a:t>
            </a:r>
          </a:p>
        </p:txBody>
      </p:sp>
      <p:sp>
        <p:nvSpPr>
          <p:cNvPr id="3" name="TextBox 2"/>
          <p:cNvSpPr txBox="1"/>
          <p:nvPr/>
        </p:nvSpPr>
        <p:spPr>
          <a:xfrm>
            <a:off x="457200" y="1371600"/>
            <a:ext cx="8229600" cy="4572000"/>
          </a:xfrm>
          <a:prstGeom prst="rect">
            <a:avLst/>
          </a:prstGeom>
          <a:noFill/>
        </p:spPr>
        <p:txBody>
          <a:bodyPr wrap="square">
            <a:spAutoFit/>
          </a:bodyPr>
          <a:lstStyle/>
          <a:p/>
          <a:p>
            <a:pPr>
              <a:defRPr sz="1800"/>
            </a:pPr>
            <a:r>
              <a:t>Early interaction processes queries and documents together throughout the model, capturing rich semantic understanding but at high computational cost.  Late interaction generates embeddings independently and compares them at retrieval time, trading some semantic richness for significant speed and scalability.</a:t>
            </a:r>
          </a:p>
          <a:p>
            <a:pPr lvl="1">
              <a:defRPr sz="1800"/>
            </a:pPr>
            <a:r>
              <a:t>Early Interaction: Rich semantic understanding, high computational cost.</a:t>
            </a:r>
          </a:p>
          <a:p>
            <a:pPr lvl="1">
              <a:defRPr sz="1800"/>
            </a:pPr>
            <a:r>
              <a:t>Late Interaction: Efficient retrieval, potential loss of subtle semantic nuances.</a:t>
            </a:r>
          </a:p>
          <a:p>
            <a:pPr lvl="1">
              <a:defRPr sz="1800"/>
            </a:pPr>
            <a:r>
              <a:t>Application-Specific Choice: The best approach depends on the application's priorities.</a:t>
            </a:r>
          </a:p>
          <a:p>
            <a:pPr>
              <a:defRPr sz="1800" b="1"/>
            </a:pPr>
            <a:r>
              <a:t>Early Interaction: Rich semantic understanding, high computational cost.</a:t>
            </a:r>
          </a:p>
          <a:p>
            <a:pPr>
              <a:defRPr sz="1800" b="1"/>
            </a:pPr>
            <a:r>
              <a:t>Late Interaction: Efficient retrieval, potential loss of subtle semantic nuances.</a:t>
            </a:r>
          </a:p>
          <a:p>
            <a:pPr>
              <a:defRPr sz="1800" b="1"/>
            </a:pPr>
            <a:r>
              <a:t>Application-Specific Choice: The best approach depends on the application's priorities.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square">
            <a:spAutoFit/>
          </a:bodyPr>
          <a:lstStyle/>
          <a:p/>
          <a:p>
            <a:pPr algn="ctr">
              <a:defRPr sz="3200" b="1">
                <a:solidFill>
                  <a:srgbClr val="003366"/>
                </a:solidFill>
              </a:defRPr>
            </a:pPr>
            <a:r>
              <a:t>Computational Cost Analysis of Retrieval Methods</a:t>
            </a:r>
          </a:p>
        </p:txBody>
      </p:sp>
      <p:sp>
        <p:nvSpPr>
          <p:cNvPr id="3" name="TextBox 2"/>
          <p:cNvSpPr txBox="1"/>
          <p:nvPr/>
        </p:nvSpPr>
        <p:spPr>
          <a:xfrm>
            <a:off x="457200" y="1371600"/>
            <a:ext cx="8229600" cy="4572000"/>
          </a:xfrm>
          <a:prstGeom prst="rect">
            <a:avLst/>
          </a:prstGeom>
          <a:noFill/>
        </p:spPr>
        <p:txBody>
          <a:bodyPr wrap="square">
            <a:spAutoFit/>
          </a:bodyPr>
          <a:lstStyle/>
          <a:p/>
          <a:p>
            <a:pPr>
              <a:defRPr sz="1800"/>
            </a:pPr>
            <a:r>
              <a:t>Efficient retrieval is crucial for LLMs.  Naive approaches are infeasible for large datasets.  Strategies like bag-of-vectors (ColBERT) and approximate nearest neighbor search (ANN) improve efficiency.  Phased retrieval (ANN followed by refined ranking) balances speed and accuracy.</a:t>
            </a:r>
          </a:p>
          <a:p>
            <a:pPr lvl="1">
              <a:defRPr sz="1800"/>
            </a:pPr>
            <a:r>
              <a:t>Bag-of-Vectors: Improves accuracy and speed but increases storage and computation.</a:t>
            </a:r>
          </a:p>
          <a:p>
            <a:pPr lvl="1">
              <a:defRPr sz="1800"/>
            </a:pPr>
            <a:r>
              <a:t>Approximate Nearest Neighbor Search (ANN): Significantly speeds up retrieval but might slightly decrease accuracy.</a:t>
            </a:r>
          </a:p>
          <a:p>
            <a:pPr lvl="1">
              <a:defRPr sz="1800"/>
            </a:pPr>
            <a:r>
              <a:t>Phased Retrieval: Combines speed and accuracy for optimal performance.</a:t>
            </a:r>
          </a:p>
          <a:p>
            <a:pPr>
              <a:defRPr sz="1800" b="1"/>
            </a:pPr>
            <a:r>
              <a:t>Bag-of-Vectors: Improves accuracy and speed but increases storage and computation.</a:t>
            </a:r>
          </a:p>
          <a:p>
            <a:pPr>
              <a:defRPr sz="1800" b="1"/>
            </a:pPr>
            <a:r>
              <a:t>Approximate Nearest Neighbor Search (ANN): Significantly speeds up retrieval but might slightly decrease accuracy.</a:t>
            </a:r>
          </a:p>
          <a:p>
            <a:pPr>
              <a:defRPr sz="1800" b="1"/>
            </a:pPr>
            <a:r>
              <a:t>Phased Retrieval: Combines speed and accuracy for optimal performance.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square">
            <a:spAutoFit/>
          </a:bodyPr>
          <a:lstStyle/>
          <a:p/>
          <a:p>
            <a:pPr algn="ctr">
              <a:defRPr sz="3200" b="1">
                <a:solidFill>
                  <a:srgbClr val="003366"/>
                </a:solidFill>
              </a:defRPr>
            </a:pPr>
            <a:r>
              <a:t>Understanding Multi-Vector Embeddings: An Analogy</a:t>
            </a:r>
          </a:p>
        </p:txBody>
      </p:sp>
      <p:sp>
        <p:nvSpPr>
          <p:cNvPr id="3" name="TextBox 2"/>
          <p:cNvSpPr txBox="1"/>
          <p:nvPr/>
        </p:nvSpPr>
        <p:spPr>
          <a:xfrm>
            <a:off x="457200" y="1371600"/>
            <a:ext cx="8229600" cy="4572000"/>
          </a:xfrm>
          <a:prstGeom prst="rect">
            <a:avLst/>
          </a:prstGeom>
          <a:noFill/>
        </p:spPr>
        <p:txBody>
          <a:bodyPr wrap="square">
            <a:spAutoFit/>
          </a:bodyPr>
          <a:lstStyle/>
          <a:p/>
          <a:p>
            <a:pPr>
              <a:defRPr sz="1800"/>
            </a:pPr>
            <a:r>
              <a:t>Imagine searching for 'red apples'. A single-vector embedding might struggle to represent both 'red' and 'apples' effectively. A multi-vector approach would use separate vectors for 'red' and 'apples', enabling more accurate matching. Each vector in the 'bag' represents a distinct feature (word, phrase, image patch).  The combined representation provides a richer understanding than a single vector.</a:t>
            </a:r>
          </a:p>
          <a:p>
            <a:pPr lvl="1">
              <a:defRPr sz="1800"/>
            </a:pPr>
            <a:r>
              <a:t>Multiple Vectors: Each captures a specific aspect or feature.</a:t>
            </a:r>
          </a:p>
          <a:p>
            <a:pPr lvl="1">
              <a:defRPr sz="1800"/>
            </a:pPr>
            <a:r>
              <a:t>Enhanced Precision: Improves matching accuracy in searches.</a:t>
            </a:r>
          </a:p>
          <a:p>
            <a:pPr lvl="1">
              <a:defRPr sz="1800"/>
            </a:pPr>
            <a:r>
              <a:t>Contextual Understanding: Better captures relationships between different elements.</a:t>
            </a:r>
          </a:p>
          <a:p>
            <a:pPr>
              <a:defRPr sz="1800" b="1"/>
            </a:pPr>
            <a:r>
              <a:t>Multiple Vectors: Each captures a specific aspect or feature.</a:t>
            </a:r>
          </a:p>
          <a:p>
            <a:pPr>
              <a:defRPr sz="1800" b="1"/>
            </a:pPr>
            <a:r>
              <a:t>Enhanced Precision: Improves matching accuracy in searches.</a:t>
            </a:r>
          </a:p>
          <a:p>
            <a:pPr>
              <a:defRPr sz="1800" b="1"/>
            </a:pPr>
            <a:r>
              <a:t>Contextual Understanding: Better captures relationships between different elements.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square">
            <a:spAutoFit/>
          </a:bodyPr>
          <a:lstStyle/>
          <a:p/>
          <a:p>
            <a:pPr algn="ctr">
              <a:defRPr sz="3200" b="1">
                <a:solidFill>
                  <a:srgbClr val="003366"/>
                </a:solidFill>
              </a:defRPr>
            </a:pPr>
            <a:r>
              <a:t>Textual Multi-Vector Embeddings: Example</a:t>
            </a:r>
          </a:p>
        </p:txBody>
      </p:sp>
      <p:sp>
        <p:nvSpPr>
          <p:cNvPr id="3" name="TextBox 2"/>
          <p:cNvSpPr txBox="1"/>
          <p:nvPr/>
        </p:nvSpPr>
        <p:spPr>
          <a:xfrm>
            <a:off x="457200" y="1371600"/>
            <a:ext cx="8229600" cy="4572000"/>
          </a:xfrm>
          <a:prstGeom prst="rect">
            <a:avLst/>
          </a:prstGeom>
          <a:noFill/>
        </p:spPr>
        <p:txBody>
          <a:bodyPr wrap="square">
            <a:spAutoFit/>
          </a:bodyPr>
          <a:lstStyle/>
          <a:p/>
          <a:p>
            <a:pPr>
              <a:defRPr sz="1800"/>
            </a:pPr>
            <a:r>
              <a:t>Consider the sentence: 'The apple is sweet and crisp'.  A multi-vector approach creates separate embeddings for each word ('the', 'apple', 'is', 'sweet', 'and', 'crisp'). These word embeddings are combined to represent the sentence.  This allows precise matching with queries like 'sweet apples', comparing the query embedding to individual word embeddings.</a:t>
            </a:r>
          </a:p>
          <a:p>
            <a:pPr lvl="1">
              <a:defRPr sz="1800"/>
            </a:pPr>
            <a:r>
              <a:t>Token-Level Embeddings:  Individual word or sub-word embeddings.</a:t>
            </a:r>
          </a:p>
          <a:p>
            <a:pPr lvl="1">
              <a:defRPr sz="1800"/>
            </a:pPr>
            <a:r>
              <a:t>Precise Matching: Enables more accurate retrieval of relevant information.</a:t>
            </a:r>
          </a:p>
          <a:p>
            <a:pPr lvl="1">
              <a:defRPr sz="1800"/>
            </a:pPr>
            <a:r>
              <a:t>Contextual Information Retention: Preserves word relationships and meaning.</a:t>
            </a:r>
          </a:p>
          <a:p>
            <a:pPr>
              <a:defRPr sz="1800" b="1"/>
            </a:pPr>
            <a:r>
              <a:t>Token-Level Embeddings:  Individual word or sub-word embeddings.</a:t>
            </a:r>
          </a:p>
          <a:p>
            <a:pPr>
              <a:defRPr sz="1800" b="1"/>
            </a:pPr>
            <a:r>
              <a:t>Precise Matching: Enables more accurate retrieval of relevant information.</a:t>
            </a:r>
          </a:p>
          <a:p>
            <a:pPr>
              <a:defRPr sz="1800" b="1"/>
            </a:pPr>
            <a:r>
              <a:t>Contextual Information Retention: Preserves word relationships and meaning.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square">
            <a:spAutoFit/>
          </a:bodyPr>
          <a:lstStyle/>
          <a:p/>
          <a:p>
            <a:pPr algn="ctr">
              <a:defRPr sz="3200" b="1">
                <a:solidFill>
                  <a:srgbClr val="003366"/>
                </a:solidFill>
              </a:defRPr>
            </a:pPr>
            <a:r>
              <a:t>Visual Multi-Vector Embeddings (ColPali)</a:t>
            </a:r>
          </a:p>
        </p:txBody>
      </p:sp>
      <p:sp>
        <p:nvSpPr>
          <p:cNvPr id="3" name="TextBox 2"/>
          <p:cNvSpPr txBox="1"/>
          <p:nvPr/>
        </p:nvSpPr>
        <p:spPr>
          <a:xfrm>
            <a:off x="457200" y="1371600"/>
            <a:ext cx="8229600" cy="4572000"/>
          </a:xfrm>
          <a:prstGeom prst="rect">
            <a:avLst/>
          </a:prstGeom>
          <a:noFill/>
        </p:spPr>
        <p:txBody>
          <a:bodyPr wrap="square">
            <a:spAutoFit/>
          </a:bodyPr>
          <a:lstStyle/>
          <a:p/>
          <a:p>
            <a:pPr>
              <a:defRPr sz="1800"/>
            </a:pPr>
            <a:r>
              <a:t>ColPali extends multi-vector embeddings to visual data. It processes images (e.g., from PDFs) by dividing them into patches and generating a vector embedding for each.  These patch embeddings, along with embeddings for textual instructions (e.g., 'Describe the image'), create a multi-vector representation. This enables retrieval based on visual content, even without OCR.</a:t>
            </a:r>
          </a:p>
          <a:p>
            <a:pPr lvl="1">
              <a:defRPr sz="1800"/>
            </a:pPr>
            <a:r>
              <a:t>Image Patch Embeddings: Vectors representing different parts of an image.</a:t>
            </a:r>
          </a:p>
          <a:p>
            <a:pPr lvl="1">
              <a:defRPr sz="1800"/>
            </a:pPr>
            <a:r>
              <a:t>Vision-Language Integration: Combines visual and textual information.</a:t>
            </a:r>
          </a:p>
          <a:p>
            <a:pPr lvl="1">
              <a:defRPr sz="1800"/>
            </a:pPr>
            <a:r>
              <a:t>OCR-Free Retrieval: Enables efficient search without text extraction.</a:t>
            </a:r>
          </a:p>
          <a:p>
            <a:pPr>
              <a:defRPr sz="1800" b="1"/>
            </a:pPr>
            <a:r>
              <a:t>Image Patch Embeddings: Vectors representing different parts of an image.</a:t>
            </a:r>
          </a:p>
          <a:p>
            <a:pPr>
              <a:defRPr sz="1800" b="1"/>
            </a:pPr>
            <a:r>
              <a:t>Vision-Language Integration: Combines visual and textual information.</a:t>
            </a:r>
          </a:p>
          <a:p>
            <a:pPr>
              <a:defRPr sz="1800" b="1"/>
            </a:pPr>
            <a:r>
              <a:t>OCR-Free Retrieval: Enables efficient search without text extraction.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square">
            <a:spAutoFit/>
          </a:bodyPr>
          <a:lstStyle/>
          <a:p/>
          <a:p>
            <a:pPr algn="ctr">
              <a:defRPr sz="3200" b="1">
                <a:solidFill>
                  <a:srgbClr val="003366"/>
                </a:solidFill>
              </a:defRPr>
            </a:pPr>
            <a:r>
              <a:t>Benefits of Multi-Vector Embeddings</a:t>
            </a:r>
          </a:p>
        </p:txBody>
      </p:sp>
      <p:sp>
        <p:nvSpPr>
          <p:cNvPr id="3" name="TextBox 2"/>
          <p:cNvSpPr txBox="1"/>
          <p:nvPr/>
        </p:nvSpPr>
        <p:spPr>
          <a:xfrm>
            <a:off x="457200" y="1371600"/>
            <a:ext cx="8229600" cy="4572000"/>
          </a:xfrm>
          <a:prstGeom prst="rect">
            <a:avLst/>
          </a:prstGeom>
          <a:noFill/>
        </p:spPr>
        <p:txBody>
          <a:bodyPr wrap="square">
            <a:spAutoFit/>
          </a:bodyPr>
          <a:lstStyle/>
          <a:p/>
          <a:p>
            <a:pPr>
              <a:defRPr sz="1800"/>
            </a:pPr>
            <a:r>
              <a:t>Multi-vector embeddings offer several key advantages:</a:t>
            </a:r>
          </a:p>
          <a:p>
            <a:pPr lvl="1">
              <a:defRPr sz="1800"/>
            </a:pPr>
            <a:r>
              <a:t>Improved Retrieval Accuracy:  More precise matching due to richer document representation.</a:t>
            </a:r>
          </a:p>
          <a:p>
            <a:pPr lvl="1">
              <a:defRPr sz="1800"/>
            </a:pPr>
            <a:r>
              <a:t>Reduced Retrieval Latency:  Efficient algorithms for faster search.</a:t>
            </a:r>
          </a:p>
          <a:p>
            <a:pPr lvl="1">
              <a:defRPr sz="1800"/>
            </a:pPr>
            <a:r>
              <a:t>Reduced Computation Cost: Processing relevant parts reduces overall computational burden.</a:t>
            </a:r>
          </a:p>
          <a:p>
            <a:pPr lvl="1">
              <a:defRPr sz="1800"/>
            </a:pPr>
            <a:r>
              <a:t>Handling Diverse Data Modalities:  Easily incorporates text and visual information.</a:t>
            </a:r>
          </a:p>
          <a:p>
            <a:pPr>
              <a:defRPr sz="1800" b="1"/>
            </a:pPr>
            <a:r>
              <a:t>Improved Retrieval Accuracy:  More precise matching due to richer document representation.</a:t>
            </a:r>
          </a:p>
          <a:p>
            <a:pPr>
              <a:defRPr sz="1800" b="1"/>
            </a:pPr>
            <a:r>
              <a:t>Reduced Retrieval Latency:  Efficient algorithms for faster search.</a:t>
            </a:r>
          </a:p>
          <a:p>
            <a:pPr>
              <a:defRPr sz="1800" b="1"/>
            </a:pPr>
            <a:r>
              <a:t>Reduced Computation Cost: Processing relevant parts reduces overall computational burden.</a:t>
            </a:r>
          </a:p>
          <a:p>
            <a:pPr>
              <a:defRPr sz="1800" b="1"/>
            </a:pPr>
            <a:r>
              <a:t>Handling Diverse Data Modalities:  Easily incorporates text and visual information.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square">
            <a:spAutoFit/>
          </a:bodyPr>
          <a:lstStyle/>
          <a:p/>
          <a:p>
            <a:pPr algn="ctr">
              <a:defRPr sz="3200" b="1">
                <a:solidFill>
                  <a:srgbClr val="003366"/>
                </a:solidFill>
              </a:defRPr>
            </a:pPr>
            <a:r>
              <a:t>Similarity Calculation (MaxSim)</a:t>
            </a:r>
          </a:p>
        </p:txBody>
      </p:sp>
      <p:sp>
        <p:nvSpPr>
          <p:cNvPr id="3" name="TextBox 2"/>
          <p:cNvSpPr txBox="1"/>
          <p:nvPr/>
        </p:nvSpPr>
        <p:spPr>
          <a:xfrm>
            <a:off x="457200" y="1371600"/>
            <a:ext cx="8229600" cy="4572000"/>
          </a:xfrm>
          <a:prstGeom prst="rect">
            <a:avLst/>
          </a:prstGeom>
          <a:noFill/>
        </p:spPr>
        <p:txBody>
          <a:bodyPr wrap="square">
            <a:spAutoFit/>
          </a:bodyPr>
          <a:lstStyle/>
          <a:p/>
          <a:p>
            <a:pPr>
              <a:defRPr sz="1800"/>
            </a:pPr>
            <a:r>
              <a:t>The MaxSim function is crucial for comparing query and document embeddings. It calculates the maximum similarity between each query vector and all vectors within the document's representation.  Even a single perfect match ensures high relevance.</a:t>
            </a:r>
          </a:p>
          <a:p>
            <a:pPr lvl="1">
              <a:defRPr sz="1800"/>
            </a:pPr>
            <a:r>
              <a:t>Maximum Similarity: Selects the highest similarity score between any query and document vector pair.</a:t>
            </a:r>
          </a:p>
          <a:p>
            <a:pPr lvl="1">
              <a:defRPr sz="1800"/>
            </a:pPr>
            <a:r>
              <a:t>Efficient Comparison:  Focuses on the most relevant parts for faster processing.</a:t>
            </a:r>
          </a:p>
          <a:p>
            <a:pPr lvl="1">
              <a:defRPr sz="1800"/>
            </a:pPr>
            <a:r>
              <a:t>Robust Matching: Ensures high relevance even with partial matches.</a:t>
            </a:r>
          </a:p>
          <a:p>
            <a:pPr>
              <a:defRPr sz="1800" b="1"/>
            </a:pPr>
            <a:r>
              <a:t>Maximum Similarity: Selects the highest similarity score between any query and document vector pair.</a:t>
            </a:r>
          </a:p>
          <a:p>
            <a:pPr>
              <a:defRPr sz="1800" b="1"/>
            </a:pPr>
            <a:r>
              <a:t>Efficient Comparison:  Focuses on the most relevant parts for faster processing.</a:t>
            </a:r>
          </a:p>
          <a:p>
            <a:pPr>
              <a:defRPr sz="1800" b="1"/>
            </a:pPr>
            <a:r>
              <a:t>Robust Matching: Ensures high relevance even with partial matches.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square">
            <a:spAutoFit/>
          </a:bodyPr>
          <a:lstStyle/>
          <a:p/>
          <a:p>
            <a:pPr algn="ctr">
              <a:defRPr sz="3200" b="1">
                <a:solidFill>
                  <a:srgbClr val="003366"/>
                </a:solidFill>
              </a:defRPr>
            </a:pPr>
            <a:r>
              <a:t>Approximate Nearest Neighbor Search (ANN)</a:t>
            </a:r>
          </a:p>
        </p:txBody>
      </p:sp>
      <p:sp>
        <p:nvSpPr>
          <p:cNvPr id="3" name="TextBox 2"/>
          <p:cNvSpPr txBox="1"/>
          <p:nvPr/>
        </p:nvSpPr>
        <p:spPr>
          <a:xfrm>
            <a:off x="457200" y="1371600"/>
            <a:ext cx="8229600" cy="4572000"/>
          </a:xfrm>
          <a:prstGeom prst="rect">
            <a:avLst/>
          </a:prstGeom>
          <a:noFill/>
        </p:spPr>
        <p:txBody>
          <a:bodyPr wrap="square">
            <a:spAutoFit/>
          </a:bodyPr>
          <a:lstStyle/>
          <a:p/>
          <a:p>
            <a:pPr>
              <a:defRPr sz="1800"/>
            </a:pPr>
            <a:r>
              <a:t>To efficiently search large datasets, approximate nearest neighbor search (ANN) techniques are used.  These methods quickly identify the most similar documents without exhaustive comparisons. HNSW (Hierarchical Navigable Small World) is a commonly used ANN method.</a:t>
            </a:r>
          </a:p>
          <a:p>
            <a:pPr lvl="1">
              <a:defRPr sz="1800"/>
            </a:pPr>
            <a:r>
              <a:t>Speed and Efficiency:  Quickly finds the most similar documents.</a:t>
            </a:r>
          </a:p>
          <a:p>
            <a:pPr lvl="1">
              <a:defRPr sz="1800"/>
            </a:pPr>
            <a:r>
              <a:t>Scalability: Handles large datasets efficiently.</a:t>
            </a:r>
          </a:p>
          <a:p>
            <a:pPr lvl="1">
              <a:defRPr sz="1800"/>
            </a:pPr>
            <a:r>
              <a:t>Approximation:  Trades slight accuracy for significant speed improvements.</a:t>
            </a:r>
          </a:p>
          <a:p>
            <a:pPr>
              <a:defRPr sz="1800" b="1"/>
            </a:pPr>
            <a:r>
              <a:t>Speed and Efficiency:  Quickly finds the most similar documents.</a:t>
            </a:r>
          </a:p>
          <a:p>
            <a:pPr>
              <a:defRPr sz="1800" b="1"/>
            </a:pPr>
            <a:r>
              <a:t>Scalability: Handles large datasets efficiently.</a:t>
            </a:r>
          </a:p>
          <a:p>
            <a:pPr>
              <a:defRPr sz="1800" b="1"/>
            </a:pPr>
            <a:r>
              <a:t>Approximation:  Trades slight accuracy for significant speed improvements.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square">
            <a:spAutoFit/>
          </a:bodyPr>
          <a:lstStyle/>
          <a:p/>
          <a:p>
            <a:pPr algn="ctr">
              <a:defRPr sz="3200" b="1">
                <a:solidFill>
                  <a:srgbClr val="003366"/>
                </a:solidFill>
              </a:defRPr>
            </a:pPr>
            <a:r>
              <a:t>ColBERT Architecture Overview</a:t>
            </a:r>
          </a:p>
        </p:txBody>
      </p:sp>
      <p:sp>
        <p:nvSpPr>
          <p:cNvPr id="3" name="TextBox 2"/>
          <p:cNvSpPr txBox="1"/>
          <p:nvPr/>
        </p:nvSpPr>
        <p:spPr>
          <a:xfrm>
            <a:off x="457200" y="1371600"/>
            <a:ext cx="8229600" cy="4572000"/>
          </a:xfrm>
          <a:prstGeom prst="rect">
            <a:avLst/>
          </a:prstGeom>
          <a:noFill/>
        </p:spPr>
        <p:txBody>
          <a:bodyPr wrap="square">
            <a:spAutoFit/>
          </a:bodyPr>
          <a:lstStyle/>
          <a:p/>
          <a:p>
            <a:pPr>
              <a:defRPr sz="1800"/>
            </a:pPr>
            <a:r>
              <a:t>ColBERT is a technique for efficient and accurate textual document retrieval.  It uses pre-trained transformer models (like BERT) to generate embeddings for each token.  Instead of a single document vector, it uses a bag-of-token vectors, improving context capture.  Its 'late interaction' approach compares query and document embeddings only at retrieval time, enhancing efficiency.</a:t>
            </a:r>
          </a:p>
          <a:p>
            <a:pPr lvl="1">
              <a:defRPr sz="1800"/>
            </a:pPr>
            <a:r>
              <a:t>Bag-of-Token Vectors: Represents documents as a collection of token embeddings.</a:t>
            </a:r>
          </a:p>
          <a:p>
            <a:pPr lvl="1">
              <a:defRPr sz="1800"/>
            </a:pPr>
            <a:r>
              <a:t>Late Interaction: Improves efficiency by delaying comparisons until retrieval time.</a:t>
            </a:r>
          </a:p>
          <a:p>
            <a:pPr lvl="1">
              <a:defRPr sz="1800"/>
            </a:pPr>
            <a:r>
              <a:t>MaxSim Scoring: Selects the highest similarity score between query and document token pairs.</a:t>
            </a:r>
          </a:p>
          <a:p>
            <a:pPr>
              <a:defRPr sz="1800" b="1"/>
            </a:pPr>
            <a:r>
              <a:t>Bag-of-Token Vectors: Represents documents as a collection of token embeddings.</a:t>
            </a:r>
          </a:p>
          <a:p>
            <a:pPr>
              <a:defRPr sz="1800" b="1"/>
            </a:pPr>
            <a:r>
              <a:t>Late Interaction: Improves efficiency by delaying comparisons until retrieval time.</a:t>
            </a:r>
          </a:p>
          <a:p>
            <a:pPr>
              <a:defRPr sz="1800" b="1"/>
            </a:pPr>
            <a:r>
              <a:t>MaxSim Scoring: Selects the highest similarity score between query and document token pairs.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square">
            <a:spAutoFit/>
          </a:bodyPr>
          <a:lstStyle/>
          <a:p/>
          <a:p>
            <a:pPr algn="ctr">
              <a:defRPr sz="3200" b="1">
                <a:solidFill>
                  <a:srgbClr val="003366"/>
                </a:solidFill>
              </a:defRPr>
            </a:pPr>
            <a:r>
              <a:t>How ColBERT Works: Step-by-Step</a:t>
            </a:r>
          </a:p>
        </p:txBody>
      </p:sp>
      <p:sp>
        <p:nvSpPr>
          <p:cNvPr id="3" name="TextBox 2"/>
          <p:cNvSpPr txBox="1"/>
          <p:nvPr/>
        </p:nvSpPr>
        <p:spPr>
          <a:xfrm>
            <a:off x="457200" y="1371600"/>
            <a:ext cx="8229600" cy="4572000"/>
          </a:xfrm>
          <a:prstGeom prst="rect">
            <a:avLst/>
          </a:prstGeom>
          <a:noFill/>
        </p:spPr>
        <p:txBody>
          <a:bodyPr wrap="square">
            <a:spAutoFit/>
          </a:bodyPr>
          <a:lstStyle/>
          <a:p/>
          <a:p>
            <a:pPr>
              <a:defRPr sz="1800"/>
            </a:pPr>
            <a:r>
              <a:t>1. Indexing: Documents are processed, and token embeddings are stored. 2. Query Encoding: Query tokens are embedded using the same model. 3. Similarity Calculation: Similarity (e.g., dot product) between query and document tokens is computed. 4. MaxSim Selection: Maximum similarity for each query token is chosen. 5. Aggregation: Maximum similarity scores are summed for the final document score. 6. Ranking: Documents are ranked by their scores.</a:t>
            </a:r>
          </a:p>
          <a:p>
            <a:pPr>
              <a:defRPr sz="1800" b="1"/>
            </a:pPr>
            <a:r>
              <a:t>1. Indexing: Documents are processed, and token embeddings are stored. 2. Query Encoding: Query tokens are embedded using the same model. 3. Similarity Calculation: Similarity (e.g., dot product) between query and document tokens is computed. 4. MaxSim Selection: Maximum similarity for each query token is chosen. 5. Aggregation: Maximum similarity scores are summed for the final document score. 6. Ranking: Documents are ranked by their scores.</a:t>
            </a:r>
          </a:p>
          <a:p>
            <a:pPr>
              <a:defRPr sz="1800" b="1"/>
            </a:pPr>
            <a:r>
              <a:t>1. Indexing: Documents are processed, and token embeddings are stored. 2. Query Encoding: Query tokens are embedded using the same model. 3. Similarity Calculation: Similarity (e.g., dot product) between query and document tokens is computed. 4. MaxSim Selection: Maximum similarity for each query token is chosen. 5. Aggregation: Maximum similarity scores are summed for the final document score. 6. Ranking: Documents are ranked by their scores.</a:t>
            </a:r>
          </a:p>
          <a:p>
            <a:pPr>
              <a:defRPr sz="1800" b="1"/>
            </a:pPr>
            <a:r>
              <a:t>1. Indexing: Documents are processed, and token embeddings are stored. 2. Query Encoding: Query tokens are embedded using the same model. 3. Similarity Calculation: Similarity (e.g., dot product) between query and document tokens is computed. 4. MaxSim Selection: Maximum similarity for each query token is chosen. 5. Aggregation: Maximum similarity scores are summed for the final document score. 6. Ranking: Documents are ranked by their scores.</a:t>
            </a:r>
          </a:p>
          <a:p>
            <a:pPr>
              <a:defRPr sz="1800" b="1"/>
            </a:pPr>
            <a:r>
              <a:t>1. Indexing: Documents are processed, and token embeddings are stored. 2. Query Encoding: Query tokens are embedded using the same model. 3. Similarity Calculation: Similarity (e.g., dot product) between query and document tokens is computed. 4. MaxSim Selection: Maximum similarity for each query token is chosen. 5. Aggregation: Maximum similarity scores are summed for the final document score. 6. Ranking: Documents are ranked by their scores.</a:t>
            </a:r>
          </a:p>
          <a:p>
            <a:pPr>
              <a:defRPr sz="1800" b="1"/>
            </a:pPr>
            <a:r>
              <a:t>1. Indexing: Documents are processed, and token embeddings are stored. 2. Query Encoding: Query tokens are embedded using the same model. 3. Similarity Calculation: Similarity (e.g., dot product) between query and document tokens is computed. 4. MaxSim Selection: Maximum similarity for each query token is chosen. 5. Aggregation: Maximum similarity scores are summed for the final document score. 6. Ranking: Documents are ranked by their scores.</a:t>
            </a:r>
          </a:p>
          <a:p>
            <a:pPr>
              <a:defRPr sz="1800" b="1"/>
            </a:pPr>
            <a:r>
              <a:t>1. Indexing: Documents are processed, and token embeddings are stored. 2. Query Encoding: Query tokens are embedded using the same model. 3. Similarity Calculation: Similarity (e.g., dot product) between query and document tokens is computed. 4. MaxSim Selection: Maximum similarity for each query token is chosen. 5. Aggregation: Maximum similarity scores are summed for the final document score. 6. Ranking: Documents are ranked by their scores.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