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Generative AI: An Introduction</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Generative AI encompasses algorithms capable of creating new data instances resembling their training data. Unlike discriminative models that classify data, generative models learn the underlying data distribution to generate novel samples – images, text, audio, etc.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Transformer Network Applications</a:t>
            </a:r>
          </a:p>
        </p:txBody>
      </p:sp>
      <p:sp>
        <p:nvSpPr>
          <p:cNvPr id="3" name="TextBox 2"/>
          <p:cNvSpPr txBox="1"/>
          <p:nvPr/>
        </p:nvSpPr>
        <p:spPr>
          <a:xfrm>
            <a:off x="457200" y="1371600"/>
            <a:ext cx="8229600" cy="4572000"/>
          </a:xfrm>
          <a:prstGeom prst="rect">
            <a:avLst/>
          </a:prstGeom>
          <a:noFill/>
        </p:spPr>
        <p:txBody>
          <a:bodyPr wrap="square">
            <a:spAutoFit/>
          </a:bodyPr>
          <a:lstStyle/>
          <a:p/>
          <a:p>
            <a:pPr algn="l" lvl="1">
              <a:defRPr sz="1800"/>
            </a:pPr>
            <a:r>
              <a:t>• Natural Language Processing (NLP): Machine translation, text summarization, question answering, text generation.</a:t>
            </a:r>
          </a:p>
          <a:p>
            <a:pPr algn="l" lvl="1">
              <a:defRPr sz="1800"/>
            </a:pPr>
            <a:r>
              <a:t>• Computer Vision: Image classification, object detection, image captioning.</a:t>
            </a:r>
          </a:p>
          <a:p>
            <a:pPr algn="l" lvl="1">
              <a:defRPr sz="1800"/>
            </a:pPr>
            <a:r>
              <a:t>• Time Series Analysis: Forecasting, anomaly detection.</a:t>
            </a:r>
          </a:p>
          <a:p>
            <a:pPr algn="l" lvl="1">
              <a:defRPr sz="1800"/>
            </a:pPr>
            <a:r>
              <a:t>• Speech Recognition: Automatic speech recognition (ASR).</a:t>
            </a:r>
          </a:p>
          <a:p>
            <a:pPr algn="l"/>
            <a:r>
              <a:t>Natural Language Processing (NLP): Machine translation, text summarization, question answering, text generation.</a:t>
            </a:r>
          </a:p>
          <a:p>
            <a:pPr algn="l"/>
            <a:r>
              <a:t>Computer Vision: Image classification, object detection, image captioning.</a:t>
            </a:r>
          </a:p>
          <a:p>
            <a:pPr algn="l"/>
            <a:r>
              <a:t>Time Series Analysis: Forecasting, anomaly detection.</a:t>
            </a:r>
          </a:p>
          <a:p>
            <a:pPr algn="l"/>
            <a:r>
              <a:t>Speech Recognition: Automatic speech recognition (ASR).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Attention Mechanisms: The Power of Focus</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Attention mechanisms, inspired by human visual attention, assign weights to input sequence parts, indicating their importance for predicting an output.  This is a weighted average of input elements, where the weights are learned during training.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Self-Attention: Relating Parts of a Sequence</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Self-attention is an attention mechanism where input and output sequences are identical. It relates different parts of the input, capturing long-range dependencies. For each word, it considers all others to determine context and meaning, calculating attention weights representing relevance.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Self-Attention: A Step-by-Step Example</a:t>
            </a:r>
          </a:p>
        </p:txBody>
      </p:sp>
      <p:sp>
        <p:nvSpPr>
          <p:cNvPr id="3" name="TextBox 2"/>
          <p:cNvSpPr txBox="1"/>
          <p:nvPr/>
        </p:nvSpPr>
        <p:spPr>
          <a:xfrm>
            <a:off x="457200" y="1371600"/>
            <a:ext cx="8229600" cy="4572000"/>
          </a:xfrm>
          <a:prstGeom prst="rect">
            <a:avLst/>
          </a:prstGeom>
          <a:noFill/>
        </p:spPr>
        <p:txBody>
          <a:bodyPr wrap="square">
            <a:spAutoFit/>
          </a:bodyPr>
          <a:lstStyle/>
          <a:p/>
          <a:p>
            <a:pPr algn="l"/>
            <a:r>
              <a:t>Linear Projections: Each word is transformed into Query (Q), Key (K), and Value (V) vectors.</a:t>
            </a:r>
          </a:p>
          <a:p>
            <a:pPr algn="l"/>
            <a:r>
              <a:t>Attention Weights Calculation: Dot product of query vector with all key vectors, creating relevance scores, then softmax normalized to probabilities.</a:t>
            </a:r>
          </a:p>
          <a:p>
            <a:pPr algn="l"/>
            <a:r>
              <a:t>Weighted Value Summation: Weighted average of value vectors using attention weights, creating a context-aware representation.</a:t>
            </a:r>
          </a:p>
          <a:p>
            <a:pPr algn="l"/>
            <a:r>
              <a:t>Output: This is repeated for each word, creating context-aware representations.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Applications and Advantages of Self-Attention</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Applications: NLP, Computer Vision, Speech Recognition, Time Series Analysis.  Advantages over Recurrent Networks: Parallelization (faster training), effective handling of long-range dependencies.</a:t>
            </a:r>
          </a:p>
          <a:p>
            <a:pPr algn="l"/>
            <a:r>
              <a:t>Applications: NLP, Computer Vision, Speech Recognition, Time Series Analysis.  Advantages over Recurrent Networks: Parallelization (faster training), effective handling of long-range dependencies.</a:t>
            </a:r>
          </a:p>
          <a:p>
            <a:pPr algn="l"/>
            <a:r>
              <a:t>Applications: NLP, Computer Vision, Speech Recognition, Time Series Analysis.  Advantages over Recurrent Networks: Parallelization (faster training), effective handling of long-range dependencies.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Types of Generative Models</a:t>
            </a:r>
          </a:p>
        </p:txBody>
      </p:sp>
      <p:sp>
        <p:nvSpPr>
          <p:cNvPr id="3" name="TextBox 2"/>
          <p:cNvSpPr txBox="1"/>
          <p:nvPr/>
        </p:nvSpPr>
        <p:spPr>
          <a:xfrm>
            <a:off x="457200" y="1371600"/>
            <a:ext cx="8229600" cy="4572000"/>
          </a:xfrm>
          <a:prstGeom prst="rect">
            <a:avLst/>
          </a:prstGeom>
          <a:noFill/>
        </p:spPr>
        <p:txBody>
          <a:bodyPr wrap="square">
            <a:spAutoFit/>
          </a:bodyPr>
          <a:lstStyle/>
          <a:p/>
          <a:p>
            <a:pPr algn="l" lvl="1">
              <a:defRPr sz="1800"/>
            </a:pPr>
            <a:r>
              <a:t>• Variational Autoencoders (VAEs): Learn compressed data representations for generating new data points, known for smooth and coherent outputs.</a:t>
            </a:r>
          </a:p>
          <a:p>
            <a:pPr algn="l" lvl="1">
              <a:defRPr sz="1800"/>
            </a:pPr>
            <a:r>
              <a:t>• Generative Adversarial Networks (GANs): Employ a generator and discriminator network in a competitive process; the generator creates realistic data while the discriminator distinguishes real from generated data, resulting in increasingly realistic outputs.</a:t>
            </a:r>
          </a:p>
          <a:p>
            <a:pPr algn="l" lvl="1">
              <a:defRPr sz="1800"/>
            </a:pPr>
            <a:r>
              <a:t>• Autoregressive Models: Predict the next element in a sequence based on preceding elements (e.g., GPT predicts the next word in a sentence). Highly effective for sequential data generation.</a:t>
            </a:r>
          </a:p>
          <a:p>
            <a:pPr algn="l"/>
            <a:r>
              <a:t>Variational Autoencoders (VAEs): Learn compressed data representations for generating new data points, known for smooth and coherent outputs.</a:t>
            </a:r>
          </a:p>
          <a:p>
            <a:pPr algn="l"/>
            <a:r>
              <a:t>Generative Adversarial Networks (GANs): Employ a generator and discriminator network in a competitive process; the generator creates realistic data while the discriminator distinguishes real from generated data, resulting in increasingly realistic outputs.</a:t>
            </a:r>
          </a:p>
          <a:p>
            <a:pPr algn="l"/>
            <a:r>
              <a:t>Autoregressive Models: Predict the next element in a sequence based on preceding elements (e.g., GPT predicts the next word in a sentence). Highly effective for sequential data generation.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Training Generative Models</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Training involves exposing models to large datasets.  They learn the statistical properties of this data to generate new instances with similar characteristics.  This process is computationally intensive, requiring significant resources, especially for complex models and large datasets.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Generative AI Applications</a:t>
            </a:r>
          </a:p>
        </p:txBody>
      </p:sp>
      <p:sp>
        <p:nvSpPr>
          <p:cNvPr id="3" name="TextBox 2"/>
          <p:cNvSpPr txBox="1"/>
          <p:nvPr/>
        </p:nvSpPr>
        <p:spPr>
          <a:xfrm>
            <a:off x="457200" y="1371600"/>
            <a:ext cx="8229600" cy="4572000"/>
          </a:xfrm>
          <a:prstGeom prst="rect">
            <a:avLst/>
          </a:prstGeom>
          <a:noFill/>
        </p:spPr>
        <p:txBody>
          <a:bodyPr wrap="square">
            <a:spAutoFit/>
          </a:bodyPr>
          <a:lstStyle/>
          <a:p/>
          <a:p>
            <a:pPr algn="l" lvl="1">
              <a:defRPr sz="1800"/>
            </a:pPr>
            <a:r>
              <a:t>• Image Generation: Creating realistic or stylized images, enhancing existing images, generating images from text descriptions.</a:t>
            </a:r>
          </a:p>
          <a:p>
            <a:pPr algn="l" lvl="1">
              <a:defRPr sz="1800"/>
            </a:pPr>
            <a:r>
              <a:t>• Text Generation: Writing stories, articles, summaries, translating languages, generating code.</a:t>
            </a:r>
          </a:p>
          <a:p>
            <a:pPr algn="l" lvl="1">
              <a:defRPr sz="1800"/>
            </a:pPr>
            <a:r>
              <a:t>• Audio Generation: Creating music, sound effects, speech synthesis.</a:t>
            </a:r>
          </a:p>
          <a:p>
            <a:pPr algn="l" lvl="1">
              <a:defRPr sz="1800"/>
            </a:pPr>
            <a:r>
              <a:t>• Drug Discovery: Generating novel molecules with desired properties.</a:t>
            </a:r>
          </a:p>
          <a:p>
            <a:pPr algn="l" lvl="1">
              <a:defRPr sz="1800"/>
            </a:pPr>
            <a:r>
              <a:t>• Art &amp; Design: Creating new art forms and assisting in the design process.</a:t>
            </a:r>
          </a:p>
          <a:p>
            <a:pPr algn="l"/>
            <a:r>
              <a:t>Image Generation: Creating realistic or stylized images, enhancing existing images, generating images from text descriptions.</a:t>
            </a:r>
          </a:p>
          <a:p>
            <a:pPr algn="l"/>
            <a:r>
              <a:t>Text Generation: Writing stories, articles, summaries, translating languages, generating code.</a:t>
            </a:r>
          </a:p>
          <a:p>
            <a:pPr algn="l"/>
            <a:r>
              <a:t>Audio Generation: Creating music, sound effects, speech synthesis.</a:t>
            </a:r>
          </a:p>
          <a:p>
            <a:pPr algn="l"/>
            <a:r>
              <a:t>Drug Discovery: Generating novel molecules with desired properties.</a:t>
            </a:r>
          </a:p>
          <a:p>
            <a:pPr algn="l"/>
            <a:r>
              <a:t>Art &amp; Design: Creating new art forms and assisting in the design process.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Limitations and Ethical Considerations</a:t>
            </a:r>
          </a:p>
        </p:txBody>
      </p:sp>
      <p:sp>
        <p:nvSpPr>
          <p:cNvPr id="3" name="TextBox 2"/>
          <p:cNvSpPr txBox="1"/>
          <p:nvPr/>
        </p:nvSpPr>
        <p:spPr>
          <a:xfrm>
            <a:off x="457200" y="1371600"/>
            <a:ext cx="8229600" cy="4572000"/>
          </a:xfrm>
          <a:prstGeom prst="rect">
            <a:avLst/>
          </a:prstGeom>
          <a:noFill/>
        </p:spPr>
        <p:txBody>
          <a:bodyPr wrap="square">
            <a:spAutoFit/>
          </a:bodyPr>
          <a:lstStyle/>
          <a:p/>
          <a:p>
            <a:pPr algn="l" lvl="1">
              <a:defRPr sz="1800"/>
            </a:pPr>
            <a:r>
              <a:t>• High Computational Cost: Training demands significant resources.</a:t>
            </a:r>
          </a:p>
          <a:p>
            <a:pPr algn="l" lvl="1">
              <a:defRPr sz="1800"/>
            </a:pPr>
            <a:r>
              <a:t>• Bias and Fairness: Biases in training data can be reflected in generated data.</a:t>
            </a:r>
          </a:p>
          <a:p>
            <a:pPr algn="l" lvl="1">
              <a:defRPr sz="1800"/>
            </a:pPr>
            <a:r>
              <a:t>• Misinformation and Deepfakes: Potential for creating realistic but fake content.</a:t>
            </a:r>
          </a:p>
          <a:p>
            <a:pPr algn="l" lvl="1">
              <a:defRPr sz="1800"/>
            </a:pPr>
            <a:r>
              <a:t>• Copyright and Ownership: Complex and unclear ownership issues.</a:t>
            </a:r>
          </a:p>
          <a:p>
            <a:pPr algn="l"/>
            <a:r>
              <a:t>High Computational Cost: Training demands significant resources.</a:t>
            </a:r>
          </a:p>
          <a:p>
            <a:pPr algn="l"/>
            <a:r>
              <a:t>Bias and Fairness: Biases in training data can be reflected in generated data.</a:t>
            </a:r>
          </a:p>
          <a:p>
            <a:pPr algn="l"/>
            <a:r>
              <a:t>Misinformation and Deepfakes: Potential for creating realistic but fake content.</a:t>
            </a:r>
          </a:p>
          <a:p>
            <a:pPr algn="l"/>
            <a:r>
              <a:t>Copyright and Ownership: Complex and unclear ownership issues.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Transformer Networks: A Revolution in Deep Learning</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Transformer networks are a revolutionary architecture, particularly effective for sequential data (text, time series). Unlike recurrent neural networks (RNNs) which process sequentially, transformers use self-attention mechanisms to process the entire input in parallel, enabling faster training and better handling of long-range dependencies.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Self-Attention Mechanism</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The core of the transformer is the self-attention mechanism. It weighs the importance of different input sequence parts when processing each element.  Attention scores are calculated between all word pairs, creating a weighted representation fed into subsequent layers.  Mathematically: Attention(Q, K, V) = softmax(QKT/√dk)V.</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Encoder-Decoder Structure and Positional Encoding</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Many transformers use an encoder-decoder structure. The encoder processes input, generating a contextualized representation. The decoder uses this to generate the output sequence. Positional encoding adds information about word order, crucial because transformers process inputs in parallel.  This can be done using sine/cosine functions or learned embeddings.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square">
            <a:spAutoFit/>
          </a:bodyPr>
          <a:lstStyle/>
          <a:p/>
          <a:p>
            <a:pPr algn="ctr">
              <a:defRPr sz="3200" b="1">
                <a:solidFill>
                  <a:srgbClr val="003366"/>
                </a:solidFill>
              </a:defRPr>
            </a:pPr>
            <a:r>
              <a:t>Multi-Head Attention</a:t>
            </a:r>
          </a:p>
        </p:txBody>
      </p:sp>
      <p:sp>
        <p:nvSpPr>
          <p:cNvPr id="3" name="TextBox 2"/>
          <p:cNvSpPr txBox="1"/>
          <p:nvPr/>
        </p:nvSpPr>
        <p:spPr>
          <a:xfrm>
            <a:off x="457200" y="1371600"/>
            <a:ext cx="8229600" cy="4572000"/>
          </a:xfrm>
          <a:prstGeom prst="rect">
            <a:avLst/>
          </a:prstGeom>
          <a:noFill/>
        </p:spPr>
        <p:txBody>
          <a:bodyPr wrap="square">
            <a:spAutoFit/>
          </a:bodyPr>
          <a:lstStyle/>
          <a:p/>
          <a:p>
            <a:pPr algn="l">
              <a:defRPr sz="1800"/>
            </a:pPr>
            <a:r>
              <a:t>Instead of a single attention mechanism, transformers often use multi-head attention.  Each head learns a different representation; their outputs are concatenated and linearly transformed, allowing the model to attend to different aspects of the input simultaneously.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