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31"/>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x="12192000" cy="6858000"/>
  <p:notesSz cx="6858000" cy="9144000"/>
  <p:embeddedFontLst>
    <p:embeddedFont>
      <p:font typeface="Play" panose="020B0604020202020204" charset="0"/>
      <p:regular r:id="rId32"/>
      <p:bold r:id="rId33"/>
    </p:embeddedFont>
    <p:embeddedFont>
      <p:font typeface="Quattrocento Sans" panose="020B0502050000020003" pitchFamily="3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F47787-54F7-0FEC-EB0F-160C0B8216E7}" v="1" dt="2025-02-17T02:23:26.244"/>
    <p1510:client id="{B6640D9A-C906-6E1F-B0D4-DE6FB349ADD1}" v="1" dt="2025-02-17T02:39:53.3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font" Target="fonts/font3.fntdata"/><Relationship Id="rId42"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4.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2.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to Arellano, Irvin D" userId="S::idsotoar@cougarnet.uh.edu::2c8565b5-a476-4f7f-8733-1b63355393cd" providerId="AD" clId="Web-{B6640D9A-C906-6E1F-B0D4-DE6FB349ADD1}"/>
    <pc:docChg chg="modSld">
      <pc:chgData name="Soto Arellano, Irvin D" userId="S::idsotoar@cougarnet.uh.edu::2c8565b5-a476-4f7f-8733-1b63355393cd" providerId="AD" clId="Web-{B6640D9A-C906-6E1F-B0D4-DE6FB349ADD1}" dt="2025-02-17T02:39:53.338" v="0" actId="1076"/>
      <pc:docMkLst>
        <pc:docMk/>
      </pc:docMkLst>
      <pc:sldChg chg="modSp">
        <pc:chgData name="Soto Arellano, Irvin D" userId="S::idsotoar@cougarnet.uh.edu::2c8565b5-a476-4f7f-8733-1b63355393cd" providerId="AD" clId="Web-{B6640D9A-C906-6E1F-B0D4-DE6FB349ADD1}" dt="2025-02-17T02:39:53.338" v="0" actId="1076"/>
        <pc:sldMkLst>
          <pc:docMk/>
          <pc:sldMk cId="0" sldId="268"/>
        </pc:sldMkLst>
        <pc:picChg chg="mod">
          <ac:chgData name="Soto Arellano, Irvin D" userId="S::idsotoar@cougarnet.uh.edu::2c8565b5-a476-4f7f-8733-1b63355393cd" providerId="AD" clId="Web-{B6640D9A-C906-6E1F-B0D4-DE6FB349ADD1}" dt="2025-02-17T02:39:53.338" v="0" actId="1076"/>
          <ac:picMkLst>
            <pc:docMk/>
            <pc:sldMk cId="0" sldId="268"/>
            <ac:picMk id="20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68f7681710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g268f7681710_0_1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8acafe738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g28acafe738f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8acafe738f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28acafe738f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bb813df30c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3" name="Google Shape;193;g2bb813df30c_0_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fa29915aac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2fa29915aac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8fed84993_0_2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1" name="Google Shape;211;g268fed84993_0_2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fa29915aac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g2fa29915aac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fa29915aac_0_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g2fa29915aac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fa29915aac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g2fa29915aac_0_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3467cea55f_0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1" name="Google Shape;251;g33467cea55f_0_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3467cea55f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1" name="Google Shape;261;g33467cea55f_0_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68f7681710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g268f7681710_0_2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3467cea55f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0" name="Google Shape;270;g33467cea55f_0_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33467cea55f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g33467cea55f_0_10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3467cea55f_0_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g33467cea55f_0_1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3467cea55f_0_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g33467cea55f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33467cea55f_0_1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g33467cea55f_0_17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3467cea55f_0_1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7" name="Google Shape;317;g33467cea55f_0_14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33467cea55f_0_1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6" name="Google Shape;326;g33467cea55f_0_1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3467cea55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3467cea5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3467cea55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33467cea55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bb6c8e24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g2bb6c8e24c4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8fed84993_0_2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68fed84993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bb813df30c_0_6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2bb813df30c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bb813df30c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g2bb813df30c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bb6c8e24c4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g2bb6c8e24c4_0_9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415600" y="593367"/>
            <a:ext cx="11360700" cy="763500"/>
          </a:xfrm>
          <a:prstGeom prst="rect">
            <a:avLst/>
          </a:prstGeom>
        </p:spPr>
        <p:txBody>
          <a:bodyPr spcFirstLastPara="1" wrap="square" lIns="91425" tIns="45700" rIns="91425" bIns="45700" anchor="ctr" anchorCtr="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a:off x="415600" y="1536633"/>
            <a:ext cx="11360700" cy="4555200"/>
          </a:xfrm>
          <a:prstGeom prst="rect">
            <a:avLst/>
          </a:prstGeom>
        </p:spPr>
        <p:txBody>
          <a:bodyPr spcFirstLastPara="1" wrap="square" lIns="91425" tIns="45700" rIns="91425" bIns="45700" anchor="t" anchorCtr="0">
            <a:normAutofit/>
          </a:bodyPr>
          <a:lstStyle>
            <a:lvl1pPr marL="457200" lvl="0" indent="-406400">
              <a:spcBef>
                <a:spcPts val="1000"/>
              </a:spcBef>
              <a:spcAft>
                <a:spcPts val="0"/>
              </a:spcAft>
              <a:buSzPts val="2800"/>
              <a:buChar char="•"/>
              <a:defRPr/>
            </a:lvl1pPr>
            <a:lvl2pPr marL="914400" lvl="1" indent="-381000">
              <a:spcBef>
                <a:spcPts val="500"/>
              </a:spcBef>
              <a:spcAft>
                <a:spcPts val="0"/>
              </a:spcAft>
              <a:buSzPts val="2400"/>
              <a:buChar char="•"/>
              <a:defRPr/>
            </a:lvl2pPr>
            <a:lvl3pPr marL="1371600" lvl="2" indent="-355600">
              <a:spcBef>
                <a:spcPts val="500"/>
              </a:spcBef>
              <a:spcAft>
                <a:spcPts val="0"/>
              </a:spcAft>
              <a:buSzPts val="2000"/>
              <a:buChar char="•"/>
              <a:defRPr/>
            </a:lvl3pPr>
            <a:lvl4pPr marL="1828800" lvl="3" indent="-342900">
              <a:spcBef>
                <a:spcPts val="500"/>
              </a:spcBef>
              <a:spcAft>
                <a:spcPts val="0"/>
              </a:spcAft>
              <a:buSzPts val="1800"/>
              <a:buChar char="•"/>
              <a:defRPr/>
            </a:lvl4pPr>
            <a:lvl5pPr marL="2286000" lvl="4" indent="-342900">
              <a:spcBef>
                <a:spcPts val="500"/>
              </a:spcBef>
              <a:spcAft>
                <a:spcPts val="0"/>
              </a:spcAft>
              <a:buSzPts val="1800"/>
              <a:buChar char="•"/>
              <a:defRPr/>
            </a:lvl5pPr>
            <a:lvl6pPr marL="2743200" lvl="5" indent="-342900">
              <a:spcBef>
                <a:spcPts val="500"/>
              </a:spcBef>
              <a:spcAft>
                <a:spcPts val="0"/>
              </a:spcAft>
              <a:buSzPts val="1800"/>
              <a:buChar char="•"/>
              <a:defRPr/>
            </a:lvl6pPr>
            <a:lvl7pPr marL="3200400" lvl="6" indent="-342900">
              <a:spcBef>
                <a:spcPts val="500"/>
              </a:spcBef>
              <a:spcAft>
                <a:spcPts val="0"/>
              </a:spcAft>
              <a:buSzPts val="1800"/>
              <a:buChar char="•"/>
              <a:defRPr/>
            </a:lvl7pPr>
            <a:lvl8pPr marL="3657600" lvl="7" indent="-342900">
              <a:spcBef>
                <a:spcPts val="500"/>
              </a:spcBef>
              <a:spcAft>
                <a:spcPts val="0"/>
              </a:spcAft>
              <a:buSzPts val="1800"/>
              <a:buChar char="•"/>
              <a:defRPr/>
            </a:lvl8pPr>
            <a:lvl9pPr marL="4114800" lvl="8" indent="-342900">
              <a:spcBef>
                <a:spcPts val="500"/>
              </a:spcBef>
              <a:spcAft>
                <a:spcPts val="0"/>
              </a:spcAft>
              <a:buSzPts val="1800"/>
              <a:buChar char="•"/>
              <a:defRPr/>
            </a:lvl9pPr>
          </a:lstStyle>
          <a:p>
            <a:endParaRPr/>
          </a:p>
        </p:txBody>
      </p:sp>
      <p:sp>
        <p:nvSpPr>
          <p:cNvPr id="83" name="Google Shape;83;p13"/>
          <p:cNvSpPr txBox="1">
            <a:spLocks noGrp="1"/>
          </p:cNvSpPr>
          <p:nvPr>
            <p:ph type="sldNum" idx="12"/>
          </p:nvPr>
        </p:nvSpPr>
        <p:spPr>
          <a:xfrm>
            <a:off x="11296610" y="6217622"/>
            <a:ext cx="731700" cy="524700"/>
          </a:xfrm>
          <a:prstGeom prst="rect">
            <a:avLst/>
          </a:prstGeom>
        </p:spPr>
        <p:txBody>
          <a:bodyPr spcFirstLastPara="1" wrap="square" lIns="91425" tIns="45700" rIns="91425" bIns="457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31313"/>
        </a:solidFill>
        <a:effectLst/>
      </p:bgPr>
    </p:bg>
    <p:spTree>
      <p:nvGrpSpPr>
        <p:cNvPr id="1" name="Shape 87"/>
        <p:cNvGrpSpPr/>
        <p:nvPr/>
      </p:nvGrpSpPr>
      <p:grpSpPr>
        <a:xfrm>
          <a:off x="0" y="0"/>
          <a:ext cx="0" cy="0"/>
          <a:chOff x="0" y="0"/>
          <a:chExt cx="0" cy="0"/>
        </a:xfrm>
      </p:grpSpPr>
      <p:pic>
        <p:nvPicPr>
          <p:cNvPr id="88" name="Google Shape;88;p14"/>
          <p:cNvPicPr preferRelativeResize="0"/>
          <p:nvPr/>
        </p:nvPicPr>
        <p:blipFill rotWithShape="1">
          <a:blip r:embed="rId3">
            <a:alphaModFix/>
          </a:blip>
          <a:srcRect/>
          <a:stretch/>
        </p:blipFill>
        <p:spPr>
          <a:xfrm>
            <a:off x="5042563" y="5991572"/>
            <a:ext cx="2106872" cy="586449"/>
          </a:xfrm>
          <a:prstGeom prst="rect">
            <a:avLst/>
          </a:prstGeom>
          <a:noFill/>
          <a:ln>
            <a:noFill/>
          </a:ln>
        </p:spPr>
      </p:pic>
      <p:sp>
        <p:nvSpPr>
          <p:cNvPr id="89" name="Google Shape;89;p14"/>
          <p:cNvSpPr txBox="1"/>
          <p:nvPr/>
        </p:nvSpPr>
        <p:spPr>
          <a:xfrm>
            <a:off x="5243566" y="3931496"/>
            <a:ext cx="18387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lt1"/>
                </a:solidFill>
                <a:latin typeface="Play"/>
                <a:ea typeface="Play"/>
                <a:cs typeface="Play"/>
                <a:sym typeface="Play"/>
              </a:rPr>
              <a:t>WORKSHOP</a:t>
            </a:r>
            <a:endParaRPr sz="2000" b="0" i="0" u="none" strike="noStrike" cap="none">
              <a:solidFill>
                <a:schemeClr val="dk1"/>
              </a:solidFill>
              <a:latin typeface="Play"/>
              <a:ea typeface="Play"/>
              <a:cs typeface="Play"/>
              <a:sym typeface="Play"/>
            </a:endParaRPr>
          </a:p>
        </p:txBody>
      </p:sp>
      <p:sp>
        <p:nvSpPr>
          <p:cNvPr id="90" name="Google Shape;90;p14"/>
          <p:cNvSpPr txBox="1"/>
          <p:nvPr/>
        </p:nvSpPr>
        <p:spPr>
          <a:xfrm>
            <a:off x="1103498" y="3098266"/>
            <a:ext cx="100521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Quattrocento Sans"/>
                <a:ea typeface="Quattrocento Sans"/>
                <a:cs typeface="Quattrocento Sans"/>
                <a:sym typeface="Quattrocento Sans"/>
              </a:rPr>
              <a:t>Data Structures and Algorithms</a:t>
            </a:r>
            <a:endParaRPr sz="1500" b="0" i="0" u="none" strike="noStrike" cap="none">
              <a:solidFill>
                <a:srgbClr val="000000"/>
              </a:solidFill>
              <a:latin typeface="Arial"/>
              <a:ea typeface="Arial"/>
              <a:cs typeface="Arial"/>
              <a:sym typeface="Arial"/>
            </a:endParaRPr>
          </a:p>
        </p:txBody>
      </p:sp>
      <p:sp>
        <p:nvSpPr>
          <p:cNvPr id="91" name="Google Shape;91;p14"/>
          <p:cNvSpPr/>
          <p:nvPr/>
        </p:nvSpPr>
        <p:spPr>
          <a:xfrm>
            <a:off x="6083804" y="5397185"/>
            <a:ext cx="45600" cy="293700"/>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92" name="Google Shape;92;p14"/>
          <p:cNvSpPr txBox="1"/>
          <p:nvPr/>
        </p:nvSpPr>
        <p:spPr>
          <a:xfrm>
            <a:off x="338667" y="6292086"/>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lt1"/>
                </a:solidFill>
                <a:latin typeface="Play"/>
                <a:ea typeface="Play"/>
                <a:cs typeface="Play"/>
                <a:sym typeface="Play"/>
              </a:rPr>
              <a:t>dcarril9</a:t>
            </a:r>
            <a:r>
              <a:rPr lang="en-US" sz="1200" b="0" i="0" u="none" strike="noStrike" cap="none">
                <a:solidFill>
                  <a:schemeClr val="lt1"/>
                </a:solidFill>
                <a:latin typeface="Play"/>
                <a:ea typeface="Play"/>
                <a:cs typeface="Play"/>
                <a:sym typeface="Play"/>
              </a:rPr>
              <a:t>@cougarnet.uh.edu </a:t>
            </a:r>
            <a:endParaRPr sz="1500" b="0" i="0" u="none" strike="noStrike" cap="none">
              <a:solidFill>
                <a:srgbClr val="000000"/>
              </a:solidFill>
              <a:latin typeface="Arial"/>
              <a:ea typeface="Arial"/>
              <a:cs typeface="Arial"/>
              <a:sym typeface="Arial"/>
            </a:endParaRPr>
          </a:p>
        </p:txBody>
      </p:sp>
      <p:sp>
        <p:nvSpPr>
          <p:cNvPr id="93" name="Google Shape;93;p14"/>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lt1"/>
                </a:solidFill>
                <a:latin typeface="Play"/>
                <a:ea typeface="Play"/>
                <a:cs typeface="Play"/>
                <a:sym typeface="Play"/>
              </a:rPr>
              <a:t>ykhan5@cougarnet.uh.edu</a:t>
            </a:r>
            <a:endParaRPr sz="1500" b="0" i="0" u="none" strike="noStrike" cap="none">
              <a:solidFill>
                <a:srgbClr val="000000"/>
              </a:solidFill>
              <a:latin typeface="Arial"/>
              <a:ea typeface="Arial"/>
              <a:cs typeface="Arial"/>
              <a:sym typeface="Arial"/>
            </a:endParaRPr>
          </a:p>
        </p:txBody>
      </p:sp>
      <p:sp>
        <p:nvSpPr>
          <p:cNvPr id="94" name="Google Shape;94;p14"/>
          <p:cNvSpPr txBox="1"/>
          <p:nvPr/>
        </p:nvSpPr>
        <p:spPr>
          <a:xfrm>
            <a:off x="5509805" y="228261"/>
            <a:ext cx="1239600" cy="261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0" i="0" u="none" strike="noStrike" cap="none">
                <a:solidFill>
                  <a:schemeClr val="lt1"/>
                </a:solidFill>
                <a:latin typeface="Play"/>
                <a:ea typeface="Play"/>
                <a:cs typeface="Play"/>
                <a:sym typeface="Play"/>
              </a:rPr>
              <a:t>COSC 2436</a:t>
            </a:r>
            <a:endParaRPr sz="1100" b="0" i="0" u="none" strike="noStrike" cap="none">
              <a:solidFill>
                <a:schemeClr val="dk1"/>
              </a:solidFill>
              <a:latin typeface="Play"/>
              <a:ea typeface="Play"/>
              <a:cs typeface="Play"/>
              <a:sym typeface="Play"/>
            </a:endParaRPr>
          </a:p>
        </p:txBody>
      </p:sp>
      <p:sp>
        <p:nvSpPr>
          <p:cNvPr id="95" name="Google Shape;95;p14"/>
          <p:cNvSpPr txBox="1"/>
          <p:nvPr/>
        </p:nvSpPr>
        <p:spPr>
          <a:xfrm>
            <a:off x="5509806" y="4926700"/>
            <a:ext cx="1493700" cy="323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lt1"/>
                </a:solidFill>
                <a:latin typeface="Quattrocento Sans"/>
                <a:ea typeface="Quattrocento Sans"/>
                <a:cs typeface="Quattrocento Sans"/>
                <a:sym typeface="Quattrocento Sans"/>
              </a:rPr>
              <a:t>Spring 2024</a:t>
            </a:r>
            <a:endParaRPr sz="1500" b="0" i="0" u="none" strike="noStrike" cap="none">
              <a:solidFill>
                <a:schemeClr val="dk1"/>
              </a:solidFill>
              <a:latin typeface="Quattrocento Sans"/>
              <a:ea typeface="Quattrocento Sans"/>
              <a:cs typeface="Quattrocento Sans"/>
              <a:sym typeface="Quattrocento Sans"/>
            </a:endParaRPr>
          </a:p>
        </p:txBody>
      </p:sp>
      <p:pic>
        <p:nvPicPr>
          <p:cNvPr id="96" name="Google Shape;96;p14"/>
          <p:cNvPicPr preferRelativeResize="0"/>
          <p:nvPr/>
        </p:nvPicPr>
        <p:blipFill rotWithShape="1">
          <a:blip r:embed="rId4">
            <a:alphaModFix/>
          </a:blip>
          <a:srcRect/>
          <a:stretch/>
        </p:blipFill>
        <p:spPr>
          <a:xfrm>
            <a:off x="5564265" y="1775921"/>
            <a:ext cx="1130519" cy="11305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72"/>
        <p:cNvGrpSpPr/>
        <p:nvPr/>
      </p:nvGrpSpPr>
      <p:grpSpPr>
        <a:xfrm>
          <a:off x="0" y="0"/>
          <a:ext cx="0" cy="0"/>
          <a:chOff x="0" y="0"/>
          <a:chExt cx="0" cy="0"/>
        </a:xfrm>
      </p:grpSpPr>
      <p:sp>
        <p:nvSpPr>
          <p:cNvPr id="173" name="Google Shape;173;p23"/>
          <p:cNvSpPr txBox="1"/>
          <p:nvPr/>
        </p:nvSpPr>
        <p:spPr>
          <a:xfrm>
            <a:off x="405500" y="555950"/>
            <a:ext cx="10347300" cy="501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b="1">
                <a:solidFill>
                  <a:schemeClr val="dk1"/>
                </a:solidFill>
                <a:latin typeface="Quattrocento Sans"/>
                <a:ea typeface="Quattrocento Sans"/>
                <a:cs typeface="Quattrocento Sans"/>
                <a:sym typeface="Quattrocento Sans"/>
              </a:rPr>
              <a:t>numRotations()</a:t>
            </a: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3. Write a function which calculates how many times a sorted singly linked list has been rotated around.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List: 4 → 5 → 1 → 2 → 3</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Output: 2</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int numRotations(4 → 5 → 1 → 2 → 3) =&gt; 2</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struct node{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int value;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node *next;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node(int v) : value(v), next(nullptr) {}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r>
              <a:rPr lang="en-US" sz="2000">
                <a:solidFill>
                  <a:schemeClr val="dk1"/>
                </a:solidFill>
                <a:latin typeface="Quattrocento Sans"/>
                <a:ea typeface="Quattrocento Sans"/>
                <a:cs typeface="Quattrocento Sans"/>
                <a:sym typeface="Quattrocento Sans"/>
              </a:rPr>
              <a:t>int numRotations(node *head){ }</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Quattrocento Sans"/>
              <a:ea typeface="Quattrocento Sans"/>
              <a:cs typeface="Quattrocento Sans"/>
              <a:sym typeface="Quattrocento Sans"/>
            </a:endParaRPr>
          </a:p>
        </p:txBody>
      </p:sp>
      <p:sp>
        <p:nvSpPr>
          <p:cNvPr id="174" name="Google Shape;174;p23"/>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75" name="Google Shape;175;p23"/>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76" name="Google Shape;176;p23"/>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77" name="Google Shape;177;p23"/>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81"/>
        <p:cNvGrpSpPr/>
        <p:nvPr/>
      </p:nvGrpSpPr>
      <p:grpSpPr>
        <a:xfrm>
          <a:off x="0" y="0"/>
          <a:ext cx="0" cy="0"/>
          <a:chOff x="0" y="0"/>
          <a:chExt cx="0" cy="0"/>
        </a:xfrm>
      </p:grpSpPr>
      <p:sp>
        <p:nvSpPr>
          <p:cNvPr id="182" name="Google Shape;182;p24"/>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83" name="Google Shape;183;p24"/>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84" name="Google Shape;184;p24"/>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85" name="Google Shape;185;p24"/>
          <p:cNvSpPr txBox="1"/>
          <p:nvPr/>
        </p:nvSpPr>
        <p:spPr>
          <a:xfrm>
            <a:off x="441479" y="1391613"/>
            <a:ext cx="99555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500"/>
              <a:buFont typeface="Arial"/>
              <a:buNone/>
            </a:pPr>
            <a:endParaRPr sz="1600" b="0" i="0" u="none" strike="noStrike" cap="none">
              <a:solidFill>
                <a:schemeClr val="dk1"/>
              </a:solidFill>
              <a:latin typeface="Arial"/>
              <a:ea typeface="Arial"/>
              <a:cs typeface="Arial"/>
              <a:sym typeface="Arial"/>
            </a:endParaRPr>
          </a:p>
        </p:txBody>
      </p:sp>
      <p:sp>
        <p:nvSpPr>
          <p:cNvPr id="186" name="Google Shape;186;p24"/>
          <p:cNvSpPr txBox="1"/>
          <p:nvPr/>
        </p:nvSpPr>
        <p:spPr>
          <a:xfrm>
            <a:off x="405500" y="633300"/>
            <a:ext cx="6316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Solution</a:t>
            </a:r>
            <a:endParaRPr sz="1500" b="0" i="0" u="none" strike="noStrike" cap="none">
              <a:solidFill>
                <a:srgbClr val="000000"/>
              </a:solidFill>
              <a:latin typeface="Arial"/>
              <a:ea typeface="Arial"/>
              <a:cs typeface="Arial"/>
              <a:sym typeface="Arial"/>
            </a:endParaRPr>
          </a:p>
        </p:txBody>
      </p:sp>
      <p:sp>
        <p:nvSpPr>
          <p:cNvPr id="187" name="Google Shape;187;p24"/>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188" name="Google Shape;188;p24"/>
          <p:cNvSpPr txBox="1"/>
          <p:nvPr/>
        </p:nvSpPr>
        <p:spPr>
          <a:xfrm>
            <a:off x="4082125" y="3082650"/>
            <a:ext cx="41469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300" b="1"/>
          </a:p>
        </p:txBody>
      </p:sp>
      <p:sp>
        <p:nvSpPr>
          <p:cNvPr id="189" name="Google Shape;189;p24"/>
          <p:cNvSpPr txBox="1"/>
          <p:nvPr/>
        </p:nvSpPr>
        <p:spPr>
          <a:xfrm>
            <a:off x="7565600" y="421800"/>
            <a:ext cx="4310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p>
        </p:txBody>
      </p:sp>
      <p:pic>
        <p:nvPicPr>
          <p:cNvPr id="190" name="Google Shape;190;p24"/>
          <p:cNvPicPr preferRelativeResize="0"/>
          <p:nvPr/>
        </p:nvPicPr>
        <p:blipFill>
          <a:blip r:embed="rId4">
            <a:alphaModFix/>
          </a:blip>
          <a:stretch>
            <a:fillRect/>
          </a:stretch>
        </p:blipFill>
        <p:spPr>
          <a:xfrm>
            <a:off x="2514714" y="465713"/>
            <a:ext cx="7150375" cy="551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94"/>
        <p:cNvGrpSpPr/>
        <p:nvPr/>
      </p:nvGrpSpPr>
      <p:grpSpPr>
        <a:xfrm>
          <a:off x="0" y="0"/>
          <a:ext cx="0" cy="0"/>
          <a:chOff x="0" y="0"/>
          <a:chExt cx="0" cy="0"/>
        </a:xfrm>
      </p:grpSpPr>
      <p:sp>
        <p:nvSpPr>
          <p:cNvPr id="195" name="Google Shape;195;p25"/>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96" name="Google Shape;196;p25"/>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97" name="Google Shape;197;p25"/>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98" name="Google Shape;198;p25"/>
          <p:cNvSpPr txBox="1"/>
          <p:nvPr/>
        </p:nvSpPr>
        <p:spPr>
          <a:xfrm>
            <a:off x="405500" y="555950"/>
            <a:ext cx="10347300" cy="5633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Calibri"/>
                <a:ea typeface="Calibri"/>
                <a:cs typeface="Calibri"/>
                <a:sym typeface="Calibri"/>
              </a:rPr>
              <a:t>Merge Sorted list</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4. You are given two linked lists of equal size which first have even numbers, then odd numbers, merge them so that the resulting list is as follows : even numbers in order - odd numbers in order. Return the head of the resulting linked list.</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 List 1: 2 → 6 → 10 → 3 → 7 → 9</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List 2: 4 → 8 → 12 → 1 → 13 → 15 → 19</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Output: 2 → 4 → 6 → 8 → 10 → 12 → 1 → 3 → 7 → 9 → 13 → 15 → 19 </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latin typeface="Calibri"/>
                <a:ea typeface="Calibri"/>
                <a:cs typeface="Calibri"/>
                <a:sym typeface="Calibri"/>
              </a:rPr>
              <a:t>node *mergeWithPattern(node* head) {}</a:t>
            </a: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000">
                <a:solidFill>
                  <a:schemeClr val="dk1"/>
                </a:solidFill>
                <a:highlight>
                  <a:srgbClr val="FFFF00"/>
                </a:highlight>
                <a:latin typeface="Calibri"/>
                <a:ea typeface="Calibri"/>
                <a:cs typeface="Calibri"/>
                <a:sym typeface="Calibri"/>
              </a:rPr>
              <a:t>What’s most important from this question is pointer management with two lists and a third creation list. The next page will have the regular merge sorted lists question solution. </a:t>
            </a:r>
            <a:endParaRPr sz="2000">
              <a:solidFill>
                <a:schemeClr val="dk1"/>
              </a:solidFill>
              <a:highlight>
                <a:srgbClr val="FFFF00"/>
              </a:highlight>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99" name="Google Shape;199;p25"/>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03"/>
        <p:cNvGrpSpPr/>
        <p:nvPr/>
      </p:nvGrpSpPr>
      <p:grpSpPr>
        <a:xfrm>
          <a:off x="0" y="0"/>
          <a:ext cx="0" cy="0"/>
          <a:chOff x="0" y="0"/>
          <a:chExt cx="0" cy="0"/>
        </a:xfrm>
      </p:grpSpPr>
      <p:sp>
        <p:nvSpPr>
          <p:cNvPr id="204" name="Google Shape;204;p26"/>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05" name="Google Shape;205;p26"/>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06" name="Google Shape;206;p26"/>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07" name="Google Shape;207;p26"/>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pic>
        <p:nvPicPr>
          <p:cNvPr id="208" name="Google Shape;208;p26"/>
          <p:cNvPicPr preferRelativeResize="0"/>
          <p:nvPr/>
        </p:nvPicPr>
        <p:blipFill>
          <a:blip r:embed="rId4">
            <a:alphaModFix/>
          </a:blip>
          <a:stretch>
            <a:fillRect/>
          </a:stretch>
        </p:blipFill>
        <p:spPr>
          <a:xfrm>
            <a:off x="2551918" y="228504"/>
            <a:ext cx="6154349" cy="60632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12"/>
        <p:cNvGrpSpPr/>
        <p:nvPr/>
      </p:nvGrpSpPr>
      <p:grpSpPr>
        <a:xfrm>
          <a:off x="0" y="0"/>
          <a:ext cx="0" cy="0"/>
          <a:chOff x="0" y="0"/>
          <a:chExt cx="0" cy="0"/>
        </a:xfrm>
      </p:grpSpPr>
      <p:sp>
        <p:nvSpPr>
          <p:cNvPr id="213" name="Google Shape;213;p27"/>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14" name="Google Shape;214;p27"/>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15" name="Google Shape;215;p27"/>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16" name="Google Shape;216;p27"/>
          <p:cNvSpPr txBox="1"/>
          <p:nvPr/>
        </p:nvSpPr>
        <p:spPr>
          <a:xfrm>
            <a:off x="441479" y="1391613"/>
            <a:ext cx="99555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600"/>
              <a:buFont typeface="Arial"/>
              <a:buNone/>
            </a:pPr>
            <a:endParaRPr sz="1600" b="0" i="0" u="none" strike="noStrike" cap="none">
              <a:solidFill>
                <a:schemeClr val="dk1"/>
              </a:solidFill>
              <a:latin typeface="Arial"/>
              <a:ea typeface="Arial"/>
              <a:cs typeface="Arial"/>
              <a:sym typeface="Arial"/>
            </a:endParaRPr>
          </a:p>
        </p:txBody>
      </p:sp>
      <p:sp>
        <p:nvSpPr>
          <p:cNvPr id="217" name="Google Shape;217;p27"/>
          <p:cNvSpPr txBox="1"/>
          <p:nvPr/>
        </p:nvSpPr>
        <p:spPr>
          <a:xfrm>
            <a:off x="405500" y="555950"/>
            <a:ext cx="109491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a:solidFill>
                  <a:schemeClr val="dk1"/>
                </a:solidFill>
                <a:latin typeface="Quattrocento Sans"/>
                <a:ea typeface="Quattrocento Sans"/>
                <a:cs typeface="Quattrocento Sans"/>
                <a:sym typeface="Quattrocento Sans"/>
              </a:rPr>
              <a:t> -</a:t>
            </a:r>
            <a:r>
              <a:rPr lang="en-US" sz="2000" b="1" i="0" u="none" strike="noStrike" cap="none">
                <a:solidFill>
                  <a:schemeClr val="dk1"/>
                </a:solidFill>
                <a:latin typeface="Quattrocento Sans"/>
                <a:ea typeface="Quattrocento Sans"/>
                <a:cs typeface="Quattrocento Sans"/>
                <a:sym typeface="Quattrocento Sans"/>
              </a:rPr>
              <a:t> </a:t>
            </a:r>
            <a:r>
              <a:rPr lang="en-US" sz="2000">
                <a:solidFill>
                  <a:schemeClr val="dk1"/>
                </a:solidFill>
                <a:latin typeface="Quattrocento Sans"/>
                <a:ea typeface="Quattrocento Sans"/>
                <a:cs typeface="Quattrocento Sans"/>
                <a:sym typeface="Quattrocento Sans"/>
              </a:rPr>
              <a:t> sumEverySecondFact()</a:t>
            </a:r>
            <a:endParaRPr sz="2000" b="0" i="0" u="none" strike="noStrike" cap="none">
              <a:solidFill>
                <a:srgbClr val="000000"/>
              </a:solidFill>
              <a:latin typeface="Quattrocento Sans"/>
              <a:ea typeface="Quattrocento Sans"/>
              <a:cs typeface="Quattrocento Sans"/>
              <a:sym typeface="Quattrocento Sans"/>
            </a:endParaRPr>
          </a:p>
        </p:txBody>
      </p:sp>
      <p:sp>
        <p:nvSpPr>
          <p:cNvPr id="218" name="Google Shape;218;p27"/>
          <p:cNvSpPr txBox="1"/>
          <p:nvPr/>
        </p:nvSpPr>
        <p:spPr>
          <a:xfrm>
            <a:off x="409250" y="1477913"/>
            <a:ext cx="11361300" cy="46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Write a recursive function which returns the sum of factorials at every 2nd index. You have access to the factorial(int n) function.</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sumEverySecondFact(4, 1)</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Indexes: [1, 2, 3, 4]</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Pick every 2nd index: 2 + 24 = 26</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Final Output: 26</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r>
              <a:rPr lang="en-US" sz="2200">
                <a:solidFill>
                  <a:schemeClr val="dk1"/>
                </a:solidFill>
                <a:latin typeface="Calibri"/>
                <a:ea typeface="Calibri"/>
                <a:cs typeface="Calibri"/>
                <a:sym typeface="Calibri"/>
              </a:rPr>
              <a:t>void sumEverysecondFactorial(int n, int index){}</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200"/>
              <a:buFont typeface="Arial"/>
              <a:buNone/>
            </a:pPr>
            <a:endParaRPr sz="2200">
              <a:solidFill>
                <a:schemeClr val="dk1"/>
              </a:solidFill>
              <a:latin typeface="Calibri"/>
              <a:ea typeface="Calibri"/>
              <a:cs typeface="Calibri"/>
              <a:sym typeface="Calibri"/>
            </a:endParaRPr>
          </a:p>
        </p:txBody>
      </p:sp>
      <p:sp>
        <p:nvSpPr>
          <p:cNvPr id="219" name="Google Shape;219;p27"/>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23"/>
        <p:cNvGrpSpPr/>
        <p:nvPr/>
      </p:nvGrpSpPr>
      <p:grpSpPr>
        <a:xfrm>
          <a:off x="0" y="0"/>
          <a:ext cx="0" cy="0"/>
          <a:chOff x="0" y="0"/>
          <a:chExt cx="0" cy="0"/>
        </a:xfrm>
      </p:grpSpPr>
      <p:sp>
        <p:nvSpPr>
          <p:cNvPr id="224" name="Google Shape;224;p28"/>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25" name="Google Shape;225;p28"/>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26" name="Google Shape;226;p28"/>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27" name="Google Shape;227;p28"/>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pic>
        <p:nvPicPr>
          <p:cNvPr id="228" name="Google Shape;228;p28"/>
          <p:cNvPicPr preferRelativeResize="0"/>
          <p:nvPr/>
        </p:nvPicPr>
        <p:blipFill>
          <a:blip r:embed="rId4">
            <a:alphaModFix/>
          </a:blip>
          <a:stretch>
            <a:fillRect/>
          </a:stretch>
        </p:blipFill>
        <p:spPr>
          <a:xfrm>
            <a:off x="1142271" y="1123238"/>
            <a:ext cx="9907466" cy="4611535"/>
          </a:xfrm>
          <a:prstGeom prst="rect">
            <a:avLst/>
          </a:prstGeom>
          <a:noFill/>
          <a:ln>
            <a:noFill/>
          </a:ln>
        </p:spPr>
      </p:pic>
      <p:sp>
        <p:nvSpPr>
          <p:cNvPr id="229" name="Google Shape;229;p28"/>
          <p:cNvSpPr txBox="1"/>
          <p:nvPr/>
        </p:nvSpPr>
        <p:spPr>
          <a:xfrm>
            <a:off x="7843250" y="1901275"/>
            <a:ext cx="33189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rgbClr val="FF0000"/>
                </a:solidFill>
                <a:latin typeface="Calibri"/>
                <a:ea typeface="Calibri"/>
                <a:cs typeface="Calibri"/>
                <a:sym typeface="Calibri"/>
              </a:rPr>
              <a:t>Notice how we keep track of something alongside the focus of the question (index)</a:t>
            </a:r>
            <a:endParaRPr sz="28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33"/>
        <p:cNvGrpSpPr/>
        <p:nvPr/>
      </p:nvGrpSpPr>
      <p:grpSpPr>
        <a:xfrm>
          <a:off x="0" y="0"/>
          <a:ext cx="0" cy="0"/>
          <a:chOff x="0" y="0"/>
          <a:chExt cx="0" cy="0"/>
        </a:xfrm>
      </p:grpSpPr>
      <p:sp>
        <p:nvSpPr>
          <p:cNvPr id="234" name="Google Shape;234;p29"/>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35" name="Google Shape;235;p29"/>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36" name="Google Shape;236;p29"/>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37" name="Google Shape;237;p29"/>
          <p:cNvSpPr txBox="1"/>
          <p:nvPr/>
        </p:nvSpPr>
        <p:spPr>
          <a:xfrm>
            <a:off x="405500" y="555950"/>
            <a:ext cx="10347300" cy="5941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Recursion </a:t>
            </a:r>
            <a:r>
              <a:rPr lang="en-US" sz="2000">
                <a:solidFill>
                  <a:schemeClr val="dk1"/>
                </a:solidFill>
                <a:latin typeface="Quattrocento Sans"/>
                <a:ea typeface="Quattrocento Sans"/>
                <a:cs typeface="Quattrocento Sans"/>
                <a:sym typeface="Quattrocento Sans"/>
              </a:rPr>
              <a:t>Tracing</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What is the output of func(4)?</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void func(int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if(n &gt;= 1){</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 - 1);</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 - 1);</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cout &lt;&lt; n &lt;&lt; "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38" name="Google Shape;238;p29"/>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42"/>
        <p:cNvGrpSpPr/>
        <p:nvPr/>
      </p:nvGrpSpPr>
      <p:grpSpPr>
        <a:xfrm>
          <a:off x="0" y="0"/>
          <a:ext cx="0" cy="0"/>
          <a:chOff x="0" y="0"/>
          <a:chExt cx="0" cy="0"/>
        </a:xfrm>
      </p:grpSpPr>
      <p:sp>
        <p:nvSpPr>
          <p:cNvPr id="243" name="Google Shape;243;p30"/>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44" name="Google Shape;244;p30"/>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45" name="Google Shape;245;p30"/>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46" name="Google Shape;246;p30"/>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pic>
        <p:nvPicPr>
          <p:cNvPr id="247" name="Google Shape;247;p30"/>
          <p:cNvPicPr preferRelativeResize="0"/>
          <p:nvPr/>
        </p:nvPicPr>
        <p:blipFill>
          <a:blip r:embed="rId4">
            <a:alphaModFix/>
          </a:blip>
          <a:stretch>
            <a:fillRect/>
          </a:stretch>
        </p:blipFill>
        <p:spPr>
          <a:xfrm>
            <a:off x="495025" y="304800"/>
            <a:ext cx="6931501" cy="6021899"/>
          </a:xfrm>
          <a:prstGeom prst="rect">
            <a:avLst/>
          </a:prstGeom>
          <a:noFill/>
          <a:ln>
            <a:noFill/>
          </a:ln>
        </p:spPr>
      </p:pic>
      <p:sp>
        <p:nvSpPr>
          <p:cNvPr id="248" name="Google Shape;248;p30"/>
          <p:cNvSpPr txBox="1"/>
          <p:nvPr/>
        </p:nvSpPr>
        <p:spPr>
          <a:xfrm>
            <a:off x="7637700" y="535200"/>
            <a:ext cx="4554300" cy="5787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Follow the red text down, then the magenta is the second step, blue is output. </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Notice how the first to finish will be the deepest, and how the above functions will have the same iterations as the ones completed, allowing you to get the output without thinking too much</a:t>
            </a:r>
            <a:endParaRPr sz="2800">
              <a:solidFill>
                <a:schemeClr val="dk1"/>
              </a:solidFill>
              <a:latin typeface="Calibri"/>
              <a:ea typeface="Calibri"/>
              <a:cs typeface="Calibri"/>
              <a:sym typeface="Calibri"/>
            </a:endParaRPr>
          </a:p>
          <a:p>
            <a:pPr marL="0" lvl="0" indent="0" algn="l" rtl="0">
              <a:spcBef>
                <a:spcPts val="0"/>
              </a:spcBef>
              <a:spcAft>
                <a:spcPts val="0"/>
              </a:spcAft>
              <a:buNone/>
            </a:pPr>
            <a:endParaRPr sz="2800">
              <a:solidFill>
                <a:schemeClr val="dk1"/>
              </a:solidFill>
              <a:latin typeface="Calibri"/>
              <a:ea typeface="Calibri"/>
              <a:cs typeface="Calibri"/>
              <a:sym typeface="Calibri"/>
            </a:endParaRPr>
          </a:p>
          <a:p>
            <a:pPr marL="0" lvl="0" indent="0" algn="l" rtl="0">
              <a:spcBef>
                <a:spcPts val="0"/>
              </a:spcBef>
              <a:spcAft>
                <a:spcPts val="0"/>
              </a:spcAft>
              <a:buNone/>
            </a:pPr>
            <a:r>
              <a:rPr lang="en-US" sz="2800">
                <a:solidFill>
                  <a:schemeClr val="dk1"/>
                </a:solidFill>
                <a:latin typeface="Calibri"/>
                <a:ea typeface="Calibri"/>
                <a:cs typeface="Calibri"/>
                <a:sym typeface="Calibri"/>
              </a:rPr>
              <a:t>I’ll explain in class.</a:t>
            </a:r>
            <a:endParaRPr sz="2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52"/>
        <p:cNvGrpSpPr/>
        <p:nvPr/>
      </p:nvGrpSpPr>
      <p:grpSpPr>
        <a:xfrm>
          <a:off x="0" y="0"/>
          <a:ext cx="0" cy="0"/>
          <a:chOff x="0" y="0"/>
          <a:chExt cx="0" cy="0"/>
        </a:xfrm>
      </p:grpSpPr>
      <p:sp>
        <p:nvSpPr>
          <p:cNvPr id="253" name="Google Shape;253;p31"/>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54" name="Google Shape;254;p31"/>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55" name="Google Shape;255;p31"/>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56" name="Google Shape;256;p31"/>
          <p:cNvSpPr txBox="1"/>
          <p:nvPr/>
        </p:nvSpPr>
        <p:spPr>
          <a:xfrm>
            <a:off x="405500" y="555950"/>
            <a:ext cx="10347300" cy="233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Sorting Tracing</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Perform bubble and insertion sort on the following array, show each step.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57" name="Google Shape;257;p31"/>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258" name="Google Shape;258;p31"/>
          <p:cNvSpPr txBox="1"/>
          <p:nvPr/>
        </p:nvSpPr>
        <p:spPr>
          <a:xfrm>
            <a:off x="528500" y="2895650"/>
            <a:ext cx="11122800" cy="600300"/>
          </a:xfrm>
          <a:prstGeom prst="rect">
            <a:avLst/>
          </a:prstGeom>
          <a:noFill/>
          <a:ln>
            <a:noFill/>
          </a:ln>
        </p:spPr>
        <p:txBody>
          <a:bodyPr spcFirstLastPara="1" wrap="square" lIns="91425" tIns="91425" rIns="91425" bIns="91425" anchor="t" anchorCtr="0">
            <a:spAutoFit/>
          </a:bodyPr>
          <a:lstStyle/>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{2, 5, 9, 11, 7, 4}</a:t>
            </a:r>
            <a:endParaRPr sz="2700">
              <a:solidFill>
                <a:schemeClr val="dk1"/>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62"/>
        <p:cNvGrpSpPr/>
        <p:nvPr/>
      </p:nvGrpSpPr>
      <p:grpSpPr>
        <a:xfrm>
          <a:off x="0" y="0"/>
          <a:ext cx="0" cy="0"/>
          <a:chOff x="0" y="0"/>
          <a:chExt cx="0" cy="0"/>
        </a:xfrm>
      </p:grpSpPr>
      <p:sp>
        <p:nvSpPr>
          <p:cNvPr id="263" name="Google Shape;263;p32"/>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64" name="Google Shape;264;p32"/>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65" name="Google Shape;265;p32"/>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66" name="Google Shape;266;p32"/>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267" name="Google Shape;267;p32"/>
          <p:cNvSpPr txBox="1"/>
          <p:nvPr/>
        </p:nvSpPr>
        <p:spPr>
          <a:xfrm>
            <a:off x="2467400" y="937625"/>
            <a:ext cx="7245000" cy="3885300"/>
          </a:xfrm>
          <a:prstGeom prst="rect">
            <a:avLst/>
          </a:prstGeom>
          <a:noFill/>
          <a:ln>
            <a:noFill/>
          </a:ln>
        </p:spPr>
        <p:txBody>
          <a:bodyPr spcFirstLastPara="1" wrap="square" lIns="91425" tIns="91425" rIns="91425" bIns="91425" anchor="t" anchorCtr="0">
            <a:spAutoFit/>
          </a:bodyPr>
          <a:lstStyle/>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{2, 5, 9, 11, 7,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1: {2, 5, 9, 7, 4,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2: {2, 5, 7, 4, 9,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3: {2, 5, 4, 7, 9,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4: {2, 4, 5, 7, 9,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5: {2, 4, 5, 7, 9,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endParaRPr sz="2700">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262626"/>
            </a:gs>
            <a:gs pos="100000">
              <a:schemeClr val="dk1"/>
            </a:gs>
          </a:gsLst>
          <a:path path="circle">
            <a:fillToRect r="100000" b="100000"/>
          </a:path>
          <a:tileRect l="-100000" t="-100000"/>
        </a:gradFill>
        <a:effectLst/>
      </p:bgPr>
    </p:bg>
    <p:spTree>
      <p:nvGrpSpPr>
        <p:cNvPr id="1" name="Shape 100"/>
        <p:cNvGrpSpPr/>
        <p:nvPr/>
      </p:nvGrpSpPr>
      <p:grpSpPr>
        <a:xfrm>
          <a:off x="0" y="0"/>
          <a:ext cx="0" cy="0"/>
          <a:chOff x="0" y="0"/>
          <a:chExt cx="0" cy="0"/>
        </a:xfrm>
      </p:grpSpPr>
      <p:sp>
        <p:nvSpPr>
          <p:cNvPr id="101" name="Google Shape;101;p15"/>
          <p:cNvSpPr txBox="1"/>
          <p:nvPr/>
        </p:nvSpPr>
        <p:spPr>
          <a:xfrm>
            <a:off x="9977700" y="1959947"/>
            <a:ext cx="2142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chemeClr val="lt1"/>
                </a:solidFill>
                <a:latin typeface="Quattrocento Sans"/>
                <a:ea typeface="Quattrocento Sans"/>
                <a:cs typeface="Quattrocento Sans"/>
                <a:sym typeface="Quattrocento Sans"/>
              </a:rPr>
              <a:t>contents</a:t>
            </a:r>
            <a:endParaRPr sz="1500" b="0" i="0" u="none" strike="noStrike" cap="none">
              <a:solidFill>
                <a:srgbClr val="000000"/>
              </a:solidFill>
              <a:latin typeface="Arial"/>
              <a:ea typeface="Arial"/>
              <a:cs typeface="Arial"/>
              <a:sym typeface="Arial"/>
            </a:endParaRPr>
          </a:p>
        </p:txBody>
      </p:sp>
      <p:sp>
        <p:nvSpPr>
          <p:cNvPr id="102" name="Google Shape;102;p15"/>
          <p:cNvSpPr txBox="1"/>
          <p:nvPr/>
        </p:nvSpPr>
        <p:spPr>
          <a:xfrm>
            <a:off x="338667"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lt1"/>
                </a:solidFill>
                <a:latin typeface="Play"/>
                <a:ea typeface="Play"/>
                <a:cs typeface="Play"/>
                <a:sym typeface="Play"/>
              </a:rPr>
              <a:t>dcarril9</a:t>
            </a:r>
            <a:r>
              <a:rPr lang="en-US" sz="1200" b="0" i="0" u="none" strike="noStrike" cap="none">
                <a:solidFill>
                  <a:schemeClr val="lt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03" name="Google Shape;103;p15"/>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04" name="Google Shape;104;p15"/>
          <p:cNvSpPr txBox="1"/>
          <p:nvPr/>
        </p:nvSpPr>
        <p:spPr>
          <a:xfrm>
            <a:off x="7503600" y="2807075"/>
            <a:ext cx="4219200" cy="3231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500"/>
              <a:buFont typeface="Arial"/>
              <a:buNone/>
            </a:pPr>
            <a:r>
              <a:rPr lang="en-US" sz="1500" b="0" i="0" u="none" strike="noStrike" cap="none">
                <a:solidFill>
                  <a:srgbClr val="D8D8D8"/>
                </a:solidFill>
                <a:latin typeface="Arial"/>
                <a:ea typeface="Arial"/>
                <a:cs typeface="Arial"/>
                <a:sym typeface="Arial"/>
              </a:rPr>
              <a:t>Exam </a:t>
            </a:r>
            <a:r>
              <a:rPr lang="en-US" sz="1500">
                <a:solidFill>
                  <a:srgbClr val="D8D8D8"/>
                </a:solidFill>
              </a:rPr>
              <a:t>1</a:t>
            </a:r>
            <a:r>
              <a:rPr lang="en-US" sz="1500" b="0" i="0" u="none" strike="noStrike" cap="none">
                <a:solidFill>
                  <a:srgbClr val="D8D8D8"/>
                </a:solidFill>
                <a:latin typeface="Arial"/>
                <a:ea typeface="Arial"/>
                <a:cs typeface="Arial"/>
                <a:sym typeface="Arial"/>
              </a:rPr>
              <a:t> Overview</a:t>
            </a:r>
            <a:endParaRPr sz="1500" b="0" i="0" u="none" strike="noStrike" cap="none">
              <a:solidFill>
                <a:srgbClr val="000000"/>
              </a:solidFill>
              <a:latin typeface="Arial"/>
              <a:ea typeface="Arial"/>
              <a:cs typeface="Arial"/>
              <a:sym typeface="Arial"/>
            </a:endParaRPr>
          </a:p>
        </p:txBody>
      </p:sp>
      <p:sp>
        <p:nvSpPr>
          <p:cNvPr id="105" name="Google Shape;105;p15"/>
          <p:cNvSpPr txBox="1"/>
          <p:nvPr/>
        </p:nvSpPr>
        <p:spPr>
          <a:xfrm>
            <a:off x="8643938" y="3620189"/>
            <a:ext cx="3078900" cy="3231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500"/>
              <a:buFont typeface="Arial"/>
              <a:buNone/>
            </a:pPr>
            <a:r>
              <a:rPr lang="en-US" sz="1500" b="0" i="0" u="none" strike="noStrike" cap="none">
                <a:solidFill>
                  <a:srgbClr val="D8D8D8"/>
                </a:solidFill>
                <a:latin typeface="Arial"/>
                <a:ea typeface="Arial"/>
                <a:cs typeface="Arial"/>
                <a:sym typeface="Arial"/>
              </a:rPr>
              <a:t>Last Minute Questions</a:t>
            </a:r>
            <a:endParaRPr sz="1500" b="0" i="0" u="none" strike="noStrike" cap="none">
              <a:solidFill>
                <a:srgbClr val="000000"/>
              </a:solidFill>
              <a:latin typeface="Arial"/>
              <a:ea typeface="Arial"/>
              <a:cs typeface="Arial"/>
              <a:sym typeface="Arial"/>
            </a:endParaRPr>
          </a:p>
        </p:txBody>
      </p:sp>
      <p:sp>
        <p:nvSpPr>
          <p:cNvPr id="106" name="Google Shape;106;p15"/>
          <p:cNvSpPr txBox="1"/>
          <p:nvPr/>
        </p:nvSpPr>
        <p:spPr>
          <a:xfrm>
            <a:off x="7857907" y="3213634"/>
            <a:ext cx="3864900" cy="3231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500"/>
              <a:buFont typeface="Arial"/>
              <a:buNone/>
            </a:pPr>
            <a:r>
              <a:rPr lang="en-US" sz="1500" b="0" i="0" u="none" strike="noStrike" cap="none">
                <a:solidFill>
                  <a:srgbClr val="D8D8D8"/>
                </a:solidFill>
                <a:latin typeface="Arial"/>
                <a:ea typeface="Arial"/>
                <a:cs typeface="Arial"/>
                <a:sym typeface="Arial"/>
              </a:rPr>
              <a:t>Topic Practice Problems</a:t>
            </a:r>
            <a:endParaRPr sz="1500" b="0" i="0" u="none" strike="noStrike" cap="none">
              <a:solidFill>
                <a:srgbClr val="000000"/>
              </a:solidFill>
              <a:latin typeface="Arial"/>
              <a:ea typeface="Arial"/>
              <a:cs typeface="Arial"/>
              <a:sym typeface="Arial"/>
            </a:endParaRPr>
          </a:p>
        </p:txBody>
      </p:sp>
      <p:sp>
        <p:nvSpPr>
          <p:cNvPr id="107" name="Google Shape;107;p15"/>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lt1"/>
                </a:solidFill>
                <a:latin typeface="Play"/>
                <a:ea typeface="Play"/>
                <a:cs typeface="Play"/>
                <a:sym typeface="Play"/>
              </a:rPr>
              <a:t>ykhan5@cougarnet.uh.edu</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71"/>
        <p:cNvGrpSpPr/>
        <p:nvPr/>
      </p:nvGrpSpPr>
      <p:grpSpPr>
        <a:xfrm>
          <a:off x="0" y="0"/>
          <a:ext cx="0" cy="0"/>
          <a:chOff x="0" y="0"/>
          <a:chExt cx="0" cy="0"/>
        </a:xfrm>
      </p:grpSpPr>
      <p:sp>
        <p:nvSpPr>
          <p:cNvPr id="272" name="Google Shape;272;p33"/>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73" name="Google Shape;273;p33"/>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74" name="Google Shape;274;p33"/>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75" name="Google Shape;275;p33"/>
          <p:cNvSpPr txBox="1"/>
          <p:nvPr/>
        </p:nvSpPr>
        <p:spPr>
          <a:xfrm>
            <a:off x="405500" y="555950"/>
            <a:ext cx="10347300" cy="2339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Sorting Tracing</a:t>
            </a: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Perform bubble and insertion sort on the following array, show each step.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76" name="Google Shape;276;p33"/>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277" name="Google Shape;277;p33"/>
          <p:cNvSpPr txBox="1"/>
          <p:nvPr/>
        </p:nvSpPr>
        <p:spPr>
          <a:xfrm>
            <a:off x="528500" y="2895650"/>
            <a:ext cx="11122800" cy="600300"/>
          </a:xfrm>
          <a:prstGeom prst="rect">
            <a:avLst/>
          </a:prstGeom>
          <a:noFill/>
          <a:ln>
            <a:noFill/>
          </a:ln>
        </p:spPr>
        <p:txBody>
          <a:bodyPr spcFirstLastPara="1" wrap="square" lIns="91425" tIns="91425" rIns="91425" bIns="91425" anchor="t" anchorCtr="0">
            <a:spAutoFit/>
          </a:bodyPr>
          <a:lstStyle/>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{2, 5, 9, 11, 7, 4}</a:t>
            </a:r>
            <a:endParaRPr sz="2700">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81"/>
        <p:cNvGrpSpPr/>
        <p:nvPr/>
      </p:nvGrpSpPr>
      <p:grpSpPr>
        <a:xfrm>
          <a:off x="0" y="0"/>
          <a:ext cx="0" cy="0"/>
          <a:chOff x="0" y="0"/>
          <a:chExt cx="0" cy="0"/>
        </a:xfrm>
      </p:grpSpPr>
      <p:sp>
        <p:nvSpPr>
          <p:cNvPr id="282" name="Google Shape;282;p34"/>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83" name="Google Shape;283;p34"/>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84" name="Google Shape;284;p34"/>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85" name="Google Shape;285;p34"/>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286" name="Google Shape;286;p34"/>
          <p:cNvSpPr txBox="1"/>
          <p:nvPr/>
        </p:nvSpPr>
        <p:spPr>
          <a:xfrm>
            <a:off x="1997250" y="922750"/>
            <a:ext cx="8197500" cy="3885300"/>
          </a:xfrm>
          <a:prstGeom prst="rect">
            <a:avLst/>
          </a:prstGeom>
          <a:noFill/>
          <a:ln>
            <a:noFill/>
          </a:ln>
        </p:spPr>
        <p:txBody>
          <a:bodyPr spcFirstLastPara="1" wrap="square" lIns="91425" tIns="91425" rIns="91425" bIns="91425" anchor="t" anchorCtr="0">
            <a:spAutoFit/>
          </a:bodyPr>
          <a:lstStyle/>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{2, 5, 9, 11, 7,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1: {</a:t>
            </a:r>
            <a:r>
              <a:rPr lang="en-US" sz="2700">
                <a:solidFill>
                  <a:schemeClr val="dk1"/>
                </a:solidFill>
                <a:highlight>
                  <a:srgbClr val="93C47D"/>
                </a:highlight>
                <a:latin typeface="Courier New"/>
                <a:ea typeface="Courier New"/>
                <a:cs typeface="Courier New"/>
                <a:sym typeface="Courier New"/>
              </a:rPr>
              <a:t>2</a:t>
            </a:r>
            <a:r>
              <a:rPr lang="en-US" sz="2700">
                <a:solidFill>
                  <a:schemeClr val="dk1"/>
                </a:solidFill>
                <a:latin typeface="Courier New"/>
                <a:ea typeface="Courier New"/>
                <a:cs typeface="Courier New"/>
                <a:sym typeface="Courier New"/>
              </a:rPr>
              <a:t>, 5, 9, 11, 7,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2: {</a:t>
            </a:r>
            <a:r>
              <a:rPr lang="en-US" sz="2700">
                <a:solidFill>
                  <a:schemeClr val="dk1"/>
                </a:solidFill>
                <a:highlight>
                  <a:srgbClr val="93C47D"/>
                </a:highlight>
                <a:latin typeface="Courier New"/>
                <a:ea typeface="Courier New"/>
                <a:cs typeface="Courier New"/>
                <a:sym typeface="Courier New"/>
              </a:rPr>
              <a:t>2, 5</a:t>
            </a:r>
            <a:r>
              <a:rPr lang="en-US" sz="2700">
                <a:solidFill>
                  <a:schemeClr val="dk1"/>
                </a:solidFill>
                <a:latin typeface="Courier New"/>
                <a:ea typeface="Courier New"/>
                <a:cs typeface="Courier New"/>
                <a:sym typeface="Courier New"/>
              </a:rPr>
              <a:t>, 9, 11, 7,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3: {</a:t>
            </a:r>
            <a:r>
              <a:rPr lang="en-US" sz="2700">
                <a:solidFill>
                  <a:schemeClr val="dk1"/>
                </a:solidFill>
                <a:highlight>
                  <a:srgbClr val="93C47D"/>
                </a:highlight>
                <a:latin typeface="Courier New"/>
                <a:ea typeface="Courier New"/>
                <a:cs typeface="Courier New"/>
                <a:sym typeface="Courier New"/>
              </a:rPr>
              <a:t>2, 5, 9</a:t>
            </a:r>
            <a:r>
              <a:rPr lang="en-US" sz="2700">
                <a:solidFill>
                  <a:schemeClr val="dk1"/>
                </a:solidFill>
                <a:latin typeface="Courier New"/>
                <a:ea typeface="Courier New"/>
                <a:cs typeface="Courier New"/>
                <a:sym typeface="Courier New"/>
              </a:rPr>
              <a:t>, 11, 7,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4: {</a:t>
            </a:r>
            <a:r>
              <a:rPr lang="en-US" sz="2700">
                <a:solidFill>
                  <a:schemeClr val="dk1"/>
                </a:solidFill>
                <a:highlight>
                  <a:srgbClr val="93C47D"/>
                </a:highlight>
                <a:latin typeface="Courier New"/>
                <a:ea typeface="Courier New"/>
                <a:cs typeface="Courier New"/>
                <a:sym typeface="Courier New"/>
              </a:rPr>
              <a:t>2, 5, 7, 9</a:t>
            </a:r>
            <a:r>
              <a:rPr lang="en-US" sz="2700">
                <a:solidFill>
                  <a:schemeClr val="dk1"/>
                </a:solidFill>
                <a:latin typeface="Courier New"/>
                <a:ea typeface="Courier New"/>
                <a:cs typeface="Courier New"/>
                <a:sym typeface="Courier New"/>
              </a:rPr>
              <a:t>, 11, 4}</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r>
              <a:rPr lang="en-US" sz="2700">
                <a:solidFill>
                  <a:schemeClr val="dk1"/>
                </a:solidFill>
                <a:latin typeface="Courier New"/>
                <a:ea typeface="Courier New"/>
                <a:cs typeface="Courier New"/>
                <a:sym typeface="Courier New"/>
              </a:rPr>
              <a:t>Pass 5: {</a:t>
            </a:r>
            <a:r>
              <a:rPr lang="en-US" sz="2700">
                <a:solidFill>
                  <a:schemeClr val="dk1"/>
                </a:solidFill>
                <a:highlight>
                  <a:srgbClr val="93C47D"/>
                </a:highlight>
                <a:latin typeface="Courier New"/>
                <a:ea typeface="Courier New"/>
                <a:cs typeface="Courier New"/>
                <a:sym typeface="Courier New"/>
              </a:rPr>
              <a:t>2, 4, 5, 7, 9</a:t>
            </a:r>
            <a:r>
              <a:rPr lang="en-US" sz="2700">
                <a:solidFill>
                  <a:schemeClr val="dk1"/>
                </a:solidFill>
                <a:latin typeface="Courier New"/>
                <a:ea typeface="Courier New"/>
                <a:cs typeface="Courier New"/>
                <a:sym typeface="Courier New"/>
              </a:rPr>
              <a:t>, 11}</a:t>
            </a:r>
            <a:endParaRPr sz="2700">
              <a:solidFill>
                <a:schemeClr val="dk1"/>
              </a:solidFill>
              <a:latin typeface="Courier New"/>
              <a:ea typeface="Courier New"/>
              <a:cs typeface="Courier New"/>
              <a:sym typeface="Courier New"/>
            </a:endParaRPr>
          </a:p>
          <a:p>
            <a:pPr marL="24180" marR="428114" lvl="0" indent="0" algn="ctr" rtl="0">
              <a:lnSpc>
                <a:spcPct val="111731"/>
              </a:lnSpc>
              <a:spcBef>
                <a:spcPts val="39"/>
              </a:spcBef>
              <a:spcAft>
                <a:spcPts val="0"/>
              </a:spcAft>
              <a:buNone/>
            </a:pPr>
            <a:endParaRPr sz="2700">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90"/>
        <p:cNvGrpSpPr/>
        <p:nvPr/>
      </p:nvGrpSpPr>
      <p:grpSpPr>
        <a:xfrm>
          <a:off x="0" y="0"/>
          <a:ext cx="0" cy="0"/>
          <a:chOff x="0" y="0"/>
          <a:chExt cx="0" cy="0"/>
        </a:xfrm>
      </p:grpSpPr>
      <p:sp>
        <p:nvSpPr>
          <p:cNvPr id="291" name="Google Shape;291;p35"/>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292" name="Google Shape;292;p35"/>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293" name="Google Shape;293;p35"/>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294" name="Google Shape;294;p35"/>
          <p:cNvSpPr txBox="1"/>
          <p:nvPr/>
        </p:nvSpPr>
        <p:spPr>
          <a:xfrm>
            <a:off x="405500" y="555950"/>
            <a:ext cx="10347300" cy="4340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Arrays</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How do you initialize a Dynamic 2D array? Show code snippet.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How would you fill said array? Show code snippet and explain.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95" name="Google Shape;295;p35"/>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299"/>
        <p:cNvGrpSpPr/>
        <p:nvPr/>
      </p:nvGrpSpPr>
      <p:grpSpPr>
        <a:xfrm>
          <a:off x="0" y="0"/>
          <a:ext cx="0" cy="0"/>
          <a:chOff x="0" y="0"/>
          <a:chExt cx="0" cy="0"/>
        </a:xfrm>
      </p:grpSpPr>
      <p:sp>
        <p:nvSpPr>
          <p:cNvPr id="300" name="Google Shape;300;p36"/>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301" name="Google Shape;301;p36"/>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302" name="Google Shape;302;p36"/>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303" name="Google Shape;303;p36"/>
          <p:cNvSpPr txBox="1"/>
          <p:nvPr/>
        </p:nvSpPr>
        <p:spPr>
          <a:xfrm>
            <a:off x="405500" y="555950"/>
            <a:ext cx="10347300" cy="674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Time Complexity</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1. What is the time complexity of the following code? What makes it that way?</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for(int i = 1; i &lt; n; ++i){</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for(int j = 10; j &lt; n; j *= 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cout &lt;&lt; “Easy Points!” &lt;&lt; endl;</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04" name="Google Shape;304;p36"/>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308"/>
        <p:cNvGrpSpPr/>
        <p:nvPr/>
      </p:nvGrpSpPr>
      <p:grpSpPr>
        <a:xfrm>
          <a:off x="0" y="0"/>
          <a:ext cx="0" cy="0"/>
          <a:chOff x="0" y="0"/>
          <a:chExt cx="0" cy="0"/>
        </a:xfrm>
      </p:grpSpPr>
      <p:sp>
        <p:nvSpPr>
          <p:cNvPr id="309" name="Google Shape;309;p37"/>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310" name="Google Shape;310;p37"/>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311" name="Google Shape;311;p37"/>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312" name="Google Shape;312;p37"/>
          <p:cNvSpPr txBox="1"/>
          <p:nvPr/>
        </p:nvSpPr>
        <p:spPr>
          <a:xfrm>
            <a:off x="405500" y="555950"/>
            <a:ext cx="10347300" cy="6741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Time Complexity</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1. What is the time complexity of the following code? What makes it that way?</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for(int i = 1; i &lt; n; ++i){</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for(int j = 10; j &lt; n; j *= 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cout &lt;&lt; “Easy Points!” &lt;&lt; endl;</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13" name="Google Shape;313;p37"/>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314" name="Google Shape;314;p37"/>
          <p:cNvSpPr txBox="1"/>
          <p:nvPr/>
        </p:nvSpPr>
        <p:spPr>
          <a:xfrm>
            <a:off x="6786550" y="2262175"/>
            <a:ext cx="34527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800">
                <a:solidFill>
                  <a:schemeClr val="dk1"/>
                </a:solidFill>
                <a:highlight>
                  <a:srgbClr val="FFFF00"/>
                </a:highlight>
                <a:latin typeface="Calibri"/>
                <a:ea typeface="Calibri"/>
                <a:cs typeface="Calibri"/>
                <a:sym typeface="Calibri"/>
              </a:rPr>
              <a:t>Solution is O(n*logn)</a:t>
            </a:r>
            <a:endParaRPr sz="2800">
              <a:solidFill>
                <a:schemeClr val="dk1"/>
              </a:solidFill>
              <a:highlight>
                <a:srgbClr val="FFFF00"/>
              </a:highlight>
              <a:latin typeface="Calibri"/>
              <a:ea typeface="Calibri"/>
              <a:cs typeface="Calibri"/>
              <a:sym typeface="Calibri"/>
            </a:endParaRPr>
          </a:p>
          <a:p>
            <a:pPr marL="0" lvl="0" indent="0" algn="l" rtl="0">
              <a:spcBef>
                <a:spcPts val="0"/>
              </a:spcBef>
              <a:spcAft>
                <a:spcPts val="0"/>
              </a:spcAft>
              <a:buNone/>
            </a:pPr>
            <a:endParaRPr sz="2800">
              <a:solidFill>
                <a:schemeClr val="dk1"/>
              </a:solidFill>
              <a:highlight>
                <a:srgbClr val="FFFF00"/>
              </a:highlight>
              <a:latin typeface="Calibri"/>
              <a:ea typeface="Calibri"/>
              <a:cs typeface="Calibri"/>
              <a:sym typeface="Calibri"/>
            </a:endParaRPr>
          </a:p>
          <a:p>
            <a:pPr marL="0" lvl="0" indent="0" algn="l" rtl="0">
              <a:spcBef>
                <a:spcPts val="0"/>
              </a:spcBef>
              <a:spcAft>
                <a:spcPts val="0"/>
              </a:spcAft>
              <a:buNone/>
            </a:pPr>
            <a:r>
              <a:rPr lang="en-US" sz="2800">
                <a:solidFill>
                  <a:schemeClr val="dk1"/>
                </a:solidFill>
                <a:highlight>
                  <a:srgbClr val="FFFF00"/>
                </a:highlight>
                <a:latin typeface="Calibri"/>
                <a:ea typeface="Calibri"/>
                <a:cs typeface="Calibri"/>
                <a:sym typeface="Calibri"/>
              </a:rPr>
              <a:t>Remember to pay close attention to how the numbers change when approaching the stopping case.</a:t>
            </a:r>
            <a:endParaRPr sz="28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318"/>
        <p:cNvGrpSpPr/>
        <p:nvPr/>
      </p:nvGrpSpPr>
      <p:grpSpPr>
        <a:xfrm>
          <a:off x="0" y="0"/>
          <a:ext cx="0" cy="0"/>
          <a:chOff x="0" y="0"/>
          <a:chExt cx="0" cy="0"/>
        </a:xfrm>
      </p:grpSpPr>
      <p:sp>
        <p:nvSpPr>
          <p:cNvPr id="319" name="Google Shape;319;p38"/>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320" name="Google Shape;320;p38"/>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321" name="Google Shape;321;p38"/>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322" name="Google Shape;322;p38"/>
          <p:cNvSpPr txBox="1"/>
          <p:nvPr/>
        </p:nvSpPr>
        <p:spPr>
          <a:xfrm>
            <a:off x="405500" y="555950"/>
            <a:ext cx="10347300" cy="754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Time Complexity</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2. What is the time complexity of the following code?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void func(int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if(n &lt; 0)</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return;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else{</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int j = n * 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cout &lt;&lt;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func(n-3);</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23" name="Google Shape;323;p38"/>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327"/>
        <p:cNvGrpSpPr/>
        <p:nvPr/>
      </p:nvGrpSpPr>
      <p:grpSpPr>
        <a:xfrm>
          <a:off x="0" y="0"/>
          <a:ext cx="0" cy="0"/>
          <a:chOff x="0" y="0"/>
          <a:chExt cx="0" cy="0"/>
        </a:xfrm>
      </p:grpSpPr>
      <p:sp>
        <p:nvSpPr>
          <p:cNvPr id="328" name="Google Shape;328;p39"/>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329" name="Google Shape;329;p39"/>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330" name="Google Shape;330;p39"/>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331" name="Google Shape;331;p39"/>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
        <p:nvSpPr>
          <p:cNvPr id="332" name="Google Shape;332;p39"/>
          <p:cNvSpPr txBox="1"/>
          <p:nvPr/>
        </p:nvSpPr>
        <p:spPr>
          <a:xfrm>
            <a:off x="405500" y="555950"/>
            <a:ext cx="10347300" cy="7542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a:solidFill>
                  <a:schemeClr val="dk1"/>
                </a:solidFill>
                <a:latin typeface="Quattrocento Sans"/>
                <a:ea typeface="Quattrocento Sans"/>
                <a:cs typeface="Quattrocento Sans"/>
                <a:sym typeface="Quattrocento Sans"/>
              </a:rPr>
              <a:t>Time Complexity</a:t>
            </a:r>
            <a:endParaRPr sz="2000">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2. What is the time complexity of the following code? </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void func(int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if(n &lt; 0)</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return;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else{</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int j = n * 2;</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cout &lt;&lt; n;</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   func(n-3);</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r>
              <a:rPr lang="en-US" sz="2600">
                <a:solidFill>
                  <a:schemeClr val="dk1"/>
                </a:solidFill>
                <a:latin typeface="Calibri"/>
                <a:ea typeface="Calibri"/>
                <a:cs typeface="Calibri"/>
                <a:sym typeface="Calibri"/>
              </a:rPr>
              <a:t>}</a:t>
            </a: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6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33" name="Google Shape;333;p39"/>
          <p:cNvSpPr txBox="1"/>
          <p:nvPr/>
        </p:nvSpPr>
        <p:spPr>
          <a:xfrm>
            <a:off x="6652625" y="2768200"/>
            <a:ext cx="4851900" cy="25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highlight>
                  <a:srgbClr val="FFFF00"/>
                </a:highlight>
                <a:latin typeface="Calibri"/>
                <a:ea typeface="Calibri"/>
                <a:cs typeface="Calibri"/>
                <a:sym typeface="Calibri"/>
              </a:rPr>
              <a:t>Solution is 2^n</a:t>
            </a:r>
            <a:endParaRPr sz="2800">
              <a:solidFill>
                <a:schemeClr val="dk1"/>
              </a:solidFill>
              <a:highlight>
                <a:srgbClr val="FFFF00"/>
              </a:highlight>
              <a:latin typeface="Calibri"/>
              <a:ea typeface="Calibri"/>
              <a:cs typeface="Calibri"/>
              <a:sym typeface="Calibri"/>
            </a:endParaRPr>
          </a:p>
          <a:p>
            <a:pPr marL="0" lvl="0" indent="0" algn="l" rtl="0">
              <a:spcBef>
                <a:spcPts val="0"/>
              </a:spcBef>
              <a:spcAft>
                <a:spcPts val="0"/>
              </a:spcAft>
              <a:buNone/>
            </a:pPr>
            <a:endParaRPr sz="2800">
              <a:solidFill>
                <a:schemeClr val="dk1"/>
              </a:solidFill>
              <a:highlight>
                <a:srgbClr val="FFFF00"/>
              </a:highlight>
              <a:latin typeface="Calibri"/>
              <a:ea typeface="Calibri"/>
              <a:cs typeface="Calibri"/>
              <a:sym typeface="Calibri"/>
            </a:endParaRPr>
          </a:p>
          <a:p>
            <a:pPr marL="0" lvl="0" indent="0" algn="l" rtl="0">
              <a:spcBef>
                <a:spcPts val="0"/>
              </a:spcBef>
              <a:spcAft>
                <a:spcPts val="0"/>
              </a:spcAft>
              <a:buNone/>
            </a:pPr>
            <a:r>
              <a:rPr lang="en-US" sz="2800">
                <a:solidFill>
                  <a:schemeClr val="dk1"/>
                </a:solidFill>
                <a:highlight>
                  <a:srgbClr val="FFFF00"/>
                </a:highlight>
                <a:latin typeface="Calibri"/>
                <a:ea typeface="Calibri"/>
                <a:cs typeface="Calibri"/>
                <a:sym typeface="Calibri"/>
              </a:rPr>
              <a:t>Remember trick is # of functions to the n power in this case.</a:t>
            </a:r>
            <a:endParaRPr sz="2800">
              <a:solidFill>
                <a:schemeClr val="dk1"/>
              </a:solidFill>
              <a:highlight>
                <a:srgbClr val="FFFF00"/>
              </a:highlight>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6"/>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3181"/>
              <a:buNone/>
            </a:pPr>
            <a:r>
              <a:rPr lang="en-US"/>
              <a:t>Exam Outline</a:t>
            </a:r>
            <a:endParaRPr/>
          </a:p>
        </p:txBody>
      </p:sp>
      <p:sp>
        <p:nvSpPr>
          <p:cNvPr id="113" name="Google Shape;113;p16"/>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p>
            <a:pPr marL="0" lvl="0" indent="0" algn="l" rtl="0">
              <a:lnSpc>
                <a:spcPct val="115000"/>
              </a:lnSpc>
              <a:spcBef>
                <a:spcPts val="0"/>
              </a:spcBef>
              <a:spcAft>
                <a:spcPts val="0"/>
              </a:spcAft>
              <a:buSzPts val="2400"/>
              <a:buNone/>
            </a:pPr>
            <a:r>
              <a:rPr lang="en-US"/>
              <a:t>Linked Lists (4 Questions → 39 Points)</a:t>
            </a:r>
            <a:endParaRPr/>
          </a:p>
          <a:p>
            <a:pPr marL="0" lvl="0" indent="0" algn="l" rtl="0">
              <a:lnSpc>
                <a:spcPct val="115000"/>
              </a:lnSpc>
              <a:spcBef>
                <a:spcPts val="1600"/>
              </a:spcBef>
              <a:spcAft>
                <a:spcPts val="0"/>
              </a:spcAft>
              <a:buSzPts val="2400"/>
              <a:buNone/>
            </a:pPr>
            <a:r>
              <a:rPr lang="en-US"/>
              <a:t>Recursion (2 Questions → 22 Points)</a:t>
            </a:r>
            <a:endParaRPr/>
          </a:p>
          <a:p>
            <a:pPr marL="0" lvl="0" indent="0" algn="l" rtl="0">
              <a:lnSpc>
                <a:spcPct val="115000"/>
              </a:lnSpc>
              <a:spcBef>
                <a:spcPts val="1600"/>
              </a:spcBef>
              <a:spcAft>
                <a:spcPts val="0"/>
              </a:spcAft>
              <a:buSzPts val="2400"/>
              <a:buNone/>
            </a:pPr>
            <a:r>
              <a:rPr lang="en-US"/>
              <a:t>Sorting (3 Questions → 19 Points)</a:t>
            </a:r>
            <a:endParaRPr/>
          </a:p>
          <a:p>
            <a:pPr marL="0" lvl="0" indent="0" algn="l" rtl="0">
              <a:lnSpc>
                <a:spcPct val="115000"/>
              </a:lnSpc>
              <a:spcBef>
                <a:spcPts val="1600"/>
              </a:spcBef>
              <a:spcAft>
                <a:spcPts val="0"/>
              </a:spcAft>
              <a:buSzPts val="2400"/>
              <a:buNone/>
            </a:pPr>
            <a:r>
              <a:rPr lang="en-US"/>
              <a:t>Arrays (1 Question → 8 Points)</a:t>
            </a:r>
            <a:endParaRPr/>
          </a:p>
          <a:p>
            <a:pPr marL="0" lvl="0" indent="0" algn="l" rtl="0">
              <a:lnSpc>
                <a:spcPct val="115000"/>
              </a:lnSpc>
              <a:spcBef>
                <a:spcPts val="1600"/>
              </a:spcBef>
              <a:spcAft>
                <a:spcPts val="1600"/>
              </a:spcAft>
              <a:buSzPts val="2400"/>
              <a:buNone/>
            </a:pPr>
            <a:r>
              <a:rPr lang="en-US"/>
              <a:t>Time Complexity (2 Questions → 12 Points)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fontScale="90000"/>
          </a:bodyPr>
          <a:lstStyle/>
          <a:p>
            <a:pPr marL="0" lvl="0" indent="0" algn="l" rtl="0">
              <a:lnSpc>
                <a:spcPct val="100000"/>
              </a:lnSpc>
              <a:spcBef>
                <a:spcPts val="0"/>
              </a:spcBef>
              <a:spcAft>
                <a:spcPts val="0"/>
              </a:spcAft>
              <a:buSzPct val="93181"/>
              <a:buNone/>
            </a:pPr>
            <a:r>
              <a:rPr lang="en-US"/>
              <a:t>Exam Tips</a:t>
            </a:r>
            <a:endParaRPr/>
          </a:p>
        </p:txBody>
      </p:sp>
      <p:sp>
        <p:nvSpPr>
          <p:cNvPr id="119" name="Google Shape;119;p17"/>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lnSpcReduction="20000"/>
          </a:bodyPr>
          <a:lstStyle/>
          <a:p>
            <a:pPr marL="609600" lvl="0" indent="-457200" algn="l" rtl="0">
              <a:lnSpc>
                <a:spcPct val="115000"/>
              </a:lnSpc>
              <a:spcBef>
                <a:spcPts val="0"/>
              </a:spcBef>
              <a:spcAft>
                <a:spcPts val="0"/>
              </a:spcAft>
              <a:buSzPts val="2400"/>
              <a:buChar char="-"/>
            </a:pPr>
            <a:r>
              <a:rPr lang="en-US"/>
              <a:t>If you don’t know the answer to a question immediately… </a:t>
            </a:r>
            <a:r>
              <a:rPr lang="en-US" b="1"/>
              <a:t>MOVE ON</a:t>
            </a:r>
            <a:endParaRPr b="1"/>
          </a:p>
          <a:p>
            <a:pPr marL="1219200" lvl="1" indent="-425450" algn="l" rtl="0">
              <a:lnSpc>
                <a:spcPct val="115000"/>
              </a:lnSpc>
              <a:spcBef>
                <a:spcPts val="0"/>
              </a:spcBef>
              <a:spcAft>
                <a:spcPts val="0"/>
              </a:spcAft>
              <a:buSzPts val="1900"/>
              <a:buChar char="-"/>
            </a:pPr>
            <a:r>
              <a:rPr lang="en-US"/>
              <a:t>Don’t waste precious time when you could be working on other questions</a:t>
            </a:r>
            <a:endParaRPr/>
          </a:p>
          <a:p>
            <a:pPr marL="1219200" lvl="1" indent="-425450" algn="l" rtl="0">
              <a:lnSpc>
                <a:spcPct val="115000"/>
              </a:lnSpc>
              <a:spcBef>
                <a:spcPts val="0"/>
              </a:spcBef>
              <a:spcAft>
                <a:spcPts val="0"/>
              </a:spcAft>
              <a:buSzPts val="1900"/>
              <a:buChar char="-"/>
            </a:pPr>
            <a:r>
              <a:rPr lang="en-US"/>
              <a:t>You want to rack up as many points as you can</a:t>
            </a:r>
            <a:endParaRPr/>
          </a:p>
          <a:p>
            <a:pPr marL="609600" lvl="0" indent="-457200" algn="l" rtl="0">
              <a:lnSpc>
                <a:spcPct val="115000"/>
              </a:lnSpc>
              <a:spcBef>
                <a:spcPts val="0"/>
              </a:spcBef>
              <a:spcAft>
                <a:spcPts val="0"/>
              </a:spcAft>
              <a:buSzPts val="2400"/>
              <a:buChar char="-"/>
            </a:pPr>
            <a:r>
              <a:rPr lang="en-US"/>
              <a:t>Partial credit is your best friend</a:t>
            </a:r>
            <a:endParaRPr/>
          </a:p>
          <a:p>
            <a:pPr marL="1219200" lvl="1" indent="-425450" algn="l" rtl="0">
              <a:lnSpc>
                <a:spcPct val="115000"/>
              </a:lnSpc>
              <a:spcBef>
                <a:spcPts val="0"/>
              </a:spcBef>
              <a:spcAft>
                <a:spcPts val="0"/>
              </a:spcAft>
              <a:buSzPts val="1900"/>
              <a:buChar char="-"/>
            </a:pPr>
            <a:r>
              <a:rPr lang="en-US"/>
              <a:t>Even if you don’t have the exact answer in mind, anything can be better than writing absolutely nothing</a:t>
            </a:r>
            <a:endParaRPr/>
          </a:p>
          <a:p>
            <a:pPr marL="1219200" lvl="1" indent="-425450" algn="l" rtl="0">
              <a:lnSpc>
                <a:spcPct val="115000"/>
              </a:lnSpc>
              <a:spcBef>
                <a:spcPts val="0"/>
              </a:spcBef>
              <a:spcAft>
                <a:spcPts val="0"/>
              </a:spcAft>
              <a:buSzPts val="1900"/>
              <a:buChar char="-"/>
            </a:pPr>
            <a:r>
              <a:rPr lang="en-US"/>
              <a:t>Ex. Recursion → At least write down a base case</a:t>
            </a:r>
            <a:endParaRPr/>
          </a:p>
          <a:p>
            <a:pPr marL="609600" lvl="0" indent="-457200" algn="l" rtl="0">
              <a:lnSpc>
                <a:spcPct val="115000"/>
              </a:lnSpc>
              <a:spcBef>
                <a:spcPts val="0"/>
              </a:spcBef>
              <a:spcAft>
                <a:spcPts val="0"/>
              </a:spcAft>
              <a:buSzPts val="2400"/>
              <a:buChar char="-"/>
            </a:pPr>
            <a:r>
              <a:rPr lang="en-US"/>
              <a:t>Go over Extras/Workshop Examples</a:t>
            </a:r>
            <a:endParaRPr/>
          </a:p>
          <a:p>
            <a:pPr marL="1219200" lvl="1" indent="-425450" algn="l" rtl="0">
              <a:lnSpc>
                <a:spcPct val="115000"/>
              </a:lnSpc>
              <a:spcBef>
                <a:spcPts val="0"/>
              </a:spcBef>
              <a:spcAft>
                <a:spcPts val="0"/>
              </a:spcAft>
              <a:buSzPts val="1900"/>
              <a:buChar char="-"/>
            </a:pPr>
            <a:r>
              <a:rPr lang="en-US"/>
              <a:t>These questions have a chance of showing up on the exam in some capacity</a:t>
            </a:r>
            <a:endParaRPr/>
          </a:p>
          <a:p>
            <a:pPr marL="609600" lvl="0" indent="-457200" algn="l" rtl="0">
              <a:lnSpc>
                <a:spcPct val="115000"/>
              </a:lnSpc>
              <a:spcBef>
                <a:spcPts val="0"/>
              </a:spcBef>
              <a:spcAft>
                <a:spcPts val="0"/>
              </a:spcAft>
              <a:buSzPts val="2400"/>
              <a:buChar char="-"/>
            </a:pPr>
            <a:r>
              <a:rPr lang="en-US"/>
              <a:t>Start studying now if you haven’t</a:t>
            </a:r>
            <a:endParaRPr/>
          </a:p>
          <a:p>
            <a:pPr marL="1219200" lvl="1" indent="-425450" algn="l" rtl="0">
              <a:lnSpc>
                <a:spcPct val="115000"/>
              </a:lnSpc>
              <a:spcBef>
                <a:spcPts val="0"/>
              </a:spcBef>
              <a:spcAft>
                <a:spcPts val="0"/>
              </a:spcAft>
              <a:buSzPts val="1900"/>
              <a:buChar char="-"/>
            </a:pPr>
            <a:r>
              <a:rPr lang="en-US"/>
              <a:t>I do not recommend cramming for any DSA exam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23"/>
        <p:cNvGrpSpPr/>
        <p:nvPr/>
      </p:nvGrpSpPr>
      <p:grpSpPr>
        <a:xfrm>
          <a:off x="0" y="0"/>
          <a:ext cx="0" cy="0"/>
          <a:chOff x="0" y="0"/>
          <a:chExt cx="0" cy="0"/>
        </a:xfrm>
      </p:grpSpPr>
      <p:sp>
        <p:nvSpPr>
          <p:cNvPr id="124" name="Google Shape;124;p18"/>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25" name="Google Shape;125;p18"/>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26" name="Google Shape;126;p18"/>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27" name="Google Shape;127;p18"/>
          <p:cNvSpPr txBox="1"/>
          <p:nvPr/>
        </p:nvSpPr>
        <p:spPr>
          <a:xfrm>
            <a:off x="2461350" y="2432575"/>
            <a:ext cx="7269300" cy="83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4800" b="1" i="0" u="none" strike="noStrike" cap="none">
                <a:solidFill>
                  <a:srgbClr val="000000"/>
                </a:solidFill>
                <a:latin typeface="Quattrocento Sans"/>
                <a:ea typeface="Quattrocento Sans"/>
                <a:cs typeface="Quattrocento Sans"/>
                <a:sym typeface="Quattrocento Sans"/>
              </a:rPr>
              <a:t>MOCK EXAM SOLUTIONS</a:t>
            </a:r>
            <a:endParaRPr sz="4800" b="1" i="0" u="none" strike="noStrike" cap="none">
              <a:solidFill>
                <a:srgbClr val="000000"/>
              </a:solidFill>
              <a:latin typeface="Quattrocento Sans"/>
              <a:ea typeface="Quattrocento Sans"/>
              <a:cs typeface="Quattrocento Sans"/>
              <a:sym typeface="Quattrocento Sans"/>
            </a:endParaRPr>
          </a:p>
        </p:txBody>
      </p:sp>
      <p:sp>
        <p:nvSpPr>
          <p:cNvPr id="128" name="Google Shape;128;p18"/>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32"/>
        <p:cNvGrpSpPr/>
        <p:nvPr/>
      </p:nvGrpSpPr>
      <p:grpSpPr>
        <a:xfrm>
          <a:off x="0" y="0"/>
          <a:ext cx="0" cy="0"/>
          <a:chOff x="0" y="0"/>
          <a:chExt cx="0" cy="0"/>
        </a:xfrm>
      </p:grpSpPr>
      <p:sp>
        <p:nvSpPr>
          <p:cNvPr id="133" name="Google Shape;133;p19"/>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34" name="Google Shape;134;p19"/>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35" name="Google Shape;135;p19"/>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36" name="Google Shape;136;p19"/>
          <p:cNvSpPr txBox="1"/>
          <p:nvPr/>
        </p:nvSpPr>
        <p:spPr>
          <a:xfrm>
            <a:off x="405500" y="555950"/>
            <a:ext cx="11123400" cy="535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b="1">
                <a:solidFill>
                  <a:schemeClr val="dk1"/>
                </a:solidFill>
                <a:latin typeface="Quattrocento Sans"/>
                <a:ea typeface="Quattrocento Sans"/>
                <a:cs typeface="Quattrocento Sans"/>
                <a:sym typeface="Quattrocento Sans"/>
              </a:rPr>
              <a:t>findMiddle()</a:t>
            </a: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1. Write a function called findMiddle() which finds the middle of a linked list. You may only use one for loop or while loop to do so.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struct node{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int value;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 *next;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node(int v) : value(v), next(nullptr) {}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 findMiddle()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p:txBody>
      </p:sp>
      <p:sp>
        <p:nvSpPr>
          <p:cNvPr id="137" name="Google Shape;137;p19"/>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41"/>
        <p:cNvGrpSpPr/>
        <p:nvPr/>
      </p:nvGrpSpPr>
      <p:grpSpPr>
        <a:xfrm>
          <a:off x="0" y="0"/>
          <a:ext cx="0" cy="0"/>
          <a:chOff x="0" y="0"/>
          <a:chExt cx="0" cy="0"/>
        </a:xfrm>
      </p:grpSpPr>
      <p:sp>
        <p:nvSpPr>
          <p:cNvPr id="142" name="Google Shape;142;p20"/>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43" name="Google Shape;143;p20"/>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44" name="Google Shape;144;p20"/>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45" name="Google Shape;145;p20"/>
          <p:cNvSpPr txBox="1"/>
          <p:nvPr/>
        </p:nvSpPr>
        <p:spPr>
          <a:xfrm>
            <a:off x="9722089" y="6326710"/>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pic>
        <p:nvPicPr>
          <p:cNvPr id="146" name="Google Shape;146;p20"/>
          <p:cNvPicPr preferRelativeResize="0"/>
          <p:nvPr/>
        </p:nvPicPr>
        <p:blipFill>
          <a:blip r:embed="rId4">
            <a:alphaModFix/>
          </a:blip>
          <a:stretch>
            <a:fillRect/>
          </a:stretch>
        </p:blipFill>
        <p:spPr>
          <a:xfrm>
            <a:off x="1142271" y="291713"/>
            <a:ext cx="9907466" cy="5817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50"/>
        <p:cNvGrpSpPr/>
        <p:nvPr/>
      </p:nvGrpSpPr>
      <p:grpSpPr>
        <a:xfrm>
          <a:off x="0" y="0"/>
          <a:ext cx="0" cy="0"/>
          <a:chOff x="0" y="0"/>
          <a:chExt cx="0" cy="0"/>
        </a:xfrm>
      </p:grpSpPr>
      <p:sp>
        <p:nvSpPr>
          <p:cNvPr id="151" name="Google Shape;151;p21"/>
          <p:cNvSpPr txBox="1"/>
          <p:nvPr/>
        </p:nvSpPr>
        <p:spPr>
          <a:xfrm>
            <a:off x="405500" y="555950"/>
            <a:ext cx="10347300" cy="5756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Problem</a:t>
            </a:r>
            <a:r>
              <a:rPr lang="en-US" sz="2000" b="0" i="0" u="none" strike="noStrike" cap="none">
                <a:solidFill>
                  <a:schemeClr val="dk1"/>
                </a:solidFill>
                <a:latin typeface="Quattrocento Sans"/>
                <a:ea typeface="Quattrocento Sans"/>
                <a:cs typeface="Quattrocento Sans"/>
                <a:sym typeface="Quattrocento Sans"/>
              </a:rPr>
              <a:t> - </a:t>
            </a:r>
            <a:r>
              <a:rPr lang="en-US" sz="2000" b="1">
                <a:solidFill>
                  <a:schemeClr val="dk1"/>
                </a:solidFill>
                <a:latin typeface="Quattrocento Sans"/>
                <a:ea typeface="Quattrocento Sans"/>
                <a:cs typeface="Quattrocento Sans"/>
                <a:sym typeface="Quattrocento Sans"/>
              </a:rPr>
              <a:t>removeSmallest()</a:t>
            </a:r>
            <a:endParaRPr sz="2000" b="1" i="0" u="none" strike="noStrike" cap="none">
              <a:solidFill>
                <a:schemeClr val="dk1"/>
              </a:solidFill>
              <a:latin typeface="Quattrocento Sans"/>
              <a:ea typeface="Quattrocento Sans"/>
              <a:cs typeface="Quattrocento Sans"/>
              <a:sym typeface="Quattrocento Sans"/>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2. Write the function node* removeSmallest() which removes the smallest value in a doubly linked list.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node *removeSmallest(12 ⇄ 26 ⇄ 4 ⇄ 2 ⇄ 78) =&gt; 12 ⇄ 26 ⇄ 4 ⇄ 78</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struct node{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int value;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 *next;</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 prev;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node(int v) : value(v), next(nullptr) {}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US" sz="2200">
                <a:solidFill>
                  <a:schemeClr val="dk1"/>
                </a:solidFill>
                <a:latin typeface="Calibri"/>
                <a:ea typeface="Calibri"/>
                <a:cs typeface="Calibri"/>
                <a:sym typeface="Calibri"/>
              </a:rPr>
              <a:t>node *removeSmallest(node* head) {}</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Quattrocento Sans"/>
              <a:ea typeface="Quattrocento Sans"/>
              <a:cs typeface="Quattrocento Sans"/>
              <a:sym typeface="Quattrocento Sans"/>
            </a:endParaRPr>
          </a:p>
        </p:txBody>
      </p:sp>
      <p:sp>
        <p:nvSpPr>
          <p:cNvPr id="152" name="Google Shape;152;p21"/>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53" name="Google Shape;153;p21"/>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54" name="Google Shape;154;p21"/>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55" name="Google Shape;155;p21"/>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BD6D9"/>
        </a:solidFill>
        <a:effectLst/>
      </p:bgPr>
    </p:bg>
    <p:spTree>
      <p:nvGrpSpPr>
        <p:cNvPr id="1" name="Shape 159"/>
        <p:cNvGrpSpPr/>
        <p:nvPr/>
      </p:nvGrpSpPr>
      <p:grpSpPr>
        <a:xfrm>
          <a:off x="0" y="0"/>
          <a:ext cx="0" cy="0"/>
          <a:chOff x="0" y="0"/>
          <a:chExt cx="0" cy="0"/>
        </a:xfrm>
      </p:grpSpPr>
      <p:sp>
        <p:nvSpPr>
          <p:cNvPr id="160" name="Google Shape;160;p22"/>
          <p:cNvSpPr txBox="1"/>
          <p:nvPr/>
        </p:nvSpPr>
        <p:spPr>
          <a:xfrm>
            <a:off x="405509" y="6326711"/>
            <a:ext cx="21420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Play"/>
                <a:ea typeface="Play"/>
                <a:cs typeface="Play"/>
                <a:sym typeface="Play"/>
              </a:rPr>
              <a:t>dcarril9</a:t>
            </a:r>
            <a:r>
              <a:rPr lang="en-US" sz="1200" b="0" i="0" u="none" strike="noStrike" cap="none">
                <a:solidFill>
                  <a:schemeClr val="dk1"/>
                </a:solidFill>
                <a:latin typeface="Play"/>
                <a:ea typeface="Play"/>
                <a:cs typeface="Play"/>
                <a:sym typeface="Play"/>
              </a:rPr>
              <a:t>@cougarnet.uh.edu</a:t>
            </a:r>
            <a:endParaRPr sz="1500" b="0" i="0" u="none" strike="noStrike" cap="none">
              <a:solidFill>
                <a:srgbClr val="000000"/>
              </a:solidFill>
              <a:latin typeface="Arial"/>
              <a:ea typeface="Arial"/>
              <a:cs typeface="Arial"/>
              <a:sym typeface="Arial"/>
            </a:endParaRPr>
          </a:p>
        </p:txBody>
      </p:sp>
      <p:pic>
        <p:nvPicPr>
          <p:cNvPr id="161" name="Google Shape;161;p22"/>
          <p:cNvPicPr preferRelativeResize="0"/>
          <p:nvPr/>
        </p:nvPicPr>
        <p:blipFill rotWithShape="1">
          <a:blip r:embed="rId3">
            <a:alphaModFix/>
          </a:blip>
          <a:srcRect/>
          <a:stretch/>
        </p:blipFill>
        <p:spPr>
          <a:xfrm>
            <a:off x="4926599" y="6368049"/>
            <a:ext cx="2326607" cy="194322"/>
          </a:xfrm>
          <a:prstGeom prst="rect">
            <a:avLst/>
          </a:prstGeom>
          <a:noFill/>
          <a:ln>
            <a:noFill/>
          </a:ln>
        </p:spPr>
      </p:pic>
      <p:sp>
        <p:nvSpPr>
          <p:cNvPr id="162" name="Google Shape;162;p22"/>
          <p:cNvSpPr txBox="1"/>
          <p:nvPr/>
        </p:nvSpPr>
        <p:spPr>
          <a:xfrm>
            <a:off x="1794933" y="2878667"/>
            <a:ext cx="184800" cy="384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900"/>
              <a:buFont typeface="Arial"/>
              <a:buNone/>
            </a:pPr>
            <a:endParaRPr sz="1900" b="0" i="0" u="none" strike="noStrike" cap="none">
              <a:solidFill>
                <a:schemeClr val="dk1"/>
              </a:solidFill>
              <a:latin typeface="Calibri"/>
              <a:ea typeface="Calibri"/>
              <a:cs typeface="Calibri"/>
              <a:sym typeface="Calibri"/>
            </a:endParaRPr>
          </a:p>
        </p:txBody>
      </p:sp>
      <p:sp>
        <p:nvSpPr>
          <p:cNvPr id="163" name="Google Shape;163;p22"/>
          <p:cNvSpPr txBox="1"/>
          <p:nvPr/>
        </p:nvSpPr>
        <p:spPr>
          <a:xfrm>
            <a:off x="441479" y="1391613"/>
            <a:ext cx="99555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chemeClr val="dk1"/>
              </a:buClr>
              <a:buSzPts val="1500"/>
              <a:buFont typeface="Arial"/>
              <a:buNone/>
            </a:pPr>
            <a:endParaRPr sz="1600" b="0" i="0" u="none" strike="noStrike" cap="none">
              <a:solidFill>
                <a:schemeClr val="dk1"/>
              </a:solidFill>
              <a:latin typeface="Arial"/>
              <a:ea typeface="Arial"/>
              <a:cs typeface="Arial"/>
              <a:sym typeface="Arial"/>
            </a:endParaRPr>
          </a:p>
        </p:txBody>
      </p:sp>
      <p:sp>
        <p:nvSpPr>
          <p:cNvPr id="164" name="Google Shape;164;p22"/>
          <p:cNvSpPr txBox="1"/>
          <p:nvPr/>
        </p:nvSpPr>
        <p:spPr>
          <a:xfrm>
            <a:off x="405500" y="633300"/>
            <a:ext cx="63168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Quattrocento Sans"/>
                <a:ea typeface="Quattrocento Sans"/>
                <a:cs typeface="Quattrocento Sans"/>
                <a:sym typeface="Quattrocento Sans"/>
              </a:rPr>
              <a:t>Solution</a:t>
            </a:r>
            <a:endParaRPr sz="1500" b="0" i="0" u="none" strike="noStrike" cap="none">
              <a:solidFill>
                <a:srgbClr val="000000"/>
              </a:solidFill>
              <a:latin typeface="Arial"/>
              <a:ea typeface="Arial"/>
              <a:cs typeface="Arial"/>
              <a:sym typeface="Arial"/>
            </a:endParaRPr>
          </a:p>
        </p:txBody>
      </p:sp>
      <p:sp>
        <p:nvSpPr>
          <p:cNvPr id="165" name="Google Shape;165;p22"/>
          <p:cNvSpPr txBox="1"/>
          <p:nvPr/>
        </p:nvSpPr>
        <p:spPr>
          <a:xfrm>
            <a:off x="9645889" y="6292085"/>
            <a:ext cx="2207700" cy="276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200"/>
              <a:buFont typeface="Arial"/>
              <a:buNone/>
            </a:pPr>
            <a:r>
              <a:rPr lang="en-US" sz="1200">
                <a:solidFill>
                  <a:schemeClr val="dk1"/>
                </a:solidFill>
                <a:latin typeface="Play"/>
                <a:ea typeface="Play"/>
                <a:cs typeface="Play"/>
                <a:sym typeface="Play"/>
              </a:rPr>
              <a:t>ykhan5@cougarnet.uh.edu</a:t>
            </a:r>
            <a:endParaRPr sz="1500" b="0" i="0" u="none" strike="noStrike" cap="none">
              <a:solidFill>
                <a:schemeClr val="dk1"/>
              </a:solidFill>
              <a:latin typeface="Arial"/>
              <a:ea typeface="Arial"/>
              <a:cs typeface="Arial"/>
              <a:sym typeface="Arial"/>
            </a:endParaRPr>
          </a:p>
        </p:txBody>
      </p:sp>
      <p:pic>
        <p:nvPicPr>
          <p:cNvPr id="166" name="Google Shape;166;p22"/>
          <p:cNvPicPr preferRelativeResize="0"/>
          <p:nvPr/>
        </p:nvPicPr>
        <p:blipFill rotWithShape="1">
          <a:blip r:embed="rId4">
            <a:alphaModFix/>
          </a:blip>
          <a:srcRect b="50797"/>
          <a:stretch/>
        </p:blipFill>
        <p:spPr>
          <a:xfrm>
            <a:off x="794525" y="2074327"/>
            <a:ext cx="5111274" cy="2709349"/>
          </a:xfrm>
          <a:prstGeom prst="rect">
            <a:avLst/>
          </a:prstGeom>
          <a:noFill/>
          <a:ln>
            <a:noFill/>
          </a:ln>
        </p:spPr>
      </p:pic>
      <p:pic>
        <p:nvPicPr>
          <p:cNvPr id="167" name="Google Shape;167;p22"/>
          <p:cNvPicPr preferRelativeResize="0"/>
          <p:nvPr/>
        </p:nvPicPr>
        <p:blipFill rotWithShape="1">
          <a:blip r:embed="rId4">
            <a:alphaModFix/>
          </a:blip>
          <a:srcRect t="48796"/>
          <a:stretch/>
        </p:blipFill>
        <p:spPr>
          <a:xfrm>
            <a:off x="6250150" y="2019246"/>
            <a:ext cx="5111274" cy="2819500"/>
          </a:xfrm>
          <a:prstGeom prst="rect">
            <a:avLst/>
          </a:prstGeom>
          <a:noFill/>
          <a:ln>
            <a:noFill/>
          </a:ln>
        </p:spPr>
      </p:pic>
      <p:sp>
        <p:nvSpPr>
          <p:cNvPr id="168" name="Google Shape;168;p22"/>
          <p:cNvSpPr/>
          <p:nvPr/>
        </p:nvSpPr>
        <p:spPr>
          <a:xfrm>
            <a:off x="6616950" y="3676228"/>
            <a:ext cx="2326500" cy="194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4F88D89FD9EEF4AA0E3B4927585C229" ma:contentTypeVersion="8" ma:contentTypeDescription="Create a new document." ma:contentTypeScope="" ma:versionID="bdbf3bc48d01fa168b7d54ae8d804f2d">
  <xsd:schema xmlns:xsd="http://www.w3.org/2001/XMLSchema" xmlns:xs="http://www.w3.org/2001/XMLSchema" xmlns:p="http://schemas.microsoft.com/office/2006/metadata/properties" xmlns:ns2="a3c94ab3-29b4-482b-8895-7e893b161661" targetNamespace="http://schemas.microsoft.com/office/2006/metadata/properties" ma:root="true" ma:fieldsID="729a22d1f88eb9a4c8d293baa753541a" ns2:_="">
    <xsd:import namespace="a3c94ab3-29b4-482b-8895-7e893b16166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c94ab3-29b4-482b-8895-7e893b1616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5BCF03-21F2-4E7F-8F2F-0F498BC369F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2432A19-412B-4C0A-A9D3-3A7B932C65B5}">
  <ds:schemaRefs>
    <ds:schemaRef ds:uri="a3c94ab3-29b4-482b-8895-7e893b16166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E91C25C-D609-4DE5-A023-9234F68B00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26</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PowerPoint Presentation</vt:lpstr>
      <vt:lpstr>PowerPoint Presentation</vt:lpstr>
      <vt:lpstr>Exam Outline</vt:lpstr>
      <vt:lpstr>Exam Tips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6</cp:revision>
  <dcterms:modified xsi:type="dcterms:W3CDTF">2025-02-17T05:17:44Z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0x01010014F88D89FD9EEF4AA0E3B4927585C229</vt:lpwstr>
  </property>
</Properties>
</file>