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22"/>
  </p:notesMasterIdLst>
  <p:sldIdLst>
    <p:sldId id="256" r:id="rId5"/>
    <p:sldId id="257" r:id="rId6"/>
    <p:sldId id="261" r:id="rId7"/>
    <p:sldId id="262" r:id="rId8"/>
    <p:sldId id="264" r:id="rId9"/>
    <p:sldId id="263" r:id="rId10"/>
    <p:sldId id="271" r:id="rId11"/>
    <p:sldId id="288" r:id="rId12"/>
    <p:sldId id="272" r:id="rId13"/>
    <p:sldId id="273" r:id="rId14"/>
    <p:sldId id="274" r:id="rId15"/>
    <p:sldId id="275" r:id="rId16"/>
    <p:sldId id="287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B6B09-208F-4A1E-9DB8-7D9A9652790C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6DE66-2BB7-47B9-8373-85BD7B4D6D1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489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16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92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686800" y="1447800"/>
            <a:ext cx="2692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7874000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115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313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024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641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3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078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842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943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625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i-FI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58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Click to edit Master title style</a:t>
            </a:r>
            <a:endParaRPr lang="fi-FI" altLang="fi-FI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1076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Edit Master text styles</a:t>
            </a:r>
          </a:p>
          <a:p>
            <a:pPr lvl="1"/>
            <a:r>
              <a:rPr lang="en-US" altLang="fi-FI" smtClean="0"/>
              <a:t>Second level</a:t>
            </a:r>
          </a:p>
          <a:p>
            <a:pPr lvl="2"/>
            <a:r>
              <a:rPr lang="en-US" altLang="fi-FI" smtClean="0"/>
              <a:t>Third level</a:t>
            </a:r>
          </a:p>
          <a:p>
            <a:pPr lvl="3"/>
            <a:r>
              <a:rPr lang="en-US" altLang="fi-FI" smtClean="0"/>
              <a:t>Fourth level</a:t>
            </a:r>
          </a:p>
          <a:p>
            <a:pPr lvl="4"/>
            <a:r>
              <a:rPr lang="en-US" altLang="fi-FI" smtClean="0"/>
              <a:t>Fifth level</a:t>
            </a:r>
            <a:endParaRPr lang="fi-FI" altLang="fi-FI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61600" y="632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CAAADEDE-1A39-4F74-8497-F356BD77B30A}" type="datetimeFigureOut">
              <a:rPr lang="fi-FI" smtClean="0"/>
              <a:t>20.10.2020</a:t>
            </a:fld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5"/>
            <a:ext cx="3251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5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096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4FA53357-49F0-4E9A-AF01-226CA81EC635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66729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569056" y="5576888"/>
            <a:ext cx="127000" cy="914400"/>
            <a:chOff x="5568" y="2064"/>
            <a:chExt cx="295" cy="2112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744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1800">
          <a:solidFill>
            <a:srgbClr val="4C4C4C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0/docs/api/java/lang/Integer.html#compare(int,int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2800" dirty="0"/>
              <a:t>Perintä ja rajapinnat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4" name="Picture 3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2113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Message-rajapinta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Message {</a:t>
            </a:r>
          </a:p>
          <a:p>
            <a:pPr marL="0" indent="0">
              <a:buNone/>
            </a:pPr>
            <a:endParaRPr lang="fi-FI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getRecipient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1800" dirty="0" smtClean="0"/>
              <a:t>Rajapintaan </a:t>
            </a:r>
            <a:r>
              <a:rPr lang="fi-FI" sz="1800" dirty="0"/>
              <a:t>määritellään ne metodit, jotka rajapinnan toteuttavien luokkien on sisällettävä</a:t>
            </a:r>
          </a:p>
          <a:p>
            <a:pPr lvl="1"/>
            <a:r>
              <a:rPr lang="fi-FI" sz="1400" dirty="0"/>
              <a:t>Nimet, </a:t>
            </a:r>
            <a:r>
              <a:rPr lang="fi-FI" sz="1400" dirty="0" smtClean="0"/>
              <a:t>näkyvyydet, paluuarvot</a:t>
            </a:r>
            <a:r>
              <a:rPr lang="fi-FI" sz="1400" dirty="0"/>
              <a:t>, parametriarvot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fi-FI" sz="1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fi-FI" sz="1800" i="1" dirty="0" smtClean="0">
                <a:solidFill>
                  <a:schemeClr val="bg1">
                    <a:lumMod val="65000"/>
                  </a:schemeClr>
                </a:solidFill>
              </a:rPr>
              <a:t>Rajapintaan </a:t>
            </a:r>
            <a:r>
              <a:rPr lang="fi-FI" sz="1800" i="1" dirty="0">
                <a:solidFill>
                  <a:schemeClr val="bg1">
                    <a:lumMod val="65000"/>
                  </a:schemeClr>
                </a:solidFill>
              </a:rPr>
              <a:t>voidaan määritellä myös toteutuksia metodeille, mutta sitä ei käsitellä tällä </a:t>
            </a:r>
            <a:r>
              <a:rPr lang="fi-FI" sz="1800" i="1" dirty="0" smtClean="0">
                <a:solidFill>
                  <a:schemeClr val="bg1">
                    <a:lumMod val="65000"/>
                  </a:schemeClr>
                </a:solidFill>
              </a:rPr>
              <a:t>kurssilla</a:t>
            </a:r>
            <a:endParaRPr lang="fi-FI" sz="1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81200" y="4934824"/>
            <a:ext cx="8229600" cy="122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endParaRPr lang="fi-FI" sz="18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67931" y="1636612"/>
            <a:ext cx="3455451" cy="774555"/>
            <a:chOff x="10772835" y="-13055370"/>
            <a:chExt cx="2602931" cy="3060682"/>
          </a:xfrm>
        </p:grpSpPr>
        <p:sp>
          <p:nvSpPr>
            <p:cNvPr id="6" name="TextBox 5"/>
            <p:cNvSpPr txBox="1"/>
            <p:nvPr/>
          </p:nvSpPr>
          <p:spPr>
            <a:xfrm>
              <a:off x="10772835" y="-13055370"/>
              <a:ext cx="2602931" cy="206752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dirty="0" smtClean="0">
                  <a:latin typeface="+mn-lt"/>
                </a:rPr>
                <a:t>Rajapinnan </a:t>
              </a:r>
              <a:r>
                <a:rPr lang="fi-FI" sz="1400" dirty="0">
                  <a:latin typeface="+mn-lt"/>
                </a:rPr>
                <a:t>määrittelyn otsikkoon </a:t>
              </a:r>
              <a:r>
                <a:rPr lang="fi-FI" sz="1400" dirty="0" smtClean="0">
                  <a:latin typeface="+mn-lt"/>
                </a:rPr>
                <a:t>tulee luokasta poiketen avainsana </a:t>
              </a:r>
              <a:r>
                <a:rPr lang="fi-FI" sz="1400" dirty="0">
                  <a:latin typeface="+mn-lt"/>
                </a:rPr>
                <a:t>"</a:t>
              </a:r>
              <a:r>
                <a:rPr lang="fi-FI" sz="1400" dirty="0" err="1">
                  <a:latin typeface="+mn-lt"/>
                </a:rPr>
                <a:t>interface</a:t>
              </a:r>
              <a:r>
                <a:rPr lang="fi-FI" sz="1400" dirty="0">
                  <a:latin typeface="+mn-lt"/>
                </a:rPr>
                <a:t>"</a:t>
              </a: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 bwMode="auto">
            <a:xfrm flipH="1">
              <a:off x="11602894" y="-10987847"/>
              <a:ext cx="471406" cy="9931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286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Rajapinnan toteuttaminen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Rajapinnan toteuttavan luokan otsikkoon lisätään "</a:t>
            </a:r>
            <a:r>
              <a:rPr lang="fi-FI" sz="2000" dirty="0" err="1">
                <a:latin typeface="Consolas" panose="020B0609020204030204" pitchFamily="49" charset="0"/>
              </a:rPr>
              <a:t>implements</a:t>
            </a:r>
            <a:r>
              <a:rPr lang="fi-FI" sz="2000" dirty="0"/>
              <a:t>"-avainsana ja </a:t>
            </a:r>
            <a:r>
              <a:rPr lang="fi-FI" sz="2000" dirty="0" smtClean="0"/>
              <a:t>sen jälkeen rajapinta</a:t>
            </a:r>
            <a:r>
              <a:rPr lang="fi-FI" sz="2000" dirty="0"/>
              <a:t>, jonka luokka toteuttaa</a:t>
            </a:r>
          </a:p>
          <a:p>
            <a:r>
              <a:rPr lang="fi-FI" sz="2000" dirty="0"/>
              <a:t>Luokkaan on toteutettava rajapinnassa määritellyt </a:t>
            </a:r>
            <a:r>
              <a:rPr lang="fi-FI" sz="2000" dirty="0" smtClean="0"/>
              <a:t>abstraktit metodit </a:t>
            </a:r>
            <a:r>
              <a:rPr lang="fi-FI" sz="2000" dirty="0"/>
              <a:t>samoilla parametri- ja paluuarvoilla</a:t>
            </a:r>
          </a:p>
          <a:p>
            <a:r>
              <a:rPr lang="fi-FI" sz="2000" dirty="0"/>
              <a:t>Luokan </a:t>
            </a:r>
            <a:r>
              <a:rPr lang="fi-FI" sz="2000" dirty="0" smtClean="0"/>
              <a:t>oliomuuttujat, </a:t>
            </a:r>
            <a:r>
              <a:rPr lang="fi-FI" sz="2000" dirty="0" err="1"/>
              <a:t>konstruktorit</a:t>
            </a:r>
            <a:r>
              <a:rPr lang="fi-FI" sz="2000" dirty="0"/>
              <a:t> ja muut metodit voidaan toteuttaa täysin vapaasti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4274574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fi-FI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Message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recipient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recipient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recipient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recipient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2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fi-FI" sz="12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getRecipient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recipient</a:t>
            </a:r>
            <a:r>
              <a:rPr lang="fi-FI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2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fi-FI" sz="12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getContent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fi-FI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715868" y="1666691"/>
            <a:ext cx="3455451" cy="774555"/>
            <a:chOff x="10772835" y="-13055370"/>
            <a:chExt cx="2602931" cy="3060682"/>
          </a:xfrm>
        </p:grpSpPr>
        <p:sp>
          <p:nvSpPr>
            <p:cNvPr id="7" name="TextBox 6"/>
            <p:cNvSpPr txBox="1"/>
            <p:nvPr/>
          </p:nvSpPr>
          <p:spPr>
            <a:xfrm>
              <a:off x="10772835" y="-13055370"/>
              <a:ext cx="2602931" cy="206752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dirty="0" smtClean="0">
                  <a:latin typeface="+mn-lt"/>
                </a:rPr>
                <a:t>Luokka </a:t>
              </a:r>
              <a:r>
                <a:rPr lang="fi-FI" sz="1400" dirty="0" err="1" smtClean="0">
                  <a:latin typeface="Consolas" panose="020B0609020204030204" pitchFamily="49" charset="0"/>
                </a:rPr>
                <a:t>EMail</a:t>
              </a:r>
              <a:r>
                <a:rPr lang="fi-FI" sz="1400" dirty="0" smtClean="0">
                  <a:latin typeface="+mn-lt"/>
                </a:rPr>
                <a:t> toteuttaa rajapinnan </a:t>
              </a:r>
              <a:r>
                <a:rPr lang="fi-FI" sz="1400" dirty="0">
                  <a:latin typeface="Consolas" panose="020B0609020204030204" pitchFamily="49" charset="0"/>
                </a:rPr>
                <a:t>Message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 bwMode="auto">
            <a:xfrm flipH="1">
              <a:off x="11602894" y="-10987847"/>
              <a:ext cx="471407" cy="9931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525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Rajapinta muuttujan tyyppinä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79600" y="2623810"/>
            <a:ext cx="8229600" cy="1662363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Message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"user@example.com"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"This is an email!"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Message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SMS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"+35850555555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"This is an SMS!"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.getRecipient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sms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.getRecipient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1981200" y="4362274"/>
            <a:ext cx="8229600" cy="208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r>
              <a:rPr lang="fi-FI" sz="2000" kern="0" dirty="0"/>
              <a:t>Rajapintaa voidaan käyttää mm. muuttujien tyyppinä, </a:t>
            </a:r>
            <a:r>
              <a:rPr lang="fi-FI" sz="2000" kern="0" dirty="0" smtClean="0"/>
              <a:t>jolloin:</a:t>
            </a:r>
            <a:endParaRPr lang="fi-FI" sz="2000" kern="0" dirty="0"/>
          </a:p>
          <a:p>
            <a:pPr lvl="1"/>
            <a:r>
              <a:rPr lang="fi-FI" sz="1600" kern="0" dirty="0"/>
              <a:t>muuttujaan voidaan sijoittaa </a:t>
            </a:r>
            <a:r>
              <a:rPr lang="fi-FI" sz="1600" kern="0" dirty="0" smtClean="0"/>
              <a:t>kaikkia rajapinnan täyttäviä olioita</a:t>
            </a:r>
            <a:endParaRPr lang="fi-FI" sz="1600" kern="0" dirty="0"/>
          </a:p>
          <a:p>
            <a:pPr lvl="1"/>
            <a:r>
              <a:rPr lang="fi-FI" sz="1600" kern="0" dirty="0"/>
              <a:t>muuttujan kautta voidaan kutsua </a:t>
            </a:r>
            <a:r>
              <a:rPr lang="fi-FI" sz="1600" kern="0" dirty="0" smtClean="0"/>
              <a:t>rajapinnassa </a:t>
            </a:r>
            <a:r>
              <a:rPr lang="fi-FI" sz="1600" kern="0" dirty="0"/>
              <a:t>määritettyjä </a:t>
            </a:r>
            <a:r>
              <a:rPr lang="fi-FI" sz="1600" kern="0" dirty="0" smtClean="0"/>
              <a:t>metodeja</a:t>
            </a:r>
          </a:p>
          <a:p>
            <a:r>
              <a:rPr lang="fi-FI" sz="2000" kern="0" dirty="0" smtClean="0"/>
              <a:t>Vertaa:</a:t>
            </a:r>
            <a:br>
              <a:rPr lang="fi-FI" sz="2000" kern="0" dirty="0" smtClean="0"/>
            </a:br>
            <a:r>
              <a:rPr lang="fi-FI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fi-FI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fi-FI" sz="2000" kern="0" dirty="0" smtClean="0"/>
          </a:p>
          <a:p>
            <a:pPr lvl="1"/>
            <a:endParaRPr lang="fi-FI" sz="1600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8101783" y="5687997"/>
            <a:ext cx="3854245" cy="954107"/>
            <a:chOff x="10818830" y="-14065533"/>
            <a:chExt cx="2903335" cy="3770189"/>
          </a:xfrm>
        </p:grpSpPr>
        <p:sp>
          <p:nvSpPr>
            <p:cNvPr id="8" name="TextBox 7"/>
            <p:cNvSpPr txBox="1"/>
            <p:nvPr/>
          </p:nvSpPr>
          <p:spPr>
            <a:xfrm>
              <a:off x="11407937" y="-14065533"/>
              <a:ext cx="2314228" cy="377018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dirty="0" smtClean="0">
                  <a:latin typeface="+mn-lt"/>
                </a:rPr>
                <a:t>Luokka </a:t>
              </a:r>
              <a:r>
                <a:rPr lang="fi-FI" sz="1400" dirty="0" err="1" smtClean="0">
                  <a:latin typeface="Consolas" panose="020B0609020204030204" pitchFamily="49" charset="0"/>
                </a:rPr>
                <a:t>ArrayList</a:t>
              </a:r>
              <a:r>
                <a:rPr lang="fi-FI" sz="1400" dirty="0" smtClean="0">
                  <a:latin typeface="+mn-lt"/>
                </a:rPr>
                <a:t> toteuttaa </a:t>
              </a:r>
              <a:r>
                <a:rPr lang="fi-FI" sz="1400" dirty="0" err="1" smtClean="0">
                  <a:latin typeface="Consolas" panose="020B0609020204030204" pitchFamily="49" charset="0"/>
                </a:rPr>
                <a:t>List</a:t>
              </a:r>
              <a:r>
                <a:rPr lang="fi-FI" sz="1400" dirty="0"/>
                <a:t> </a:t>
              </a:r>
              <a:r>
                <a:rPr lang="fi-FI" sz="1400" dirty="0" smtClean="0"/>
                <a:t>–rajapinnan. Tähän muuttujaan voitaisiin yhtä hyvin sijoittaa </a:t>
              </a:r>
              <a:r>
                <a:rPr lang="fi-FI" sz="1400" dirty="0" err="1" smtClean="0">
                  <a:latin typeface="Consolas" panose="020B0609020204030204" pitchFamily="49" charset="0"/>
                </a:rPr>
                <a:t>LinkedList</a:t>
              </a:r>
              <a:r>
                <a:rPr lang="fi-FI" sz="1400" dirty="0" smtClean="0"/>
                <a:t>-olio.</a:t>
              </a:r>
              <a:endParaRPr lang="fi-FI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 bwMode="auto">
            <a:xfrm flipH="1" flipV="1">
              <a:off x="10818830" y="-12180440"/>
              <a:ext cx="589108" cy="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5158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Javan </a:t>
            </a:r>
            <a:r>
              <a:rPr lang="fi-FI" dirty="0" smtClean="0"/>
              <a:t>valmiit rajapinnat</a:t>
            </a:r>
            <a:endParaRPr lang="fi-FI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Esimerkki: </a:t>
            </a:r>
            <a:r>
              <a:rPr lang="fi-FI" dirty="0" err="1" smtClean="0"/>
              <a:t>Comparable</a:t>
            </a:r>
            <a:r>
              <a:rPr lang="fi-FI" dirty="0" smtClean="0"/>
              <a:t>-rajapinta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073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Javan valmiit rajapinnat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Javassa on lukuisia valmiita rajapintoja, joita hyödynnetään standardikirjaston </a:t>
            </a:r>
            <a:r>
              <a:rPr lang="fi-FI" dirty="0" smtClean="0"/>
              <a:t>luokissa.</a:t>
            </a:r>
            <a:endParaRPr lang="fi-FI" dirty="0"/>
          </a:p>
          <a:p>
            <a:r>
              <a:rPr lang="fi-FI" dirty="0"/>
              <a:t>Toteuttamalla tietyn rajapinnan omassa luokassasi, pystyt hyödyntämään sitä käyttävää logiikkaa </a:t>
            </a:r>
            <a:r>
              <a:rPr lang="fi-FI" dirty="0" smtClean="0"/>
              <a:t>standardikirjastosta.</a:t>
            </a:r>
            <a:endParaRPr lang="fi-FI" dirty="0"/>
          </a:p>
          <a:p>
            <a:r>
              <a:rPr lang="fi-FI" dirty="0"/>
              <a:t>Esimerkiksi </a:t>
            </a:r>
            <a:r>
              <a:rPr lang="fi-FI" dirty="0" err="1">
                <a:latin typeface="Consolas" panose="020B0609020204030204" pitchFamily="49" charset="0"/>
              </a:rPr>
              <a:t>Collections.sort</a:t>
            </a:r>
            <a:r>
              <a:rPr lang="fi-FI" dirty="0"/>
              <a:t> –metodi osaa </a:t>
            </a:r>
            <a:r>
              <a:rPr lang="fi-FI" dirty="0" smtClean="0"/>
              <a:t>järjestää mitä tahansa </a:t>
            </a:r>
            <a:r>
              <a:rPr lang="fi-FI" dirty="0"/>
              <a:t>listoja, joiden alkiot toteuttavat </a:t>
            </a:r>
            <a:r>
              <a:rPr lang="fi-FI" dirty="0" err="1" smtClean="0">
                <a:latin typeface="Consolas" panose="020B0609020204030204" pitchFamily="49" charset="0"/>
              </a:rPr>
              <a:t>Comparable</a:t>
            </a:r>
            <a:r>
              <a:rPr lang="fi-FI" dirty="0" smtClean="0"/>
              <a:t>-rajapinnan.</a:t>
            </a:r>
          </a:p>
          <a:p>
            <a:r>
              <a:rPr lang="fi-FI" dirty="0" smtClean="0"/>
              <a:t>Sinun ei siis tarvitse toteuttaa oman luokkasi olioiden järjestelyä itse, vaan riittää, että toteutat rajapinnan ja </a:t>
            </a:r>
            <a:r>
              <a:rPr lang="fi-FI" dirty="0" err="1" smtClean="0"/>
              <a:t>sort</a:t>
            </a:r>
            <a:r>
              <a:rPr lang="fi-FI" dirty="0" smtClean="0"/>
              <a:t>-metodi hoitaa loput:</a:t>
            </a:r>
          </a:p>
          <a:p>
            <a:endParaRPr lang="fi-FI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25" y="4781836"/>
            <a:ext cx="7862701" cy="1670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53497" y="6452151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dirty="0"/>
              <a:t>https://docs.oracle.com/javase/9/docs/api/java/util/Collections.html</a:t>
            </a:r>
          </a:p>
        </p:txBody>
      </p:sp>
    </p:spTree>
    <p:extLst>
      <p:ext uri="{BB962C8B-B14F-4D97-AF65-F5344CB8AC3E}">
        <p14:creationId xmlns:p14="http://schemas.microsoft.com/office/powerpoint/2010/main" val="15323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Comparable</a:t>
            </a:r>
            <a:r>
              <a:rPr lang="fi-FI" dirty="0" smtClean="0"/>
              <a:t>-rajapinnan toteuttaminen 1 /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Jos haluamme hyödyntää Javan valmista järjestämislogiikkaa myös omassa Muoto-luokassamme, voimme toteuttaa siinä </a:t>
            </a:r>
            <a:r>
              <a:rPr lang="fi-FI" dirty="0" err="1" smtClean="0"/>
              <a:t>Comparable</a:t>
            </a:r>
            <a:r>
              <a:rPr lang="fi-FI" dirty="0" smtClean="0"/>
              <a:t>-rajapinnan: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1981201" y="3626511"/>
            <a:ext cx="8376407" cy="101566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Muoto </a:t>
            </a:r>
            <a:r>
              <a:rPr lang="fi-FI" sz="20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fi-FI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fi-FI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&lt;Muoto&gt;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// ...</a:t>
            </a:r>
          </a:p>
          <a:p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284136" y="3985770"/>
            <a:ext cx="4221364" cy="1545173"/>
            <a:chOff x="11787348" y="-16163852"/>
            <a:chExt cx="3179880" cy="4296706"/>
          </a:xfrm>
        </p:grpSpPr>
        <p:sp>
          <p:nvSpPr>
            <p:cNvPr id="7" name="TextBox 6"/>
            <p:cNvSpPr txBox="1"/>
            <p:nvPr/>
          </p:nvSpPr>
          <p:spPr>
            <a:xfrm>
              <a:off x="11787348" y="-15119349"/>
              <a:ext cx="3179880" cy="325220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dirty="0">
                  <a:latin typeface="+mn-lt"/>
                </a:rPr>
                <a:t>Kuten kokoelmat, </a:t>
              </a:r>
              <a:r>
                <a:rPr lang="fi-FI" sz="1400" dirty="0" err="1" smtClean="0">
                  <a:latin typeface="+mn-lt"/>
                </a:rPr>
                <a:t>Comparable</a:t>
              </a:r>
              <a:r>
                <a:rPr lang="fi-FI" sz="1400" dirty="0" smtClean="0">
                  <a:latin typeface="+mn-lt"/>
                </a:rPr>
                <a:t>-rajapinta </a:t>
              </a:r>
              <a:r>
                <a:rPr lang="fi-FI" sz="1400" dirty="0">
                  <a:latin typeface="+mn-lt"/>
                </a:rPr>
                <a:t>on "</a:t>
              </a:r>
              <a:r>
                <a:rPr lang="fi-FI" sz="1400" dirty="0" err="1">
                  <a:latin typeface="+mn-lt"/>
                </a:rPr>
                <a:t>geneerinen</a:t>
              </a:r>
              <a:r>
                <a:rPr lang="fi-FI" sz="1400" dirty="0">
                  <a:latin typeface="+mn-lt"/>
                </a:rPr>
                <a:t>", eli sille määritellään minkä tyyppisiin arvoihin tätä luokkaa voidaan </a:t>
              </a:r>
              <a:r>
                <a:rPr lang="fi-FI" sz="1400" dirty="0" smtClean="0">
                  <a:latin typeface="+mn-lt"/>
                </a:rPr>
                <a:t>vertailla. Tässä </a:t>
              </a:r>
              <a:r>
                <a:rPr lang="fi-FI" sz="1400" dirty="0">
                  <a:latin typeface="+mn-lt"/>
                </a:rPr>
                <a:t>tapauksessa haluamme verrata muotoja toisiin muotoihin.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 bwMode="auto">
            <a:xfrm flipH="1" flipV="1">
              <a:off x="13376291" y="-16163852"/>
              <a:ext cx="997" cy="104450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806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Comparable</a:t>
            </a:r>
            <a:r>
              <a:rPr lang="fi-FI" dirty="0"/>
              <a:t>-rajapinnan </a:t>
            </a:r>
            <a:r>
              <a:rPr lang="fi-FI" dirty="0" smtClean="0"/>
              <a:t>toteuttaminen 2 /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 err="1">
                <a:latin typeface="Consolas" panose="020B0609020204030204" pitchFamily="49" charset="0"/>
              </a:rPr>
              <a:t>Comparable</a:t>
            </a:r>
            <a:r>
              <a:rPr lang="fi-FI" sz="2000" dirty="0"/>
              <a:t>-rajapinnassa on yksi </a:t>
            </a:r>
            <a:r>
              <a:rPr lang="fi-FI" sz="2000" dirty="0" smtClean="0"/>
              <a:t>abstrakti metodi</a:t>
            </a:r>
            <a:r>
              <a:rPr lang="fi-FI" sz="2000" dirty="0"/>
              <a:t>: </a:t>
            </a:r>
            <a:r>
              <a:rPr lang="fi-FI" sz="2000" dirty="0" err="1">
                <a:latin typeface="Consolas" panose="020B0609020204030204" pitchFamily="49" charset="0"/>
              </a:rPr>
              <a:t>compareTo</a:t>
            </a:r>
            <a:endParaRPr lang="fi-FI" sz="2000" dirty="0">
              <a:latin typeface="Consolas" panose="020B0609020204030204" pitchFamily="49" charset="0"/>
            </a:endParaRPr>
          </a:p>
          <a:p>
            <a:r>
              <a:rPr lang="fi-FI" sz="2000" dirty="0" err="1">
                <a:latin typeface="Consolas" panose="020B0609020204030204" pitchFamily="49" charset="0"/>
              </a:rPr>
              <a:t>compareTo</a:t>
            </a:r>
            <a:r>
              <a:rPr lang="fi-FI" sz="2000" dirty="0"/>
              <a:t> saa parametrinaan sen </a:t>
            </a:r>
            <a:r>
              <a:rPr lang="fi-FI" sz="2000" dirty="0" smtClean="0"/>
              <a:t>tyyppisen olion, </a:t>
            </a:r>
            <a:r>
              <a:rPr lang="fi-FI" sz="2000" dirty="0"/>
              <a:t>joka </a:t>
            </a:r>
            <a:r>
              <a:rPr lang="fi-FI" sz="2000" dirty="0" err="1">
                <a:latin typeface="Consolas" panose="020B0609020204030204" pitchFamily="49" charset="0"/>
              </a:rPr>
              <a:t>implements</a:t>
            </a:r>
            <a:r>
              <a:rPr lang="fi-FI" sz="2000" dirty="0"/>
              <a:t>-avainsanan jälkeen määriteltiin vertailtavaksi tyypiksi</a:t>
            </a:r>
          </a:p>
          <a:p>
            <a:r>
              <a:rPr lang="fi-FI" sz="2000" dirty="0"/>
              <a:t>Metodin tulee palauttaa </a:t>
            </a:r>
            <a:r>
              <a:rPr lang="fi-FI" sz="2000" dirty="0" smtClean="0"/>
              <a:t>esim. jokin seuraavista kokonaisluvuista:</a:t>
            </a:r>
          </a:p>
          <a:p>
            <a:pPr marL="342900" lvl="1" indent="0">
              <a:buNone/>
            </a:pPr>
            <a:r>
              <a:rPr lang="fi-FI" sz="1700" b="1" dirty="0" smtClean="0"/>
              <a:t>-1</a:t>
            </a:r>
            <a:r>
              <a:rPr lang="fi-FI" sz="1700" dirty="0" smtClean="0"/>
              <a:t> 	jos tämä on pienempi kuin vertailtava olio</a:t>
            </a:r>
          </a:p>
          <a:p>
            <a:pPr marL="342900" lvl="1" indent="0">
              <a:buNone/>
            </a:pPr>
            <a:r>
              <a:rPr lang="fi-FI" sz="1700" b="1" dirty="0" smtClean="0"/>
              <a:t>0</a:t>
            </a:r>
            <a:r>
              <a:rPr lang="fi-FI" sz="1700" dirty="0" smtClean="0"/>
              <a:t> 	jos oliot ovat yhtä suuria</a:t>
            </a:r>
          </a:p>
          <a:p>
            <a:pPr marL="342900" lvl="1" indent="0">
              <a:buNone/>
            </a:pPr>
            <a:r>
              <a:rPr lang="fi-FI" sz="1700" b="1" dirty="0" smtClean="0"/>
              <a:t>1</a:t>
            </a:r>
            <a:r>
              <a:rPr lang="fi-FI" sz="1700" dirty="0" smtClean="0"/>
              <a:t> 	jos tämä on suurempi kuin vertailtava olio</a:t>
            </a:r>
            <a:endParaRPr lang="fi-FI" sz="17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0" y="4902330"/>
            <a:ext cx="8300651" cy="1422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524000" y="6325299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dirty="0"/>
              <a:t>https://docs.oracle.com/javase/9/docs/api/java/lang/Comparable.html</a:t>
            </a:r>
          </a:p>
        </p:txBody>
      </p:sp>
    </p:spTree>
    <p:extLst>
      <p:ext uri="{BB962C8B-B14F-4D97-AF65-F5344CB8AC3E}">
        <p14:creationId xmlns:p14="http://schemas.microsoft.com/office/powerpoint/2010/main" val="3604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compareTo</a:t>
            </a:r>
            <a:r>
              <a:rPr lang="fi-FI" dirty="0" smtClean="0"/>
              <a:t>-metodi Muoto-luokassa, esimerkiksi: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0" y="2508584"/>
            <a:ext cx="8229600" cy="3494843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fi-FI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(Muoto </a:t>
            </a:r>
            <a:r>
              <a:rPr lang="fi-FI" dirty="0">
                <a:solidFill>
                  <a:srgbClr val="6A3E3E"/>
                </a:solidFill>
                <a:latin typeface="Consolas" panose="020B0609020204030204" pitchFamily="49" charset="0"/>
              </a:rPr>
              <a:t>toinen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.pintaAla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fi-FI" dirty="0" err="1">
                <a:solidFill>
                  <a:srgbClr val="6A3E3E"/>
                </a:solidFill>
                <a:latin typeface="Consolas" panose="020B0609020204030204" pitchFamily="49" charset="0"/>
              </a:rPr>
              <a:t>toinen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.pintaAla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.pintaAla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fi-FI" dirty="0" err="1">
                <a:solidFill>
                  <a:srgbClr val="6A3E3E"/>
                </a:solidFill>
                <a:latin typeface="Consolas" panose="020B0609020204030204" pitchFamily="49" charset="0"/>
              </a:rPr>
              <a:t>toinen</a:t>
            </a:r>
            <a:r>
              <a:rPr lang="fi-FI" dirty="0" err="1">
                <a:solidFill>
                  <a:srgbClr val="000000"/>
                </a:solidFill>
                <a:latin typeface="Consolas" panose="020B0609020204030204" pitchFamily="49" charset="0"/>
              </a:rPr>
              <a:t>.pintaAla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5734001" y="4889441"/>
            <a:ext cx="4221364" cy="9541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400" dirty="0">
                <a:latin typeface="+mn-lt"/>
              </a:rPr>
              <a:t>Kaikkia muotoja voidaan nyt vertailla keskenään niiden pinta-alan mukaan. </a:t>
            </a:r>
            <a:r>
              <a:rPr lang="fi-FI" sz="1400" dirty="0" err="1">
                <a:latin typeface="+mn-lt"/>
              </a:rPr>
              <a:t>Collections.sort</a:t>
            </a:r>
            <a:r>
              <a:rPr lang="fi-FI" sz="1400" dirty="0">
                <a:latin typeface="+mn-lt"/>
              </a:rPr>
              <a:t> pystyy </a:t>
            </a:r>
            <a:r>
              <a:rPr lang="fi-FI" sz="1400" dirty="0" smtClean="0">
                <a:latin typeface="+mn-lt"/>
              </a:rPr>
              <a:t>nyt </a:t>
            </a:r>
            <a:r>
              <a:rPr lang="fi-FI" sz="1400" dirty="0">
                <a:latin typeface="+mn-lt"/>
              </a:rPr>
              <a:t>järjestämään muodot kooltaan kasvavaan järjestykseen.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9057" y="6149811"/>
            <a:ext cx="7410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900" i="1" dirty="0" smtClean="0"/>
              <a:t>Kokonaislukujen vertailu voitaisiin suorittaa myös esimerkiksi </a:t>
            </a:r>
            <a:r>
              <a:rPr lang="fi-FI" sz="900" i="1" dirty="0" err="1" smtClean="0">
                <a:hlinkClick r:id="rId2"/>
              </a:rPr>
              <a:t>Integer.compare</a:t>
            </a:r>
            <a:r>
              <a:rPr lang="fi-FI" sz="900" i="1" dirty="0" smtClean="0"/>
              <a:t>-metodilla, mutta tällöin rajapinnan idea ei tulisi yhtä hyvin esiin.</a:t>
            </a:r>
            <a:endParaRPr lang="fi-FI" sz="900" i="1" dirty="0"/>
          </a:p>
        </p:txBody>
      </p:sp>
    </p:spTree>
    <p:extLst>
      <p:ext uri="{BB962C8B-B14F-4D97-AF65-F5344CB8AC3E}">
        <p14:creationId xmlns:p14="http://schemas.microsoft.com/office/powerpoint/2010/main" val="36665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perintä on?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/>
              <a:t>Perinnän avulla olemassa olevia luokkia voidaan käyttää pohjana uusille luokille siten, että perivä luokka perii kaikki perittävän luokan </a:t>
            </a:r>
            <a:r>
              <a:rPr lang="fi-FI" sz="1800" dirty="0" smtClean="0"/>
              <a:t>oliomuuttujat </a:t>
            </a:r>
            <a:r>
              <a:rPr lang="fi-FI" sz="1800" dirty="0"/>
              <a:t>ja </a:t>
            </a:r>
            <a:r>
              <a:rPr lang="fi-FI" sz="1800" dirty="0" smtClean="0"/>
              <a:t>-metodit</a:t>
            </a:r>
            <a:r>
              <a:rPr lang="fi-FI" sz="1800" dirty="0"/>
              <a:t>.</a:t>
            </a:r>
          </a:p>
          <a:p>
            <a:r>
              <a:rPr lang="fi-FI" sz="1800" dirty="0" smtClean="0"/>
              <a:t>Kun </a:t>
            </a:r>
            <a:r>
              <a:rPr lang="fi-FI" sz="1800" dirty="0"/>
              <a:t>osa luokkasi tarvitsemasta toiminnallisuudesta on jo olemassa toisessa luokassa, perimällä tämän luokan vältyt kirjoittamasta samaa koodia toistamiseen</a:t>
            </a:r>
            <a:r>
              <a:rPr lang="fi-FI" sz="1800" dirty="0" smtClean="0"/>
              <a:t>.</a:t>
            </a:r>
          </a:p>
          <a:p>
            <a:r>
              <a:rPr lang="fi-FI" sz="1800" dirty="0" smtClean="0"/>
              <a:t>Perinnän avulla voidaan myös toteuttaa erilaisia vaihtoehtoisia toteutuksia:</a:t>
            </a:r>
          </a:p>
          <a:p>
            <a:pPr lvl="1"/>
            <a:r>
              <a:rPr lang="fi-FI" sz="1500" dirty="0" err="1" smtClean="0"/>
              <a:t>ArrayList</a:t>
            </a:r>
            <a:r>
              <a:rPr lang="fi-FI" sz="1500" dirty="0" smtClean="0"/>
              <a:t> ja </a:t>
            </a:r>
            <a:r>
              <a:rPr lang="fi-FI" sz="1500" dirty="0" err="1" smtClean="0"/>
              <a:t>LinkedList</a:t>
            </a:r>
            <a:r>
              <a:rPr lang="fi-FI" sz="1500" dirty="0"/>
              <a:t> </a:t>
            </a:r>
            <a:r>
              <a:rPr lang="fi-FI" sz="1500" dirty="0" smtClean="0"/>
              <a:t>perivät molemmat </a:t>
            </a:r>
            <a:r>
              <a:rPr lang="fi-FI" sz="1500" dirty="0" err="1" smtClean="0"/>
              <a:t>AbstractList</a:t>
            </a:r>
            <a:r>
              <a:rPr lang="fi-FI" sz="1500" dirty="0" smtClean="0"/>
              <a:t>-luokan, ja ovat kaksi erilaista toteutusta Javan listoista</a:t>
            </a:r>
            <a:endParaRPr lang="fi-FI" sz="1500" dirty="0"/>
          </a:p>
          <a:p>
            <a:endParaRPr lang="fi-FI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1800" dirty="0" smtClean="0"/>
              <a:t>Terminologiaa:</a:t>
            </a:r>
          </a:p>
          <a:p>
            <a:r>
              <a:rPr lang="fi-FI" sz="1600" dirty="0" smtClean="0"/>
              <a:t>Perittävä luokka</a:t>
            </a:r>
          </a:p>
          <a:p>
            <a:pPr lvl="1"/>
            <a:r>
              <a:rPr lang="fi-FI" sz="1400" dirty="0" smtClean="0"/>
              <a:t>Yläluokka </a:t>
            </a:r>
            <a:r>
              <a:rPr lang="fi-FI" sz="1400" dirty="0"/>
              <a:t>/ </a:t>
            </a:r>
            <a:r>
              <a:rPr lang="fi-FI" sz="1400" dirty="0" err="1"/>
              <a:t>superclass</a:t>
            </a:r>
            <a:endParaRPr lang="fi-FI" sz="1400" dirty="0"/>
          </a:p>
          <a:p>
            <a:r>
              <a:rPr lang="fi-FI" sz="1600" dirty="0"/>
              <a:t>Perivä </a:t>
            </a:r>
            <a:r>
              <a:rPr lang="fi-FI" sz="1600" dirty="0" smtClean="0"/>
              <a:t>luokka</a:t>
            </a:r>
          </a:p>
          <a:p>
            <a:pPr lvl="1"/>
            <a:r>
              <a:rPr lang="fi-FI" sz="1400" dirty="0" smtClean="0"/>
              <a:t>Aliluokka </a:t>
            </a:r>
            <a:r>
              <a:rPr lang="fi-FI" sz="1400" dirty="0"/>
              <a:t>/ </a:t>
            </a:r>
            <a:r>
              <a:rPr lang="fi-FI" sz="1400" dirty="0" err="1"/>
              <a:t>subclass</a:t>
            </a:r>
            <a:endParaRPr lang="fi-FI" sz="1400" dirty="0"/>
          </a:p>
          <a:p>
            <a:endParaRPr lang="fi-FI" sz="1800" dirty="0"/>
          </a:p>
        </p:txBody>
      </p:sp>
      <p:sp>
        <p:nvSpPr>
          <p:cNvPr id="4" name="Rectangle 3"/>
          <p:cNvSpPr/>
          <p:nvPr/>
        </p:nvSpPr>
        <p:spPr>
          <a:xfrm>
            <a:off x="1524001" y="6365204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00" dirty="0">
                <a:solidFill>
                  <a:schemeClr val="bg2"/>
                </a:solidFill>
              </a:rPr>
              <a:t>https://docs.oracle.com/javase/tutorial/java/IandI/subclasses.html</a:t>
            </a:r>
          </a:p>
        </p:txBody>
      </p:sp>
    </p:spTree>
    <p:extLst>
      <p:ext uri="{BB962C8B-B14F-4D97-AF65-F5344CB8AC3E}">
        <p14:creationId xmlns:p14="http://schemas.microsoft.com/office/powerpoint/2010/main" val="23026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Esimerkki perinnästä</a:t>
            </a:r>
            <a:endParaRPr lang="fi-FI" dirty="0"/>
          </a:p>
        </p:txBody>
      </p:sp>
      <p:pic>
        <p:nvPicPr>
          <p:cNvPr id="15" name="Content Placeholder 1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71" y="2549155"/>
            <a:ext cx="2998839" cy="3283689"/>
          </a:xfrm>
        </p:spPr>
      </p:pic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043949" y="2362200"/>
            <a:ext cx="6335252" cy="3657600"/>
          </a:xfrm>
        </p:spPr>
        <p:txBody>
          <a:bodyPr/>
          <a:lstStyle/>
          <a:p>
            <a:r>
              <a:rPr lang="fi-FI" sz="1800" dirty="0"/>
              <a:t>Ohjelmassa käsitellään autoja, joita on erilaisia: </a:t>
            </a:r>
            <a:r>
              <a:rPr lang="fi-FI" sz="1800" dirty="0" smtClean="0"/>
              <a:t>tavallisia </a:t>
            </a:r>
            <a:r>
              <a:rPr lang="fi-FI" sz="1800" dirty="0"/>
              <a:t>autoja ja takseja.</a:t>
            </a:r>
          </a:p>
          <a:p>
            <a:r>
              <a:rPr lang="fi-FI" sz="1800" dirty="0"/>
              <a:t>Kaikki taksit ovat </a:t>
            </a:r>
            <a:r>
              <a:rPr lang="fi-FI" sz="1800" dirty="0" smtClean="0"/>
              <a:t>autoja</a:t>
            </a:r>
            <a:r>
              <a:rPr lang="fi-FI" sz="1800" dirty="0"/>
              <a:t>, mutta kaikki autot eivät ole takseja.</a:t>
            </a:r>
          </a:p>
          <a:p>
            <a:r>
              <a:rPr lang="fi-FI" sz="1800" dirty="0"/>
              <a:t>Kaikkien autojen yhteiset ominaisuudet voidaan toteuttaa Auto-luokkaan.</a:t>
            </a:r>
          </a:p>
          <a:p>
            <a:r>
              <a:rPr lang="fi-FI" sz="1800" dirty="0"/>
              <a:t>Taksi-luokka voi periä yhteisen toiminnallisuuden ja toteuttaa vain omat erityispiirteensä.</a:t>
            </a:r>
          </a:p>
          <a:p>
            <a:endParaRPr lang="fi-FI" sz="1800" dirty="0" smtClean="0"/>
          </a:p>
          <a:p>
            <a:endParaRPr lang="fi-FI" sz="1800" dirty="0" smtClean="0"/>
          </a:p>
          <a:p>
            <a:r>
              <a:rPr lang="fi-FI" sz="1800" dirty="0" smtClean="0"/>
              <a:t>Taksi on tässä tapauksessa Auton aliluokka ja Auto on Taksin yläluokka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10674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Luokkien toteutus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2362199"/>
            <a:ext cx="5194710" cy="4215581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Auto {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0000C0"/>
                </a:solidFill>
                <a:latin typeface="Consolas" panose="020B0609020204030204" pitchFamily="49" charset="0"/>
              </a:rPr>
              <a:t>valmistaja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0000C0"/>
                </a:solidFill>
                <a:latin typeface="Consolas" panose="020B0609020204030204" pitchFamily="49" charset="0"/>
              </a:rPr>
              <a:t>rekisterinumero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Auto(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valmistaja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rekisterinumero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getValmistaja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0000C0"/>
                </a:solidFill>
                <a:latin typeface="Consolas" panose="020B0609020204030204" pitchFamily="49" charset="0"/>
              </a:rPr>
              <a:t>valmistaja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getRekisterinumero</a:t>
            </a:r>
            <a:r>
              <a:rPr lang="fi-FI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0000C0"/>
                </a:solidFill>
                <a:latin typeface="Consolas" panose="020B0609020204030204" pitchFamily="49" charset="0"/>
              </a:rPr>
              <a:t>rekisterinumero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4490" y="2362200"/>
            <a:ext cx="5574890" cy="4215580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Taksi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Auto {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0000C0"/>
                </a:solidFill>
                <a:latin typeface="Consolas" panose="020B0609020204030204" pitchFamily="49" charset="0"/>
              </a:rPr>
              <a:t>taksinumero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Taksi(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200" dirty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taksinumero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fi-FI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getTaksinumero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dirty="0">
                <a:solidFill>
                  <a:srgbClr val="0000C0"/>
                </a:solidFill>
                <a:latin typeface="Consolas" panose="020B0609020204030204" pitchFamily="49" charset="0"/>
              </a:rPr>
              <a:t>taksinumero</a:t>
            </a: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37129" y="1637542"/>
            <a:ext cx="3495237" cy="774518"/>
            <a:chOff x="14391715" y="-9931603"/>
            <a:chExt cx="3002178" cy="2527897"/>
          </a:xfrm>
        </p:grpSpPr>
        <p:sp>
          <p:nvSpPr>
            <p:cNvPr id="8" name="TextBox 7"/>
            <p:cNvSpPr txBox="1"/>
            <p:nvPr/>
          </p:nvSpPr>
          <p:spPr>
            <a:xfrm>
              <a:off x="14391715" y="-9931603"/>
              <a:ext cx="3002178" cy="190860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600" b="1" dirty="0" err="1">
                  <a:latin typeface="Consolas" panose="020B0609020204030204" pitchFamily="49" charset="0"/>
                </a:rPr>
                <a:t>extends</a:t>
              </a:r>
              <a:r>
                <a:rPr lang="fi-FI" sz="1600" b="1" dirty="0">
                  <a:latin typeface="Consolas" panose="020B0609020204030204" pitchFamily="49" charset="0"/>
                </a:rPr>
                <a:t> Auto</a:t>
              </a:r>
              <a:r>
                <a:rPr lang="fi-FI" sz="1600" dirty="0">
                  <a:latin typeface="+mn-lt"/>
                </a:rPr>
                <a:t>,</a:t>
              </a:r>
              <a:r>
                <a:rPr lang="fi-FI" sz="1600" b="1" dirty="0">
                  <a:latin typeface="+mn-lt"/>
                </a:rPr>
                <a:t> </a:t>
              </a:r>
              <a:r>
                <a:rPr lang="fi-FI" sz="1600" dirty="0">
                  <a:latin typeface="+mn-lt"/>
                </a:rPr>
                <a:t>eli </a:t>
              </a:r>
              <a:r>
                <a:rPr lang="fi-FI" sz="1600" dirty="0" smtClean="0">
                  <a:latin typeface="+mn-lt"/>
                </a:rPr>
                <a:t>Taksi perii </a:t>
              </a:r>
              <a:r>
                <a:rPr lang="fi-FI" sz="1600" dirty="0">
                  <a:latin typeface="+mn-lt"/>
                </a:rPr>
                <a:t>luokan Auto</a:t>
              </a:r>
              <a:endParaRPr lang="fi-FI" sz="1600" b="1" dirty="0">
                <a:latin typeface="+mn-lt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 bwMode="auto">
            <a:xfrm flipH="1">
              <a:off x="15882099" y="-8022995"/>
              <a:ext cx="10706" cy="6192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/>
          <p:nvPr/>
        </p:nvGrpSpPr>
        <p:grpSpPr>
          <a:xfrm>
            <a:off x="3178817" y="1632751"/>
            <a:ext cx="2984992" cy="819911"/>
            <a:chOff x="13094551" y="-19459161"/>
            <a:chExt cx="3002178" cy="2705481"/>
          </a:xfrm>
        </p:grpSpPr>
        <p:sp>
          <p:nvSpPr>
            <p:cNvPr id="14" name="TextBox 13"/>
            <p:cNvSpPr txBox="1"/>
            <p:nvPr/>
          </p:nvSpPr>
          <p:spPr>
            <a:xfrm>
              <a:off x="13094551" y="-19459161"/>
              <a:ext cx="3002178" cy="192959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600" dirty="0" smtClean="0">
                  <a:latin typeface="+mn-lt"/>
                </a:rPr>
                <a:t>Auto on kuin mikä tahansa luokka</a:t>
              </a: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 bwMode="auto">
            <a:xfrm flipH="1">
              <a:off x="14288089" y="-17529564"/>
              <a:ext cx="307551" cy="7758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410207" y="5700619"/>
            <a:ext cx="5110308" cy="830997"/>
            <a:chOff x="15289024" y="-9882805"/>
            <a:chExt cx="4389416" cy="2712236"/>
          </a:xfrm>
        </p:grpSpPr>
        <p:sp>
          <p:nvSpPr>
            <p:cNvPr id="12" name="TextBox 11"/>
            <p:cNvSpPr txBox="1"/>
            <p:nvPr/>
          </p:nvSpPr>
          <p:spPr>
            <a:xfrm>
              <a:off x="15782293" y="-9882805"/>
              <a:ext cx="3896147" cy="27122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600" b="1" dirty="0" smtClean="0">
                  <a:latin typeface="Consolas" panose="020B0609020204030204" pitchFamily="49" charset="0"/>
                </a:rPr>
                <a:t>Auto</a:t>
              </a:r>
              <a:r>
                <a:rPr lang="fi-FI" sz="1600" dirty="0" smtClean="0">
                  <a:latin typeface="+mn-lt"/>
                </a:rPr>
                <a:t>-luokan</a:t>
              </a:r>
              <a:r>
                <a:rPr lang="fi-FI" sz="1600" b="1" dirty="0" smtClean="0">
                  <a:latin typeface="+mn-lt"/>
                </a:rPr>
                <a:t> </a:t>
              </a:r>
              <a:r>
                <a:rPr lang="fi-FI" sz="1600" dirty="0" smtClean="0">
                  <a:latin typeface="+mn-lt"/>
                </a:rPr>
                <a:t>metodit periytyvät </a:t>
              </a:r>
              <a:r>
                <a:rPr lang="fi-FI" sz="1600" b="1" dirty="0" smtClean="0">
                  <a:latin typeface="+mn-lt"/>
                </a:rPr>
                <a:t>Taksi</a:t>
              </a:r>
              <a:r>
                <a:rPr lang="fi-FI" sz="1600" dirty="0" smtClean="0">
                  <a:latin typeface="+mn-lt"/>
                </a:rPr>
                <a:t>-luokalle. Ne löytyvät Taksi-olioilta vaikka niitä ei Taksi-luokan lähdekoodissa näykään.</a:t>
              </a:r>
              <a:endParaRPr lang="fi-FI" sz="1600" b="1" dirty="0">
                <a:latin typeface="+mn-lt"/>
              </a:endParaRPr>
            </a:p>
          </p:txBody>
        </p:sp>
        <p:cxnSp>
          <p:nvCxnSpPr>
            <p:cNvPr id="16" name="Straight Arrow Connector 15"/>
            <p:cNvCxnSpPr>
              <a:stCxn id="12" idx="1"/>
            </p:cNvCxnSpPr>
            <p:nvPr/>
          </p:nvCxnSpPr>
          <p:spPr bwMode="auto">
            <a:xfrm flipH="1" flipV="1">
              <a:off x="15289024" y="-9566184"/>
              <a:ext cx="493269" cy="10394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579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Olioiden luonti ja käyttäminen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5998"/>
            <a:ext cx="8229600" cy="3368182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Auto </a:t>
            </a:r>
            <a:r>
              <a:rPr lang="fi-FI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auto</a:t>
            </a:r>
            <a:r>
              <a:rPr lang="fi-FI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Auto(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"Opel"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"ABC-123"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Taksi </a:t>
            </a:r>
            <a:r>
              <a:rPr lang="fi-FI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taksi</a:t>
            </a:r>
            <a:r>
              <a:rPr lang="fi-FI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i-FI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Taksi(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"Skoda"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"DEF-456"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"H123"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auto</a:t>
            </a:r>
            <a:r>
              <a:rPr lang="fi-FI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.getRekisterinumero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taksi</a:t>
            </a:r>
            <a:r>
              <a:rPr lang="fi-FI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.getRekisterinumero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i-FI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taksi</a:t>
            </a:r>
            <a:r>
              <a:rPr lang="fi-FI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.getTaksinumero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i-FI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691449" y="3005396"/>
            <a:ext cx="4103551" cy="762340"/>
            <a:chOff x="12198161" y="-10394114"/>
            <a:chExt cx="3002178" cy="2488151"/>
          </a:xfrm>
        </p:grpSpPr>
        <p:sp>
          <p:nvSpPr>
            <p:cNvPr id="6" name="TextBox 5"/>
            <p:cNvSpPr txBox="1"/>
            <p:nvPr/>
          </p:nvSpPr>
          <p:spPr>
            <a:xfrm>
              <a:off x="12198161" y="-9613666"/>
              <a:ext cx="3002178" cy="170770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dirty="0">
                  <a:latin typeface="+mn-lt"/>
                </a:rPr>
                <a:t>Molemmilla luokilla on omat </a:t>
              </a:r>
              <a:r>
                <a:rPr lang="fi-FI" sz="1400" dirty="0" err="1">
                  <a:latin typeface="+mn-lt"/>
                </a:rPr>
                <a:t>konstruktorinsa</a:t>
              </a:r>
              <a:r>
                <a:rPr lang="fi-FI" sz="1400" dirty="0">
                  <a:latin typeface="+mn-lt"/>
                </a:rPr>
                <a:t>. Taksille annetaan lisäksi </a:t>
              </a:r>
              <a:r>
                <a:rPr lang="fi-FI" sz="1400" dirty="0" smtClean="0">
                  <a:latin typeface="+mn-lt"/>
                </a:rPr>
                <a:t>taksinumero.</a:t>
              </a:r>
              <a:endParaRPr lang="fi-FI" sz="14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 bwMode="auto">
            <a:xfrm flipH="1" flipV="1">
              <a:off x="13697724" y="-10394114"/>
              <a:ext cx="1527" cy="7804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5839532" y="3738153"/>
            <a:ext cx="5059231" cy="739914"/>
            <a:chOff x="3405265" y="3995537"/>
            <a:chExt cx="5059231" cy="739914"/>
          </a:xfrm>
        </p:grpSpPr>
        <p:grpSp>
          <p:nvGrpSpPr>
            <p:cNvPr id="9" name="Group 8"/>
            <p:cNvGrpSpPr/>
            <p:nvPr/>
          </p:nvGrpSpPr>
          <p:grpSpPr>
            <a:xfrm>
              <a:off x="3405265" y="3995537"/>
              <a:ext cx="5059231" cy="739914"/>
              <a:chOff x="11498981" y="-10320919"/>
              <a:chExt cx="3701358" cy="241495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2198161" y="-9613666"/>
                <a:ext cx="3002178" cy="170770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i-FI" sz="1400" dirty="0">
                    <a:latin typeface="+mn-lt"/>
                  </a:rPr>
                  <a:t>Sekä Autoilla että Takseilla on </a:t>
                </a:r>
                <a:r>
                  <a:rPr lang="fi-FI" sz="1400" dirty="0" smtClean="0">
                    <a:latin typeface="+mn-lt"/>
                  </a:rPr>
                  <a:t>Auto-luokan </a:t>
                </a:r>
                <a:r>
                  <a:rPr lang="fi-FI" sz="1400" dirty="0">
                    <a:latin typeface="+mn-lt"/>
                  </a:rPr>
                  <a:t>metodit.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 bwMode="auto">
              <a:xfrm flipH="1" flipV="1">
                <a:off x="11498981" y="-10320919"/>
                <a:ext cx="699179" cy="156110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3" name="Straight Arrow Connector 12"/>
            <p:cNvCxnSpPr>
              <a:stCxn id="10" idx="1"/>
            </p:cNvCxnSpPr>
            <p:nvPr/>
          </p:nvCxnSpPr>
          <p:spPr bwMode="auto">
            <a:xfrm flipH="1">
              <a:off x="3405265" y="4473841"/>
              <a:ext cx="955680" cy="140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18"/>
          <p:cNvGrpSpPr/>
          <p:nvPr/>
        </p:nvGrpSpPr>
        <p:grpSpPr>
          <a:xfrm>
            <a:off x="5304841" y="5046348"/>
            <a:ext cx="4541424" cy="307777"/>
            <a:chOff x="11877811" y="-9613666"/>
            <a:chExt cx="3322528" cy="1004533"/>
          </a:xfrm>
        </p:grpSpPr>
        <p:sp>
          <p:nvSpPr>
            <p:cNvPr id="20" name="TextBox 19"/>
            <p:cNvSpPr txBox="1"/>
            <p:nvPr/>
          </p:nvSpPr>
          <p:spPr>
            <a:xfrm>
              <a:off x="12198161" y="-9613666"/>
              <a:ext cx="3002178" cy="1004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dirty="0">
                  <a:latin typeface="+mn-lt"/>
                </a:rPr>
                <a:t>Taksilla on lisäksi Taksi-luokan metodit.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 bwMode="auto">
            <a:xfrm flipH="1" flipV="1">
              <a:off x="11877811" y="-9354429"/>
              <a:ext cx="320349" cy="243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79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Ylä</a:t>
            </a:r>
            <a:r>
              <a:rPr lang="fi-FI" dirty="0" smtClean="0"/>
              <a:t>- ja aliluokan </a:t>
            </a:r>
            <a:r>
              <a:rPr lang="fi-FI" dirty="0" err="1" smtClean="0"/>
              <a:t>konstruktorit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Aliluokan </a:t>
            </a:r>
            <a:r>
              <a:rPr lang="fi-FI" sz="2000" dirty="0" err="1"/>
              <a:t>konstruktorista</a:t>
            </a:r>
            <a:r>
              <a:rPr lang="fi-FI" sz="2000" dirty="0"/>
              <a:t> voidaan kutsua yläluokan </a:t>
            </a:r>
            <a:r>
              <a:rPr lang="fi-FI" sz="2000" dirty="0" err="1"/>
              <a:t>konstruktoria</a:t>
            </a:r>
            <a:r>
              <a:rPr lang="fi-FI" sz="2000" dirty="0"/>
              <a:t> </a:t>
            </a:r>
            <a:r>
              <a:rPr lang="fi-FI" sz="2000" b="1" dirty="0" err="1">
                <a:latin typeface="Consolas" panose="020B0609020204030204" pitchFamily="49" charset="0"/>
              </a:rPr>
              <a:t>super</a:t>
            </a:r>
            <a:r>
              <a:rPr lang="fi-FI" sz="2000" dirty="0"/>
              <a:t>-avainsanalla</a:t>
            </a:r>
          </a:p>
          <a:p>
            <a:r>
              <a:rPr lang="fi-FI" sz="2000" dirty="0" smtClean="0"/>
              <a:t>Yläluokan </a:t>
            </a:r>
            <a:r>
              <a:rPr lang="fi-FI" sz="2000" dirty="0" err="1"/>
              <a:t>konstruktori</a:t>
            </a:r>
            <a:r>
              <a:rPr lang="fi-FI" sz="2000" dirty="0"/>
              <a:t> alustaa </a:t>
            </a:r>
            <a:r>
              <a:rPr lang="fi-FI" sz="2000" dirty="0" smtClean="0"/>
              <a:t>yläluokan </a:t>
            </a:r>
            <a:r>
              <a:rPr lang="fi-FI" sz="2000" dirty="0"/>
              <a:t>ominaisuudet ja aliluokan </a:t>
            </a:r>
            <a:r>
              <a:rPr lang="fi-FI" sz="2000" dirty="0" err="1" smtClean="0"/>
              <a:t>konstruktori</a:t>
            </a:r>
            <a:r>
              <a:rPr lang="fi-FI" sz="2000" dirty="0" smtClean="0"/>
              <a:t> alustaa </a:t>
            </a:r>
            <a:r>
              <a:rPr lang="fi-FI" sz="2000" dirty="0"/>
              <a:t>aliluokan </a:t>
            </a:r>
            <a:r>
              <a:rPr lang="fi-FI" sz="2000" dirty="0" smtClean="0"/>
              <a:t>ominaisuudet</a:t>
            </a:r>
            <a:endParaRPr lang="fi-FI" sz="2000" dirty="0"/>
          </a:p>
          <a:p>
            <a:r>
              <a:rPr lang="fi-FI" sz="2000" b="1" dirty="0" err="1" smtClean="0">
                <a:latin typeface="Consolas" panose="020B0609020204030204" pitchFamily="49" charset="0"/>
              </a:rPr>
              <a:t>super</a:t>
            </a:r>
            <a:r>
              <a:rPr lang="fi-FI" sz="2000" dirty="0" err="1" smtClean="0"/>
              <a:t>-konstruktorikutsun</a:t>
            </a:r>
            <a:r>
              <a:rPr lang="fi-FI" sz="2000" dirty="0" smtClean="0"/>
              <a:t> </a:t>
            </a:r>
            <a:r>
              <a:rPr lang="fi-FI" sz="2000" dirty="0"/>
              <a:t>on oltava </a:t>
            </a:r>
            <a:r>
              <a:rPr lang="fi-FI" sz="2000" dirty="0" smtClean="0"/>
              <a:t>ensimmäisenä, mikäli sellaista käytetään</a:t>
            </a:r>
            <a:endParaRPr lang="fi-FI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1453441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Taksi(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taksinumero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taksinumero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taksinumero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762149" y="3472741"/>
            <a:ext cx="4103551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n-lt"/>
              </a:rPr>
              <a:t>Yläluokan tarvitsemat arvot annetaan eteenpäin yläluokan </a:t>
            </a:r>
            <a:r>
              <a:rPr lang="fi-FI" sz="1600" dirty="0" err="1" smtClean="0">
                <a:latin typeface="+mn-lt"/>
              </a:rPr>
              <a:t>konstruktorille</a:t>
            </a:r>
            <a:r>
              <a:rPr lang="fi-FI" sz="1600" dirty="0" smtClean="0">
                <a:latin typeface="+mn-lt"/>
              </a:rPr>
              <a:t> </a:t>
            </a:r>
            <a:r>
              <a:rPr lang="fi-FI" sz="1600" dirty="0" err="1" smtClean="0">
                <a:latin typeface="Consolas" panose="020B0609020204030204" pitchFamily="49" charset="0"/>
              </a:rPr>
              <a:t>super</a:t>
            </a:r>
            <a:r>
              <a:rPr lang="fi-FI" sz="1600" dirty="0" smtClean="0">
                <a:latin typeface="+mn-lt"/>
              </a:rPr>
              <a:t>-kutsulla (</a:t>
            </a:r>
            <a:r>
              <a:rPr lang="fi-FI" sz="1600" dirty="0" err="1" smtClean="0">
                <a:latin typeface="+mn-lt"/>
              </a:rPr>
              <a:t>superclass</a:t>
            </a:r>
            <a:r>
              <a:rPr lang="fi-FI" sz="1600" dirty="0" smtClean="0">
                <a:latin typeface="+mn-lt"/>
              </a:rPr>
              <a:t>)</a:t>
            </a:r>
            <a:endParaRPr lang="fi-FI" sz="1600" dirty="0">
              <a:latin typeface="+mn-lt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6000" y="4410075"/>
            <a:ext cx="5283200" cy="1609725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chemeClr val="accent5">
                <a:lumMod val="25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210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1500">
                <a:solidFill>
                  <a:srgbClr val="4C4C4C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 sz="1350">
                <a:solidFill>
                  <a:srgbClr val="4C4C4C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 sz="1350">
                <a:solidFill>
                  <a:srgbClr val="4C4C4C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350">
                <a:solidFill>
                  <a:srgbClr val="4C4C4C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350">
                <a:solidFill>
                  <a:srgbClr val="4C4C4C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350">
                <a:solidFill>
                  <a:srgbClr val="4C4C4C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 sz="1350"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i-FI" sz="1400" kern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Taksi(</a:t>
            </a:r>
            <a:r>
              <a:rPr lang="fi-FI" sz="140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kern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40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kern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fi-FI" sz="140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kern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taksinumero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400" kern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fi-FI" sz="1400" kern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40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400" kern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valmistaja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kern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valm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kern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400" kern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400" kern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rekisterinumero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kern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rekkari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kern="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400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400" kern="0" dirty="0" err="1">
                <a:solidFill>
                  <a:srgbClr val="0000C0"/>
                </a:solidFill>
                <a:latin typeface="Consolas" panose="020B0609020204030204" pitchFamily="49" charset="0"/>
              </a:rPr>
              <a:t>taksinumero</a:t>
            </a:r>
            <a:r>
              <a:rPr lang="fi-FI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kern="0" dirty="0">
                <a:solidFill>
                  <a:srgbClr val="6A3E3E"/>
                </a:solidFill>
                <a:latin typeface="Consolas" panose="020B0609020204030204" pitchFamily="49" charset="0"/>
              </a:rPr>
              <a:t>taksinumero</a:t>
            </a: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i-FI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7762149" y="5783237"/>
            <a:ext cx="4103551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i-FI" sz="1600" dirty="0" smtClean="0">
                <a:latin typeface="+mn-lt"/>
              </a:rPr>
              <a:t>Muuttujia ei voida asettaa yläluokan muuttujiin suoraan </a:t>
            </a:r>
            <a:r>
              <a:rPr lang="fi-FI" sz="1600" dirty="0" err="1" smtClean="0">
                <a:latin typeface="+mn-lt"/>
              </a:rPr>
              <a:t>konstruktorissa</a:t>
            </a:r>
            <a:r>
              <a:rPr lang="fi-FI" sz="1600" dirty="0" smtClean="0">
                <a:latin typeface="+mn-lt"/>
              </a:rPr>
              <a:t>, koska niiden näkyvyydeksi määritettiin </a:t>
            </a:r>
            <a:r>
              <a:rPr lang="fi-FI" sz="1600" dirty="0" err="1" smtClean="0">
                <a:latin typeface="Consolas" panose="020B0609020204030204" pitchFamily="49" charset="0"/>
              </a:rPr>
              <a:t>private</a:t>
            </a:r>
            <a:r>
              <a:rPr lang="fi-FI" sz="1600" dirty="0" smtClean="0">
                <a:latin typeface="+mn-lt"/>
              </a:rPr>
              <a:t>.</a:t>
            </a:r>
            <a:endParaRPr lang="fi-FI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Rajapinnat</a:t>
            </a:r>
            <a:endParaRPr lang="fi-FI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interfaces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78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Motivointi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Osaamme tässä vaiheessa käyttää listoja ja oliota sekä suorittaa ehto- ja toistorakenteita:</a:t>
            </a:r>
          </a:p>
          <a:p>
            <a:pPr lvl="1"/>
            <a:r>
              <a:rPr lang="fi-FI" dirty="0" smtClean="0"/>
              <a:t>Näin voimme etsiä esimerkiksi listalta pienimmän tai suurimman muodon tai maan</a:t>
            </a:r>
          </a:p>
          <a:p>
            <a:r>
              <a:rPr lang="fi-FI" dirty="0" smtClean="0"/>
              <a:t>Nykyisiä taitojamme soveltaen osaamme toteuttaa olioiden vertailun ja etsimisen, mutta joudumme toteuttamaan sen erikseen maille ja muodoille.</a:t>
            </a:r>
            <a:endParaRPr lang="fi-FI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Itse algoritmi suurimman alkion etsimiseen on täysin sama riippumatta siitä, ovatko vertailtavat oliot maita, muotoja tai muita vertailtavia tyyppejä.</a:t>
            </a:r>
          </a:p>
          <a:p>
            <a:endParaRPr lang="fi-FI" dirty="0" smtClean="0"/>
          </a:p>
          <a:p>
            <a:r>
              <a:rPr lang="fi-FI" dirty="0" smtClean="0"/>
              <a:t>Miten voisimme siis toteuttaa vertailun ja suurimman alkion etsimisen siten, että sama koodi toimisi mille tahansa luokille?</a:t>
            </a:r>
          </a:p>
          <a:p>
            <a:pPr lvl="1"/>
            <a:r>
              <a:rPr lang="fi-FI" b="1" dirty="0" smtClean="0"/>
              <a:t>Hyödynnetään niin </a:t>
            </a:r>
            <a:r>
              <a:rPr lang="fi-FI" b="1" smtClean="0"/>
              <a:t>sanottuja rajapintoja!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51552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Rajapinnat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b="1" dirty="0"/>
              <a:t>Luokat voivat periä vain yhden yläluokan, mutta ne voivat toteuttaa useita rajapintoja</a:t>
            </a:r>
          </a:p>
          <a:p>
            <a:r>
              <a:rPr lang="fi-FI" sz="2000" dirty="0" smtClean="0"/>
              <a:t>Rajapintoihin määritellään </a:t>
            </a:r>
            <a:r>
              <a:rPr lang="fi-FI" sz="2000" dirty="0"/>
              <a:t>sellaiset metodit, jotka </a:t>
            </a:r>
            <a:r>
              <a:rPr lang="fi-FI" sz="2000" dirty="0" smtClean="0"/>
              <a:t>rajapinnan </a:t>
            </a:r>
            <a:r>
              <a:rPr lang="fi-FI" sz="2000" dirty="0"/>
              <a:t>toteuttavien luokkien on </a:t>
            </a:r>
            <a:r>
              <a:rPr lang="fi-FI" sz="2000" dirty="0" smtClean="0"/>
              <a:t>toteutettava</a:t>
            </a:r>
            <a:endParaRPr lang="fi-FI" sz="2000" dirty="0"/>
          </a:p>
          <a:p>
            <a:r>
              <a:rPr lang="fi-FI" sz="2000" dirty="0" smtClean="0"/>
              <a:t>Rajapinnat </a:t>
            </a:r>
            <a:r>
              <a:rPr lang="fi-FI" sz="2000" dirty="0"/>
              <a:t>eivät voi sisältää </a:t>
            </a:r>
            <a:r>
              <a:rPr lang="fi-FI" sz="2000" dirty="0" err="1"/>
              <a:t>konstruktoreita</a:t>
            </a:r>
            <a:r>
              <a:rPr lang="fi-FI" sz="2000" dirty="0"/>
              <a:t> tai </a:t>
            </a:r>
            <a:r>
              <a:rPr lang="fi-FI" sz="2000" dirty="0" smtClean="0"/>
              <a:t>oliomuuttujia</a:t>
            </a:r>
            <a:endParaRPr lang="fi-FI" sz="2000" dirty="0"/>
          </a:p>
          <a:p>
            <a:r>
              <a:rPr lang="fi-FI" sz="2000" dirty="0" smtClean="0"/>
              <a:t>Rajapinnat määrittelevät usein yksittäisen metodin, joka toteuttaa tietyn käyttötarkoituksen:</a:t>
            </a:r>
          </a:p>
          <a:p>
            <a:pPr lvl="1"/>
            <a:r>
              <a:rPr lang="fi-FI" sz="1700" dirty="0" smtClean="0"/>
              <a:t>Javan standardikirjastossa on lukuisia *</a:t>
            </a:r>
            <a:r>
              <a:rPr lang="fi-FI" sz="1700" dirty="0" err="1" smtClean="0"/>
              <a:t>able</a:t>
            </a:r>
            <a:r>
              <a:rPr lang="fi-FI" sz="1700" dirty="0" smtClean="0"/>
              <a:t>-nimisiä rajapintoja, kuten:</a:t>
            </a:r>
            <a:br>
              <a:rPr lang="fi-FI" sz="1700" dirty="0" smtClean="0"/>
            </a:br>
            <a:r>
              <a:rPr lang="fi-FI" sz="1700" dirty="0" err="1" smtClean="0"/>
              <a:t>AutoCloseable</a:t>
            </a:r>
            <a:r>
              <a:rPr lang="fi-FI" sz="1700" dirty="0" smtClean="0"/>
              <a:t>, </a:t>
            </a:r>
            <a:r>
              <a:rPr lang="fi-FI" sz="1700" dirty="0" err="1" smtClean="0"/>
              <a:t>Cloneable</a:t>
            </a:r>
            <a:r>
              <a:rPr lang="fi-FI" sz="1700" dirty="0" smtClean="0"/>
              <a:t>, </a:t>
            </a:r>
            <a:r>
              <a:rPr lang="fi-FI" sz="1700" dirty="0" err="1" smtClean="0"/>
              <a:t>Closeable</a:t>
            </a:r>
            <a:r>
              <a:rPr lang="fi-FI" sz="1700" dirty="0" smtClean="0"/>
              <a:t>, </a:t>
            </a:r>
            <a:r>
              <a:rPr lang="fi-FI" sz="1700" dirty="0" err="1"/>
              <a:t>Comparable</a:t>
            </a:r>
            <a:r>
              <a:rPr lang="fi-FI" sz="1700" dirty="0" smtClean="0"/>
              <a:t>, </a:t>
            </a:r>
            <a:r>
              <a:rPr lang="fi-FI" sz="1700" dirty="0" err="1" smtClean="0"/>
              <a:t>Iterable</a:t>
            </a:r>
            <a:r>
              <a:rPr lang="fi-FI" sz="1700" dirty="0" smtClean="0"/>
              <a:t>, </a:t>
            </a:r>
            <a:r>
              <a:rPr lang="fi-FI" sz="1700" dirty="0" err="1" smtClean="0"/>
              <a:t>Runnable</a:t>
            </a:r>
            <a:r>
              <a:rPr lang="fi-FI" sz="1700" dirty="0" smtClean="0"/>
              <a:t>, </a:t>
            </a:r>
            <a:r>
              <a:rPr lang="fi-FI" sz="1700" dirty="0" err="1" smtClean="0"/>
              <a:t>Serializable</a:t>
            </a:r>
            <a:r>
              <a:rPr lang="fi-FI" sz="1700" dirty="0" smtClean="0"/>
              <a:t>...</a:t>
            </a:r>
          </a:p>
          <a:p>
            <a:r>
              <a:rPr lang="fi-FI" sz="2000" dirty="0"/>
              <a:t>Tähän asti olemme käyttäneet mm. seuraavia rajapintoja:</a:t>
            </a:r>
          </a:p>
          <a:p>
            <a:pPr lvl="1"/>
            <a:r>
              <a:rPr lang="fi-FI" sz="1600" dirty="0" err="1"/>
              <a:t>List</a:t>
            </a:r>
            <a:r>
              <a:rPr lang="fi-FI" sz="1600" dirty="0"/>
              <a:t>, </a:t>
            </a:r>
            <a:r>
              <a:rPr lang="fi-FI" sz="1600" dirty="0" err="1" smtClean="0"/>
              <a:t>Map</a:t>
            </a:r>
            <a:r>
              <a:rPr lang="fi-FI" sz="1600" dirty="0" smtClean="0"/>
              <a:t>...</a:t>
            </a:r>
          </a:p>
          <a:p>
            <a:pPr lvl="1"/>
            <a:r>
              <a:rPr lang="fi-FI" sz="1600" dirty="0" smtClean="0"/>
              <a:t>Esimerkiksi meille tutut luokat </a:t>
            </a:r>
            <a:r>
              <a:rPr lang="fi-FI" sz="1600" dirty="0" err="1" smtClean="0"/>
              <a:t>ArrayList</a:t>
            </a:r>
            <a:r>
              <a:rPr lang="fi-FI" sz="1600" dirty="0" smtClean="0"/>
              <a:t> ja </a:t>
            </a:r>
            <a:r>
              <a:rPr lang="fi-FI" sz="1600" dirty="0" err="1" smtClean="0"/>
              <a:t>HashMap</a:t>
            </a:r>
            <a:r>
              <a:rPr lang="fi-FI" sz="1600" dirty="0" smtClean="0"/>
              <a:t> toteuttavat edellä mainitut rajapinnat.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4679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6195671C28D4CB2CAC6917888F754" ma:contentTypeVersion="13" ma:contentTypeDescription="Create a new document." ma:contentTypeScope="" ma:versionID="d95c15ba42da1f895e6b1572a3c0e8ac">
  <xsd:schema xmlns:xsd="http://www.w3.org/2001/XMLSchema" xmlns:xs="http://www.w3.org/2001/XMLSchema" xmlns:p="http://schemas.microsoft.com/office/2006/metadata/properties" xmlns:ns3="1abd3215-55aa-47dc-8f53-29cc2234956d" xmlns:ns4="bdc11839-7b04-44b9-89ff-04b67572c901" targetNamespace="http://schemas.microsoft.com/office/2006/metadata/properties" ma:root="true" ma:fieldsID="6a688e4e2b79b76aad0a6580b9ec0f11" ns3:_="" ns4:_="">
    <xsd:import namespace="1abd3215-55aa-47dc-8f53-29cc2234956d"/>
    <xsd:import namespace="bdc11839-7b04-44b9-89ff-04b67572c9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d3215-55aa-47dc-8f53-29cc223495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11839-7b04-44b9-89ff-04b67572c9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F454ED-E920-4F6B-88DB-E01A60C03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d3215-55aa-47dc-8f53-29cc2234956d"/>
    <ds:schemaRef ds:uri="bdc11839-7b04-44b9-89ff-04b67572c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5D32A8-D8AE-4B20-95B2-58770E255C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57FC4F-1292-493A-BF62-76AB06E2903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abd3215-55aa-47dc-8f53-29cc2234956d"/>
    <ds:schemaRef ds:uri="http://purl.org/dc/dcmitype/"/>
    <ds:schemaRef ds:uri="http://schemas.microsoft.com/office/2006/metadata/properties"/>
    <ds:schemaRef ds:uri="http://www.w3.org/XML/1998/namespace"/>
    <ds:schemaRef ds:uri="bdc11839-7b04-44b9-89ff-04b67572c901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HHppkalvo_FI_widescreen</Template>
  <TotalTime>8532</TotalTime>
  <Words>1176</Words>
  <Application>Microsoft Office PowerPoint</Application>
  <PresentationFormat>Widescreen</PresentationFormat>
  <Paragraphs>182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Tahoma</vt:lpstr>
      <vt:lpstr>Wingdings</vt:lpstr>
      <vt:lpstr>Office-teema</vt:lpstr>
      <vt:lpstr>Perintä ja rajapinnat</vt:lpstr>
      <vt:lpstr>Mitä perintä on?</vt:lpstr>
      <vt:lpstr>Esimerkki perinnästä</vt:lpstr>
      <vt:lpstr>Luokkien toteutus</vt:lpstr>
      <vt:lpstr>Olioiden luonti ja käyttäminen</vt:lpstr>
      <vt:lpstr>Ylä- ja aliluokan konstruktorit</vt:lpstr>
      <vt:lpstr>Rajapinnat</vt:lpstr>
      <vt:lpstr>Motivointi</vt:lpstr>
      <vt:lpstr>Rajapinnat</vt:lpstr>
      <vt:lpstr>Message-rajapinta</vt:lpstr>
      <vt:lpstr>Rajapinnan toteuttaminen</vt:lpstr>
      <vt:lpstr>Rajapinta muuttujan tyyppinä</vt:lpstr>
      <vt:lpstr>Javan valmiit rajapinnat</vt:lpstr>
      <vt:lpstr>Javan valmiit rajapinnat</vt:lpstr>
      <vt:lpstr>Comparable-rajapinnan toteuttaminen 1 / 2</vt:lpstr>
      <vt:lpstr>Comparable-rajapinnan toteuttaminen 2 / 2</vt:lpstr>
      <vt:lpstr>compareTo-metodi Muoto-luokassa, esimerkiksi: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Ohjelmointi (Java)</dc:title>
  <dc:creator>Teemu Havulinna</dc:creator>
  <cp:lastModifiedBy>Teemu Havulinna</cp:lastModifiedBy>
  <cp:revision>288</cp:revision>
  <dcterms:created xsi:type="dcterms:W3CDTF">2017-10-02T09:29:59Z</dcterms:created>
  <dcterms:modified xsi:type="dcterms:W3CDTF">2020-10-20T06:52:08Z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0x010100B516195671C28D4CB2CAC6917888F754</vt:lpwstr>
  </property>
</Properties>
</file>