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21"/>
  </p:notesMasterIdLst>
  <p:sldIdLst>
    <p:sldId id="256" r:id="rId5"/>
    <p:sldId id="259" r:id="rId6"/>
    <p:sldId id="279" r:id="rId7"/>
    <p:sldId id="334" r:id="rId8"/>
    <p:sldId id="313" r:id="rId9"/>
    <p:sldId id="314" r:id="rId10"/>
    <p:sldId id="315" r:id="rId11"/>
    <p:sldId id="329" r:id="rId12"/>
    <p:sldId id="325" r:id="rId13"/>
    <p:sldId id="326" r:id="rId14"/>
    <p:sldId id="318" r:id="rId15"/>
    <p:sldId id="316" r:id="rId16"/>
    <p:sldId id="333" r:id="rId17"/>
    <p:sldId id="327" r:id="rId18"/>
    <p:sldId id="331" r:id="rId19"/>
    <p:sldId id="317" r:id="rId20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5F"/>
    <a:srgbClr val="FD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383" autoAdjust="0"/>
  </p:normalViewPr>
  <p:slideViewPr>
    <p:cSldViewPr snapToGrid="0">
      <p:cViewPr varScale="1">
        <p:scale>
          <a:sx n="78" d="100"/>
          <a:sy n="78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FCC0-28AE-4846-8967-7283F75549EB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C983C-FA69-41F1-BE5C-6137883061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21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Tietorakenne on tietojenkäsittelyssä esiintyvä termi, joka tarkoittaa tapaa tallentaa tietokoneen käsittelemää dataa siten, että datan käyttö olisi mahdollisimman tehokasta. --https://fi.wikipedia.org/wiki/Tietorakenne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C983C-FA69-41F1-BE5C-61378830610B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32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711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90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26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29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24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252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84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93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63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6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364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33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Click to edit Master title style</a:t>
            </a:r>
            <a:endParaRPr lang="fi-FI" altLang="fi-FI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Edit Master text styles</a:t>
            </a:r>
          </a:p>
          <a:p>
            <a:pPr lvl="1"/>
            <a:r>
              <a:rPr lang="en-US" altLang="fi-FI" smtClean="0"/>
              <a:t>Second level</a:t>
            </a:r>
          </a:p>
          <a:p>
            <a:pPr lvl="2"/>
            <a:r>
              <a:rPr lang="en-US" altLang="fi-FI" smtClean="0"/>
              <a:t>Third level</a:t>
            </a:r>
          </a:p>
          <a:p>
            <a:pPr lvl="3"/>
            <a:r>
              <a:rPr lang="en-US" altLang="fi-FI" smtClean="0"/>
              <a:t>Fourth level</a:t>
            </a:r>
          </a:p>
          <a:p>
            <a:pPr lvl="4"/>
            <a:r>
              <a:rPr lang="en-US" altLang="fi-FI" smtClean="0"/>
              <a:t>Fifth level</a:t>
            </a:r>
            <a:endParaRPr lang="fi-FI" altLang="fi-FI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3E6BC776-2618-4139-89AA-C416010F3F00}" type="datetimeFigureOut">
              <a:rPr lang="fi-FI" smtClean="0"/>
              <a:t>19.10.2020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5"/>
            <a:ext cx="3251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5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66729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450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1800">
          <a:solidFill>
            <a:srgbClr val="4C4C4C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2017-ohjelmointi.github.io/part8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video.haaga-helia.fi/media/HashMap%2C+useiden+arvojen+tallentaminen+samalle+avaimelle/0_1xnwerc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2017-ohjelmointi.github.io/part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2017-ohjelmointi.github.io/part8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 err="1"/>
              <a:t>Map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 smtClean="0"/>
          </a:p>
        </p:txBody>
      </p:sp>
      <p:pic>
        <p:nvPicPr>
          <p:cNvPr id="4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9377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0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Uuden arvon asettaminen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Hajautustaulussa on jokaista avainta kohden korkeintaan yksi arvo. </a:t>
            </a:r>
            <a:endParaRPr lang="fi-FI" dirty="0" smtClean="0"/>
          </a:p>
          <a:p>
            <a:r>
              <a:rPr lang="fi-FI" dirty="0" smtClean="0"/>
              <a:t>Jos </a:t>
            </a:r>
            <a:r>
              <a:rPr lang="fi-FI" dirty="0"/>
              <a:t>hajautustauluun lisätään uusi avain-arvo -pari, missä avain on jo aiemmin liittynyt toiseen hajautustauluun tallennettuun arvoon, vanha arvo katoaa hajautustaulusta.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423065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"Uno"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"Yksi"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"Dos"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Zwei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"Uno"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Ein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kaannos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"Uno</a:t>
            </a:r>
            <a:r>
              <a:rPr lang="fi-FI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kaannos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6741" y="6290327"/>
            <a:ext cx="81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/>
              <a:t>Tämän kalvon sisältö on lainattu Helsingin yliopiston </a:t>
            </a:r>
            <a:r>
              <a:rPr lang="fi-FI" sz="1200" dirty="0" err="1"/>
              <a:t>Agile</a:t>
            </a:r>
            <a:r>
              <a:rPr lang="fi-FI" sz="1200" dirty="0"/>
              <a:t> </a:t>
            </a:r>
            <a:r>
              <a:rPr lang="fi-FI" sz="1200" dirty="0" err="1"/>
              <a:t>Education</a:t>
            </a:r>
            <a:r>
              <a:rPr lang="fi-FI" sz="1200" dirty="0"/>
              <a:t> </a:t>
            </a:r>
            <a:r>
              <a:rPr lang="fi-FI" sz="1200" dirty="0" err="1"/>
              <a:t>Research</a:t>
            </a:r>
            <a:r>
              <a:rPr lang="fi-FI" sz="1200" dirty="0"/>
              <a:t> </a:t>
            </a:r>
            <a:r>
              <a:rPr lang="fi-FI" sz="1200" dirty="0" smtClean="0"/>
              <a:t>–tutkimusryhmän oppimateriaalista, joka </a:t>
            </a:r>
            <a:r>
              <a:rPr lang="fi-FI" sz="1200" dirty="0"/>
              <a:t>on lisensoitu Creative </a:t>
            </a:r>
            <a:r>
              <a:rPr lang="fi-FI" sz="1200" dirty="0" err="1"/>
              <a:t>Commons</a:t>
            </a:r>
            <a:r>
              <a:rPr lang="fi-FI" sz="1200" dirty="0"/>
              <a:t> </a:t>
            </a:r>
            <a:r>
              <a:rPr lang="fi-FI" sz="1200" dirty="0" smtClean="0"/>
              <a:t>BY-NC-SA-lisenssillä. </a:t>
            </a:r>
            <a:r>
              <a:rPr lang="fi-FI" sz="1200" dirty="0" smtClean="0">
                <a:hlinkClick r:id="rId2"/>
              </a:rPr>
              <a:t>https://2017-ohjelmointi.github.io/part8/</a:t>
            </a:r>
            <a:r>
              <a:rPr lang="fi-FI" sz="1200" dirty="0" smtClean="0"/>
              <a:t> 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1200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Arvojen poistaminen tai tarkastaminen (</a:t>
            </a:r>
            <a:r>
              <a:rPr lang="fi-FI" dirty="0" err="1" smtClean="0"/>
              <a:t>remove</a:t>
            </a:r>
            <a:r>
              <a:rPr lang="fi-FI" dirty="0" smtClean="0"/>
              <a:t> ja </a:t>
            </a:r>
            <a:r>
              <a:rPr lang="fi-FI" dirty="0" err="1" smtClean="0"/>
              <a:t>containsKey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362199"/>
            <a:ext cx="10769600" cy="3801095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"Suomi"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"Finland"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Sweden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"Norja"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Norway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true</a:t>
            </a:r>
            <a:endParaRPr lang="fi-FI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false</a:t>
            </a:r>
            <a:endParaRPr lang="fi-FI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Null</a:t>
            </a:r>
            <a:r>
              <a:rPr lang="fi-FI" dirty="0" smtClean="0"/>
              <a:t>-viittaukset mapilta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Jos mapista haetaan arvoa avaimella, jota ei löydy, palautuu tuloksena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fi-FI" dirty="0" smtClean="0"/>
              <a:t>-arvo</a:t>
            </a:r>
          </a:p>
          <a:p>
            <a:r>
              <a:rPr lang="fi-FI" dirty="0" smtClean="0"/>
              <a:t>Mikäli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fi-FI" dirty="0" smtClean="0"/>
              <a:t>-arvon sijasta halutaan käyttää jotain toista arvoa oletusarvona, voidaan käyttää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getOrDefault</a:t>
            </a:r>
            <a:r>
              <a:rPr lang="fi-FI" dirty="0" smtClean="0"/>
              <a:t>-metodia</a:t>
            </a:r>
          </a:p>
          <a:p>
            <a:r>
              <a:rPr lang="fi-FI" dirty="0" smtClean="0"/>
              <a:t>Oheisessa esimerkissä ohjelma kaatuisi, mikäli oletusarvoa ei olisi annettu:</a:t>
            </a:r>
          </a:p>
          <a:p>
            <a:pPr lvl="1"/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  <a:cs typeface="+mn-cs"/>
              </a:rPr>
              <a:t>null</a:t>
            </a:r>
            <a:r>
              <a:rPr lang="fi-FI" dirty="0" smtClean="0"/>
              <a:t> -arvoa ei voida sijoittaa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fi-FI" dirty="0" smtClean="0"/>
              <a:t> -tyyppiseen muuttujaan!</a:t>
            </a:r>
            <a:endParaRPr lang="fi-FI" dirty="0"/>
          </a:p>
          <a:p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423065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"Matti"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10);</a:t>
            </a:r>
          </a:p>
          <a:p>
            <a:pPr marL="0" indent="0">
              <a:buNone/>
            </a:pPr>
            <a:endParaRPr lang="fi-FI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Muuttuja matti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saa arvon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10:</a:t>
            </a:r>
            <a:endParaRPr lang="fi-FI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matti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"Matti"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Muuttuja </a:t>
            </a:r>
            <a:r>
              <a:rPr lang="fi-FI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teppo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saa arvon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0, avaimella ei arvoa:</a:t>
            </a:r>
            <a:endParaRPr lang="fi-FI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teppo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"Teppo"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0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Seuraava käsky kaataa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ohjelman, koska </a:t>
            </a:r>
            <a:r>
              <a:rPr lang="fi-FI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 ei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ole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viittaustyyppinen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muuttuja </a:t>
            </a: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ja Kaija-avaimelle ei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löydy arvoa: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kaija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"Kaija"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20427" y="5419618"/>
            <a:ext cx="2293611" cy="934065"/>
            <a:chOff x="3564745" y="4458714"/>
            <a:chExt cx="1949883" cy="1185985"/>
          </a:xfrm>
        </p:grpSpPr>
        <p:sp>
          <p:nvSpPr>
            <p:cNvPr id="6" name="TextBox 5"/>
            <p:cNvSpPr txBox="1"/>
            <p:nvPr/>
          </p:nvSpPr>
          <p:spPr>
            <a:xfrm>
              <a:off x="3564745" y="4813703"/>
              <a:ext cx="1949883" cy="830996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Palauttaa </a:t>
              </a:r>
              <a:r>
                <a:rPr lang="fi-FI" sz="1200" dirty="0" err="1" smtClean="0"/>
                <a:t>null</a:t>
              </a:r>
              <a:r>
                <a:rPr lang="fi-FI" sz="1200" dirty="0" smtClean="0"/>
                <a:t>-arvon, jota ei voida sijoittaa alkeistyyppiseen </a:t>
              </a:r>
              <a:r>
                <a:rPr lang="fi-FI" sz="1200" dirty="0" err="1" smtClean="0"/>
                <a:t>int</a:t>
              </a:r>
              <a:r>
                <a:rPr lang="fi-FI" sz="1200" dirty="0" smtClean="0"/>
                <a:t>-muuttujaan: ohjelma kaatuu</a:t>
              </a:r>
              <a:endParaRPr lang="fi-FI" sz="1200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 bwMode="auto">
            <a:xfrm flipH="1" flipV="1">
              <a:off x="4300777" y="4458714"/>
              <a:ext cx="238910" cy="35498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942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2686055"/>
          </a:xfrm>
        </p:spPr>
        <p:txBody>
          <a:bodyPr anchor="t"/>
          <a:lstStyle/>
          <a:p>
            <a:pPr algn="ctr"/>
            <a:r>
              <a:rPr lang="fi-FI" dirty="0" smtClean="0"/>
              <a:t>Demo </a:t>
            </a:r>
            <a:r>
              <a:rPr lang="fi-FI" dirty="0" smtClean="0"/>
              <a:t>kokoelmista </a:t>
            </a:r>
            <a:r>
              <a:rPr lang="fi-FI" dirty="0" smtClean="0"/>
              <a:t>ja viittauksista:</a:t>
            </a:r>
            <a:br>
              <a:rPr lang="fi-FI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r>
              <a:rPr lang="fi-FI" sz="1200" dirty="0">
                <a:hlinkClick r:id="rId2"/>
              </a:rPr>
              <a:t>https://</a:t>
            </a:r>
            <a:r>
              <a:rPr lang="fi-FI" sz="1200" dirty="0" smtClean="0">
                <a:hlinkClick r:id="rId2"/>
              </a:rPr>
              <a:t>video.haaga-helia.fi/media/HashMap%2C+useiden+arvojen+tallentaminen+samalle+avaimelle/0_1xnwercr</a:t>
            </a:r>
            <a:r>
              <a:rPr lang="fi-FI" sz="1200" dirty="0" smtClean="0"/>
              <a:t> </a:t>
            </a:r>
            <a:endParaRPr lang="fi-FI" dirty="0"/>
          </a:p>
        </p:txBody>
      </p:sp>
      <p:pic>
        <p:nvPicPr>
          <p:cNvPr id="1026" name="Picture 2" descr="Video thumbnail for HashMap, useiden arvojen tallentaminen samalle avaime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63" y="2612029"/>
            <a:ext cx="5221473" cy="2934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smtClean="0"/>
              <a:t>Syventävää tietoa:</a:t>
            </a:r>
            <a:r>
              <a:rPr lang="fi-FI" dirty="0" smtClean="0"/>
              <a:t> usean arvon tallentaminen samalle avaimelle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 err="1" smtClean="0"/>
              <a:t>Map:issa</a:t>
            </a:r>
            <a:r>
              <a:rPr lang="fi-FI" sz="2000" dirty="0" smtClean="0"/>
              <a:t> voidaan säilyttää vain yhtä arvoa kutakin avainta kohden.</a:t>
            </a:r>
          </a:p>
          <a:p>
            <a:r>
              <a:rPr lang="fi-FI" sz="2000" dirty="0" smtClean="0"/>
              <a:t>Säilytettävät arvot voivat kuitenkin olla kokoelmia.</a:t>
            </a:r>
          </a:p>
          <a:p>
            <a:pPr lvl="1"/>
            <a:r>
              <a:rPr lang="fi-FI" sz="1600" dirty="0" smtClean="0"/>
              <a:t>Kokoelmat ovat olioita siinä missä muutkin oliot.</a:t>
            </a:r>
          </a:p>
          <a:p>
            <a:r>
              <a:rPr lang="fi-FI" sz="2000" dirty="0" err="1" smtClean="0"/>
              <a:t>Map:issa</a:t>
            </a:r>
            <a:r>
              <a:rPr lang="fi-FI" sz="2000" dirty="0" smtClean="0"/>
              <a:t> voidaan siis (tavallaan) säilyttää samalla avaimella useita arvoja, kun </a:t>
            </a:r>
            <a:r>
              <a:rPr lang="fi-FI" sz="2000" dirty="0" err="1" smtClean="0"/>
              <a:t>käsittelemmä</a:t>
            </a:r>
            <a:r>
              <a:rPr lang="fi-FI" sz="2000" dirty="0" smtClean="0"/>
              <a:t> Mapin sisällä listoja tai muita kokoelmia.</a:t>
            </a:r>
          </a:p>
          <a:p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Oikealla oleva esimerkki tulostaa:</a:t>
            </a:r>
          </a:p>
          <a:p>
            <a:pPr marL="0" indent="0">
              <a:buNone/>
            </a:pPr>
            <a:r>
              <a:rPr lang="fi-FI" sz="2000" dirty="0">
                <a:latin typeface="Consolas" panose="020B0609020204030204" pitchFamily="49" charset="0"/>
              </a:rPr>
              <a:t>{Suomi=[Helsinki, Espoo, Vantaa], Ruotsi=[Tukholma, Visby]}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203175"/>
            <a:ext cx="5423065" cy="4495801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"Helsinki"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"Espoo"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"Vantaa"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"Tukholma"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"Visby"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"Suomi"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kaupungit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"Suomi"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12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3532" y="22005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3F7F5F"/>
                </a:solidFill>
              </a:rPr>
              <a:t>maat</a:t>
            </a:r>
            <a:endParaRPr lang="fi-FI" dirty="0">
              <a:solidFill>
                <a:srgbClr val="3F7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531" y="29940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rgbClr val="3F7F5F"/>
                </a:solidFill>
              </a:rPr>
              <a:t>fi</a:t>
            </a:r>
            <a:endParaRPr lang="fi-FI" dirty="0">
              <a:solidFill>
                <a:srgbClr val="3F7F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531" y="3787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rgbClr val="3F7F5F"/>
                </a:solidFill>
              </a:rPr>
              <a:t>sv</a:t>
            </a:r>
            <a:endParaRPr lang="fi-FI" dirty="0">
              <a:solidFill>
                <a:srgbClr val="3F7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531" y="458115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3F7F5F"/>
                </a:solidFill>
              </a:rPr>
              <a:t>kaupungit</a:t>
            </a:r>
            <a:endParaRPr lang="fi-FI" dirty="0">
              <a:solidFill>
                <a:srgbClr val="3F7F5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3532" y="141300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Muuttujat</a:t>
            </a:r>
            <a:endParaRPr lang="fi-FI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3424"/>
              </p:ext>
            </p:extLst>
          </p:nvPr>
        </p:nvGraphicFramePr>
        <p:xfrm>
          <a:off x="6488497" y="3867383"/>
          <a:ext cx="457093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2733">
                  <a:extLst>
                    <a:ext uri="{9D8B030D-6E8A-4147-A177-3AD203B41FA5}">
                      <a16:colId xmlns:a16="http://schemas.microsoft.com/office/drawing/2014/main" val="1282542137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976216315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952266890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346377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Helsinki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Espoo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Vantaa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Turku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8719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27011"/>
              </p:ext>
            </p:extLst>
          </p:nvPr>
        </p:nvGraphicFramePr>
        <p:xfrm>
          <a:off x="6045735" y="4660933"/>
          <a:ext cx="2285466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2733">
                  <a:extLst>
                    <a:ext uri="{9D8B030D-6E8A-4147-A177-3AD203B41FA5}">
                      <a16:colId xmlns:a16="http://schemas.microsoft.com/office/drawing/2014/main" val="1282542137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97621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Tukholma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Visby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8719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21240"/>
              </p:ext>
            </p:extLst>
          </p:nvPr>
        </p:nvGraphicFramePr>
        <p:xfrm>
          <a:off x="4573069" y="2343195"/>
          <a:ext cx="17026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1253328370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76359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i="1" dirty="0" smtClean="0"/>
                        <a:t>Avain</a:t>
                      </a:r>
                      <a:endParaRPr lang="fi-FI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i="1" dirty="0" smtClean="0"/>
                        <a:t>Arvo</a:t>
                      </a:r>
                      <a:endParaRPr lang="fi-FI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Suomi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Ruotsi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4945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79929" y="1413005"/>
            <a:ext cx="155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Oliot</a:t>
            </a:r>
            <a:endParaRPr lang="fi-FI" b="1" dirty="0"/>
          </a:p>
        </p:txBody>
      </p:sp>
      <p:cxnSp>
        <p:nvCxnSpPr>
          <p:cNvPr id="19" name="Straight Arrow Connector 18"/>
          <p:cNvCxnSpPr>
            <a:stCxn id="8" idx="3"/>
            <a:endCxn id="16" idx="1"/>
          </p:cNvCxnSpPr>
          <p:nvPr/>
        </p:nvCxnSpPr>
        <p:spPr bwMode="auto">
          <a:xfrm>
            <a:off x="2062681" y="2431333"/>
            <a:ext cx="2510388" cy="468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0" idx="3"/>
            <a:endCxn id="9" idx="1"/>
          </p:cNvCxnSpPr>
          <p:nvPr/>
        </p:nvCxnSpPr>
        <p:spPr bwMode="auto">
          <a:xfrm>
            <a:off x="1532085" y="3224883"/>
            <a:ext cx="4956412" cy="827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1" idx="3"/>
            <a:endCxn id="15" idx="1"/>
          </p:cNvCxnSpPr>
          <p:nvPr/>
        </p:nvCxnSpPr>
        <p:spPr bwMode="auto">
          <a:xfrm>
            <a:off x="1685974" y="4018433"/>
            <a:ext cx="4359761" cy="827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3"/>
            <a:endCxn id="9" idx="1"/>
          </p:cNvCxnSpPr>
          <p:nvPr/>
        </p:nvCxnSpPr>
        <p:spPr bwMode="auto">
          <a:xfrm flipV="1">
            <a:off x="2715101" y="4052803"/>
            <a:ext cx="3773396" cy="759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9" idx="1"/>
          </p:cNvCxnSpPr>
          <p:nvPr/>
        </p:nvCxnSpPr>
        <p:spPr bwMode="auto">
          <a:xfrm>
            <a:off x="5838257" y="2899455"/>
            <a:ext cx="650240" cy="1153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15" idx="1"/>
          </p:cNvCxnSpPr>
          <p:nvPr/>
        </p:nvCxnSpPr>
        <p:spPr bwMode="auto">
          <a:xfrm>
            <a:off x="5630779" y="3231340"/>
            <a:ext cx="414956" cy="16150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485372" y="206009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i="1" dirty="0" err="1" smtClean="0"/>
              <a:t>HashMap</a:t>
            </a:r>
            <a:endParaRPr lang="fi-FI" sz="11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99469" y="3567678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i="1" dirty="0" err="1" smtClean="0"/>
              <a:t>ArrayList</a:t>
            </a:r>
            <a:endParaRPr lang="fi-FI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68970" y="439609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i="1" dirty="0" err="1" smtClean="0"/>
              <a:t>ArrayList</a:t>
            </a:r>
            <a:endParaRPr lang="fi-FI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628106" y="6045516"/>
            <a:ext cx="926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Edellisen kalvon tietorakenteiden visualisointi: muistissa on vain kaksi listaa, joihin viitataan useilla muuttujilla ja </a:t>
            </a:r>
            <a:r>
              <a:rPr lang="fi-FI" sz="1600" dirty="0" err="1" smtClean="0"/>
              <a:t>map:in</a:t>
            </a:r>
            <a:r>
              <a:rPr lang="fi-FI" sz="1600" dirty="0" smtClean="0"/>
              <a:t> sisällä.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7757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Syventävää tietoa: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err="1" smtClean="0"/>
              <a:t>:in</a:t>
            </a:r>
            <a:r>
              <a:rPr lang="fi-FI" dirty="0" smtClean="0"/>
              <a:t> koko sisällön läpikäynti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 smtClean="0"/>
              <a:t>Mapin sisältö voidaan käydä helposti läpi joko avainten, arvojen tai avain-arvo –parien osalta</a:t>
            </a:r>
          </a:p>
          <a:p>
            <a:pPr lvl="1"/>
            <a:r>
              <a:rPr lang="fi-FI" sz="17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keySet</a:t>
            </a:r>
            <a:r>
              <a:rPr lang="fi-FI" sz="17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fi-FI" sz="1700" dirty="0" smtClean="0"/>
              <a:t> palauttaa kaikki mapin avaimet</a:t>
            </a:r>
          </a:p>
          <a:p>
            <a:pPr lvl="1"/>
            <a:r>
              <a:rPr lang="fi-FI" sz="17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fi-FI" sz="17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fi-FI" sz="1700" dirty="0" smtClean="0"/>
              <a:t> palauttaa kaikki mapin arvot</a:t>
            </a:r>
          </a:p>
          <a:p>
            <a:pPr lvl="1"/>
            <a:r>
              <a:rPr lang="fi-FI" sz="17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entrySet</a:t>
            </a:r>
            <a:r>
              <a:rPr lang="fi-FI" sz="17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fi-FI" sz="1700" dirty="0" smtClean="0"/>
              <a:t> palauttaa avaimet ja arvot pareina</a:t>
            </a:r>
          </a:p>
          <a:p>
            <a:pPr lvl="2"/>
            <a:r>
              <a:rPr lang="fi-FI" sz="1400" dirty="0" smtClean="0"/>
              <a:t>Jokaisella </a:t>
            </a:r>
            <a:r>
              <a:rPr lang="fi-FI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Entry</a:t>
            </a:r>
            <a:r>
              <a:rPr lang="fi-FI" sz="1400" dirty="0" smtClean="0"/>
              <a:t>-oliolla on yksi avain ja arvo</a:t>
            </a:r>
            <a:endParaRPr lang="fi-FI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3299" y="2362199"/>
            <a:ext cx="5025901" cy="4394861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parit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3F7F5F"/>
                </a:solidFill>
                <a:latin typeface="Consolas" panose="020B0609020204030204" pitchFamily="49" charset="0"/>
              </a:rPr>
              <a:t>// Käydään läpi kaikki avaimet: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3F7F5F"/>
                </a:solidFill>
                <a:latin typeface="Consolas" panose="020B0609020204030204" pitchFamily="49" charset="0"/>
              </a:rPr>
              <a:t>// Käydään läpi kaikki arvot: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3F7F5F"/>
                </a:solidFill>
                <a:latin typeface="Consolas" panose="020B0609020204030204" pitchFamily="49" charset="0"/>
              </a:rPr>
              <a:t>// Käydään läpi kaikki avain-arvo -parit: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pari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parit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2A00FF"/>
                </a:solidFill>
                <a:latin typeface="Consolas" panose="020B0609020204030204" pitchFamily="49" charset="0"/>
              </a:rPr>
              <a:t>"Avain: "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2A00FF"/>
                </a:solidFill>
                <a:latin typeface="Consolas" panose="020B0609020204030204" pitchFamily="49" charset="0"/>
              </a:rPr>
              <a:t>"Arvo: "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2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Javan kokoelmat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Olemme toistaiseksi käyttäneet listoja tai taulukoita, kun olemme halunneet käsitellä useita saman typpisiä asioita.</a:t>
            </a:r>
          </a:p>
          <a:p>
            <a:r>
              <a:rPr lang="fi-FI" dirty="0" smtClean="0"/>
              <a:t>Javassa on myös muita </a:t>
            </a:r>
            <a:r>
              <a:rPr lang="fi-FI" b="1" dirty="0" smtClean="0"/>
              <a:t>tietorakenteita </a:t>
            </a:r>
            <a:r>
              <a:rPr lang="fi-FI" dirty="0" smtClean="0"/>
              <a:t>tiedon varastointiin ja käsittelyyn.</a:t>
            </a:r>
          </a:p>
          <a:p>
            <a:r>
              <a:rPr lang="fi-FI" dirty="0" smtClean="0"/>
              <a:t>Java </a:t>
            </a:r>
            <a:r>
              <a:rPr lang="fi-FI" dirty="0" err="1" smtClean="0"/>
              <a:t>Collections</a:t>
            </a:r>
            <a:r>
              <a:rPr lang="fi-FI" dirty="0" smtClean="0"/>
              <a:t> Framework sisältää mm:</a:t>
            </a:r>
          </a:p>
          <a:p>
            <a:pPr lvl="1"/>
            <a:r>
              <a:rPr lang="fi-FI" b="1" dirty="0" err="1" smtClean="0"/>
              <a:t>List</a:t>
            </a:r>
            <a:r>
              <a:rPr lang="fi-FI" dirty="0" smtClean="0"/>
              <a:t>, esim. </a:t>
            </a:r>
            <a:r>
              <a:rPr lang="fi-FI" dirty="0" err="1" smtClean="0"/>
              <a:t>ArrayList</a:t>
            </a:r>
            <a:endParaRPr lang="fi-FI" dirty="0" smtClean="0"/>
          </a:p>
          <a:p>
            <a:pPr lvl="1"/>
            <a:r>
              <a:rPr lang="fi-FI" b="1" dirty="0" smtClean="0"/>
              <a:t>Set</a:t>
            </a:r>
          </a:p>
          <a:p>
            <a:pPr lvl="1"/>
            <a:r>
              <a:rPr lang="fi-FI" b="1" dirty="0" err="1" smtClean="0"/>
              <a:t>Map</a:t>
            </a:r>
            <a:endParaRPr lang="fi-FI" b="1" dirty="0" smtClean="0"/>
          </a:p>
          <a:p>
            <a:pPr lvl="1"/>
            <a:r>
              <a:rPr lang="fi-FI" dirty="0" smtClean="0"/>
              <a:t>Muuta: Queue, </a:t>
            </a:r>
            <a:r>
              <a:rPr lang="fi-FI" dirty="0" err="1" smtClean="0"/>
              <a:t>Stack</a:t>
            </a:r>
            <a:r>
              <a:rPr lang="fi-FI" dirty="0" smtClean="0"/>
              <a:t>, </a:t>
            </a:r>
            <a:r>
              <a:rPr lang="fi-FI" dirty="0" err="1" smtClean="0"/>
              <a:t>ym</a:t>
            </a:r>
            <a:r>
              <a:rPr lang="fi-FI" dirty="0" smtClean="0"/>
              <a:t> jota ei käsitellä</a:t>
            </a:r>
          </a:p>
          <a:p>
            <a:pPr lvl="1"/>
            <a:endParaRPr lang="fi-FI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Kokoelma</a:t>
            </a:r>
            <a:r>
              <a:rPr lang="en-US" i="1" dirty="0" smtClean="0"/>
              <a:t> on </a:t>
            </a:r>
            <a:r>
              <a:rPr lang="en-US" i="1" dirty="0" err="1" smtClean="0"/>
              <a:t>yksinkertaisesti</a:t>
            </a:r>
            <a:r>
              <a:rPr lang="en-US" i="1" dirty="0" smtClean="0"/>
              <a:t> olio, </a:t>
            </a:r>
            <a:r>
              <a:rPr lang="en-US" i="1" dirty="0" err="1" smtClean="0"/>
              <a:t>joka</a:t>
            </a:r>
            <a:r>
              <a:rPr lang="en-US" i="1" dirty="0" smtClean="0"/>
              <a:t> </a:t>
            </a:r>
            <a:r>
              <a:rPr lang="en-US" i="1" dirty="0" err="1" smtClean="0"/>
              <a:t>kokoaa</a:t>
            </a:r>
            <a:r>
              <a:rPr lang="en-US" i="1" dirty="0" smtClean="0"/>
              <a:t> </a:t>
            </a:r>
            <a:r>
              <a:rPr lang="en-US" i="1" dirty="0" err="1" smtClean="0"/>
              <a:t>alkioita</a:t>
            </a:r>
            <a:r>
              <a:rPr lang="en-US" i="1" dirty="0" smtClean="0"/>
              <a:t> </a:t>
            </a:r>
            <a:r>
              <a:rPr lang="en-US" i="1" dirty="0" err="1" smtClean="0"/>
              <a:t>yhteen</a:t>
            </a:r>
            <a:r>
              <a:rPr lang="en-US" i="1" dirty="0" smtClean="0"/>
              <a:t>. </a:t>
            </a:r>
            <a:r>
              <a:rPr lang="en-US" i="1" baseline="30000" dirty="0" smtClean="0"/>
              <a:t>1</a:t>
            </a:r>
            <a:r>
              <a:rPr lang="en-US" i="1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aseline="30000" dirty="0" smtClean="0"/>
              <a:t>1</a:t>
            </a:r>
            <a:r>
              <a:rPr lang="en-US" sz="1200" dirty="0" smtClean="0"/>
              <a:t> </a:t>
            </a:r>
            <a:r>
              <a:rPr lang="en-US" sz="1200" i="1" dirty="0" smtClean="0"/>
              <a:t>"A</a:t>
            </a:r>
            <a:r>
              <a:rPr lang="en-US" sz="1200" i="1" dirty="0"/>
              <a:t> collection — sometimes called a container — is simply an object </a:t>
            </a:r>
            <a:r>
              <a:rPr lang="en-US" sz="1200" i="1" dirty="0" smtClean="0"/>
              <a:t>that groups </a:t>
            </a:r>
            <a:r>
              <a:rPr lang="en-US" sz="1200" i="1" dirty="0"/>
              <a:t>multiple elements into a single unit" </a:t>
            </a:r>
            <a:r>
              <a:rPr lang="en-US" sz="1200" dirty="0" smtClean="0"/>
              <a:t>https</a:t>
            </a:r>
            <a:r>
              <a:rPr lang="en-US" sz="1200" dirty="0"/>
              <a:t>://docs.oracle.com/javase/tutorial/collections/intro/index.html</a:t>
            </a:r>
            <a:endParaRPr lang="fi-FI" sz="18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4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fi-FI" dirty="0"/>
              <a:t>eli hajautustaulu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Datan tallentaminen avainten ja arvojen pareina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17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4857345" cy="914400"/>
          </a:xfrm>
        </p:spPr>
        <p:txBody>
          <a:bodyPr/>
          <a:lstStyle/>
          <a:p>
            <a:r>
              <a:rPr lang="fi-FI" dirty="0" smtClean="0"/>
              <a:t>Analogia: JSON-tiedostomuoto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501" y="710119"/>
            <a:ext cx="4890851" cy="560151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[{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Lindsey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Drillingcourt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": "ldrillingcourt0@so-net.ne.jp",</a:t>
            </a:r>
            <a:endParaRPr lang="fi-FI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"132-414-7730"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Zilvia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Zamboniari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"zzamboniari1@dell.com",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"445-276-2785"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Moses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Fairhead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</a:t>
            </a:r>
            <a:r>
              <a:rPr lang="fi-FI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fi-FI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fi-FI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"681-240-4656"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Devondra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Bridywater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</a:t>
            </a:r>
            <a:r>
              <a:rPr lang="fi-FI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"cyberchimps.com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"306-422-3408"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}]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1063" y="6311630"/>
            <a:ext cx="2885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smtClean="0"/>
              <a:t>JSON esimerkki: https</a:t>
            </a:r>
            <a:r>
              <a:rPr lang="fi-FI" sz="1200" dirty="0"/>
              <a:t>://mockaroo.com/</a:t>
            </a:r>
          </a:p>
        </p:txBody>
      </p:sp>
    </p:spTree>
    <p:extLst>
      <p:ext uri="{BB962C8B-B14F-4D97-AF65-F5344CB8AC3E}">
        <p14:creationId xmlns:p14="http://schemas.microsoft.com/office/powerpoint/2010/main" val="234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hmapissa avaimen perusteella saadaan selville arv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08" y="266700"/>
            <a:ext cx="293328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smtClean="0"/>
              <a:t>-tietorakenteet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smtClean="0"/>
              <a:t> on eräs ohjelmoinnissa paljon käytetyistä tietorakenteista. </a:t>
            </a:r>
          </a:p>
          <a:p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err="1" smtClean="0"/>
              <a:t>:ia</a:t>
            </a:r>
            <a:r>
              <a:rPr lang="fi-FI" dirty="0" smtClean="0"/>
              <a:t> käytetään kun halutaan käsitellä tietoa avain-arvo –pareina. Avaimen perusteella voidaan </a:t>
            </a:r>
            <a:r>
              <a:rPr lang="fi-FI" dirty="0" smtClean="0">
                <a:solidFill>
                  <a:srgbClr val="00B050"/>
                </a:solidFill>
              </a:rPr>
              <a:t>lisätä</a:t>
            </a:r>
            <a:r>
              <a:rPr lang="fi-FI" dirty="0" smtClean="0"/>
              <a:t>, </a:t>
            </a:r>
            <a:r>
              <a:rPr lang="fi-FI" dirty="0" smtClean="0">
                <a:solidFill>
                  <a:srgbClr val="00B050"/>
                </a:solidFill>
              </a:rPr>
              <a:t>hakea</a:t>
            </a:r>
            <a:r>
              <a:rPr lang="fi-FI" dirty="0" smtClean="0"/>
              <a:t> ja </a:t>
            </a:r>
            <a:r>
              <a:rPr lang="fi-FI" dirty="0" smtClean="0">
                <a:solidFill>
                  <a:srgbClr val="00B050"/>
                </a:solidFill>
              </a:rPr>
              <a:t>poistaa</a:t>
            </a:r>
            <a:r>
              <a:rPr lang="fi-FI" dirty="0" smtClean="0"/>
              <a:t> </a:t>
            </a:r>
            <a:r>
              <a:rPr lang="fi-FI" u="sng" dirty="0" smtClean="0"/>
              <a:t>avaimeen liittyvä arvo</a:t>
            </a:r>
            <a:r>
              <a:rPr lang="fi-FI" dirty="0" smtClean="0"/>
              <a:t>.</a:t>
            </a:r>
          </a:p>
          <a:p>
            <a:r>
              <a:rPr lang="fi-FI" dirty="0" smtClean="0"/>
              <a:t>Siis toisin kuin listoissa, arvoja ei käsitellä numeeristen indeksien avulla, vaan voimme määritellä avaimiksi esimerkiksi merkkijonoja.</a:t>
            </a:r>
            <a:endParaRPr lang="fi-FI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3299" y="2362200"/>
            <a:ext cx="5025901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"00710"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"Helsinki"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"90014"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"Oulu"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"33720"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"Tampere"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"33014"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"Tampere"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309449" y="1308802"/>
            <a:ext cx="3255034" cy="753374"/>
          </a:xfrm>
          <a:prstGeom prst="rect">
            <a:avLst/>
          </a:prstGeom>
          <a:solidFill>
            <a:srgbClr val="FDFDA1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6741" y="6290327"/>
            <a:ext cx="81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/>
              <a:t>Tämän kalvon sisältö on lainattu Helsingin yliopiston </a:t>
            </a:r>
            <a:r>
              <a:rPr lang="fi-FI" sz="1200" dirty="0" err="1"/>
              <a:t>Agile</a:t>
            </a:r>
            <a:r>
              <a:rPr lang="fi-FI" sz="1200" dirty="0"/>
              <a:t> </a:t>
            </a:r>
            <a:r>
              <a:rPr lang="fi-FI" sz="1200" dirty="0" err="1"/>
              <a:t>Education</a:t>
            </a:r>
            <a:r>
              <a:rPr lang="fi-FI" sz="1200" dirty="0"/>
              <a:t> </a:t>
            </a:r>
            <a:r>
              <a:rPr lang="fi-FI" sz="1200" dirty="0" err="1"/>
              <a:t>Research</a:t>
            </a:r>
            <a:r>
              <a:rPr lang="fi-FI" sz="1200" dirty="0"/>
              <a:t> </a:t>
            </a:r>
            <a:r>
              <a:rPr lang="fi-FI" sz="1200" dirty="0" smtClean="0"/>
              <a:t>–tutkimusryhmän oppimateriaalista, joka </a:t>
            </a:r>
            <a:r>
              <a:rPr lang="fi-FI" sz="1200" dirty="0"/>
              <a:t>on lisensoitu Creative </a:t>
            </a:r>
            <a:r>
              <a:rPr lang="fi-FI" sz="1200" dirty="0" err="1"/>
              <a:t>Commons</a:t>
            </a:r>
            <a:r>
              <a:rPr lang="fi-FI" sz="1200" dirty="0"/>
              <a:t> </a:t>
            </a:r>
            <a:r>
              <a:rPr lang="fi-FI" sz="1200" dirty="0" smtClean="0"/>
              <a:t>BY-NC-SA-lisenssillä. </a:t>
            </a:r>
            <a:r>
              <a:rPr lang="fi-FI" sz="1200" dirty="0" smtClean="0">
                <a:hlinkClick r:id="rId3"/>
              </a:rPr>
              <a:t>https://2017-ohjelmointi.github.io/part8/</a:t>
            </a:r>
            <a:r>
              <a:rPr lang="fi-FI" sz="1200" dirty="0" smtClean="0"/>
              <a:t> 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2015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smtClean="0"/>
              <a:t>in tyypin määrittely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Hajautustaulua luodessa tarvitaan kaksi </a:t>
            </a:r>
            <a:r>
              <a:rPr lang="fi-FI" dirty="0" smtClean="0"/>
              <a:t>tyyppiparametria:</a:t>
            </a:r>
          </a:p>
          <a:p>
            <a:pPr lvl="1"/>
            <a:r>
              <a:rPr lang="fi-FI" dirty="0" smtClean="0"/>
              <a:t>avainmuuttujan </a:t>
            </a:r>
            <a:r>
              <a:rPr lang="fi-FI" dirty="0"/>
              <a:t>tyyppi ja </a:t>
            </a:r>
            <a:endParaRPr lang="fi-FI" dirty="0" smtClean="0"/>
          </a:p>
          <a:p>
            <a:pPr lvl="1"/>
            <a:r>
              <a:rPr lang="fi-FI" dirty="0" smtClean="0"/>
              <a:t>lisättävän </a:t>
            </a:r>
            <a:r>
              <a:rPr lang="fi-FI" dirty="0"/>
              <a:t>arvon </a:t>
            </a:r>
            <a:r>
              <a:rPr lang="fi-FI" dirty="0" smtClean="0"/>
              <a:t>tyyppi.</a:t>
            </a:r>
          </a:p>
          <a:p>
            <a:r>
              <a:rPr lang="fi-FI" dirty="0" smtClean="0"/>
              <a:t>Tyyppiparametrit määritellään kulmasulkeisiin pilkulla eroteltuna</a:t>
            </a:r>
          </a:p>
          <a:p>
            <a:r>
              <a:rPr lang="fi-FI" dirty="0" smtClean="0"/>
              <a:t>Viereisessä esimerkissä </a:t>
            </a:r>
            <a:r>
              <a:rPr lang="fi-FI" dirty="0"/>
              <a:t>sekä avainmuuttujan että lisättävän arvon tyyppi on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endParaRPr lang="fi-FI" dirty="0"/>
          </a:p>
          <a:p>
            <a:endParaRPr lang="fi-FI" dirty="0" err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423065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tietovarasto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i-FI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i-FI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tietovarasto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"avain"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"arvo"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merkkijono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tietovarasto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"avain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merkkijono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6741" y="6290327"/>
            <a:ext cx="81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/>
              <a:t>Tämän kalvon sisältö on lainattu Helsingin yliopiston </a:t>
            </a:r>
            <a:r>
              <a:rPr lang="fi-FI" sz="1200" dirty="0" err="1"/>
              <a:t>Agile</a:t>
            </a:r>
            <a:r>
              <a:rPr lang="fi-FI" sz="1200" dirty="0"/>
              <a:t> </a:t>
            </a:r>
            <a:r>
              <a:rPr lang="fi-FI" sz="1200" dirty="0" err="1"/>
              <a:t>Education</a:t>
            </a:r>
            <a:r>
              <a:rPr lang="fi-FI" sz="1200" dirty="0"/>
              <a:t> </a:t>
            </a:r>
            <a:r>
              <a:rPr lang="fi-FI" sz="1200" dirty="0" err="1"/>
              <a:t>Research</a:t>
            </a:r>
            <a:r>
              <a:rPr lang="fi-FI" sz="1200" dirty="0"/>
              <a:t> </a:t>
            </a:r>
            <a:r>
              <a:rPr lang="fi-FI" sz="1200" dirty="0" smtClean="0"/>
              <a:t>–tutkimusryhmän oppimateriaalista, joka </a:t>
            </a:r>
            <a:r>
              <a:rPr lang="fi-FI" sz="1200" dirty="0"/>
              <a:t>on lisensoitu Creative </a:t>
            </a:r>
            <a:r>
              <a:rPr lang="fi-FI" sz="1200" dirty="0" err="1"/>
              <a:t>Commons</a:t>
            </a:r>
            <a:r>
              <a:rPr lang="fi-FI" sz="1200" dirty="0"/>
              <a:t> </a:t>
            </a:r>
            <a:r>
              <a:rPr lang="fi-FI" sz="1200" dirty="0" smtClean="0"/>
              <a:t>BY-NC-SA-lisenssillä. </a:t>
            </a:r>
            <a:r>
              <a:rPr lang="fi-FI" sz="1200" dirty="0" smtClean="0">
                <a:hlinkClick r:id="rId2"/>
              </a:rPr>
              <a:t>https://2017-ohjelmointi.github.io/part8/</a:t>
            </a:r>
            <a:r>
              <a:rPr lang="fi-FI" sz="1200" dirty="0" smtClean="0"/>
              <a:t> </a:t>
            </a:r>
            <a:endParaRPr lang="fi-FI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974809" y="1026973"/>
            <a:ext cx="2360057" cy="1376065"/>
            <a:chOff x="3753129" y="98636"/>
            <a:chExt cx="2478758" cy="1376065"/>
          </a:xfrm>
        </p:grpSpPr>
        <p:sp>
          <p:nvSpPr>
            <p:cNvPr id="9" name="TextBox 8"/>
            <p:cNvSpPr txBox="1"/>
            <p:nvPr/>
          </p:nvSpPr>
          <p:spPr>
            <a:xfrm>
              <a:off x="3753129" y="98636"/>
              <a:ext cx="2478758" cy="646331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Muuttujan tyyppinä voidaan käyttää joko </a:t>
              </a:r>
              <a:r>
                <a:rPr lang="fi-FI" sz="1200" dirty="0" smtClean="0"/>
                <a:t>rajapintaa </a:t>
              </a:r>
              <a:r>
                <a:rPr lang="fi-FI" sz="1200" b="1" dirty="0" err="1" smtClean="0"/>
                <a:t>Map</a:t>
              </a:r>
              <a:r>
                <a:rPr lang="fi-FI" sz="1200" dirty="0" smtClean="0"/>
                <a:t> tai </a:t>
              </a:r>
              <a:r>
                <a:rPr lang="fi-FI" sz="1200" dirty="0" smtClean="0"/>
                <a:t>luokkaa </a:t>
              </a:r>
              <a:r>
                <a:rPr lang="fi-FI" sz="1200" b="1" dirty="0" err="1" smtClean="0"/>
                <a:t>HashMap</a:t>
              </a:r>
              <a:r>
                <a:rPr lang="fi-FI" sz="1200" dirty="0" smtClean="0"/>
                <a:t>.</a:t>
              </a:r>
              <a:endParaRPr lang="fi-FI" sz="1200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 bwMode="auto">
            <a:xfrm>
              <a:off x="4992509" y="744967"/>
              <a:ext cx="163977" cy="72973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7538065" y="988593"/>
            <a:ext cx="2543994" cy="1414445"/>
            <a:chOff x="4068729" y="98636"/>
            <a:chExt cx="2671946" cy="1414445"/>
          </a:xfrm>
        </p:grpSpPr>
        <p:sp>
          <p:nvSpPr>
            <p:cNvPr id="13" name="TextBox 12"/>
            <p:cNvSpPr txBox="1"/>
            <p:nvPr/>
          </p:nvSpPr>
          <p:spPr>
            <a:xfrm>
              <a:off x="4081085" y="98636"/>
              <a:ext cx="2659590" cy="646331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Kulmasuluissa ensimmäinen tyyppi on </a:t>
              </a:r>
              <a:r>
                <a:rPr lang="fi-FI" sz="1200" b="1" dirty="0" smtClean="0"/>
                <a:t>avaimen tyyppi</a:t>
              </a:r>
              <a:r>
                <a:rPr lang="fi-FI" sz="1200" dirty="0" smtClean="0"/>
                <a:t>, toinen </a:t>
              </a:r>
              <a:r>
                <a:rPr lang="fi-FI" sz="1200" b="1" dirty="0" smtClean="0"/>
                <a:t>tallennettavien arvojen tyyppi</a:t>
              </a:r>
              <a:r>
                <a:rPr lang="fi-FI" sz="1200" dirty="0" smtClean="0"/>
                <a:t>.</a:t>
              </a:r>
              <a:endParaRPr lang="fi-FI" sz="12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 bwMode="auto">
            <a:xfrm flipH="1">
              <a:off x="4068729" y="744967"/>
              <a:ext cx="1342151" cy="76811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66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Avainten ja arvojen hakeminen </a:t>
            </a:r>
            <a:r>
              <a:rPr lang="fi-FI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Map:</a:t>
            </a:r>
            <a:r>
              <a:rPr lang="fi-FI" dirty="0" err="1" smtClean="0"/>
              <a:t>ista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362199"/>
            <a:ext cx="10769600" cy="4058265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Lisätään arvoja tietyille avaimille: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"swd1tn001"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"swd1tn002"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Haetaan yksi arvo: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pisteet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"swd1tn002"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pisteet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5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Haetaan kaikki avaimet: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[swd1tn002, swd1tn001]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12410" y="1313058"/>
            <a:ext cx="2532230" cy="1145007"/>
            <a:chOff x="3306576" y="423101"/>
            <a:chExt cx="2659590" cy="1145007"/>
          </a:xfrm>
        </p:grpSpPr>
        <p:sp>
          <p:nvSpPr>
            <p:cNvPr id="6" name="TextBox 5"/>
            <p:cNvSpPr txBox="1"/>
            <p:nvPr/>
          </p:nvSpPr>
          <p:spPr>
            <a:xfrm>
              <a:off x="3306576" y="423101"/>
              <a:ext cx="2659590" cy="830997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 err="1" smtClean="0"/>
                <a:t>Map:eihin</a:t>
              </a:r>
              <a:r>
                <a:rPr lang="fi-FI" sz="1200" dirty="0" smtClean="0"/>
                <a:t> voidaan tallentaa ainoastaan viittaustyyppisiä arvoja. Siksi </a:t>
              </a:r>
              <a:r>
                <a:rPr lang="fi-FI" sz="1200" dirty="0" err="1" smtClean="0"/>
                <a:t>int</a:t>
              </a:r>
              <a:r>
                <a:rPr lang="fi-FI" sz="1200" dirty="0" smtClean="0"/>
                <a:t>-tyypin sijaan käytetään </a:t>
              </a:r>
              <a:r>
                <a:rPr lang="fi-FI" sz="1200" dirty="0" err="1" smtClean="0"/>
                <a:t>Integer</a:t>
              </a:r>
              <a:r>
                <a:rPr lang="fi-FI" sz="1200" dirty="0" smtClean="0"/>
                <a:t>-tyyppiä.</a:t>
              </a:r>
              <a:endParaRPr lang="fi-FI" sz="1200" dirty="0"/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 flipH="1">
              <a:off x="4041191" y="1254098"/>
              <a:ext cx="595182" cy="31401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6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Koodaustehtävä: lempinimet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Tässä tehtävässä sinun tehtäväsi on luoda </a:t>
            </a:r>
            <a:r>
              <a:rPr lang="fi-FI" sz="1800" dirty="0" err="1">
                <a:latin typeface="Consolas" panose="020B0609020204030204" pitchFamily="49" charset="0"/>
              </a:rPr>
              <a:t>TreeMap</a:t>
            </a:r>
            <a:r>
              <a:rPr lang="fi-FI" sz="1800" dirty="0">
                <a:latin typeface="Consolas" panose="020B0609020204030204" pitchFamily="49" charset="0"/>
              </a:rPr>
              <a:t>&lt;</a:t>
            </a:r>
            <a:r>
              <a:rPr lang="fi-FI" sz="1800" dirty="0" err="1">
                <a:latin typeface="Consolas" panose="020B0609020204030204" pitchFamily="49" charset="0"/>
              </a:rPr>
              <a:t>String</a:t>
            </a:r>
            <a:r>
              <a:rPr lang="fi-FI" sz="1800" dirty="0">
                <a:latin typeface="Consolas" panose="020B0609020204030204" pitchFamily="49" charset="0"/>
              </a:rPr>
              <a:t>, </a:t>
            </a:r>
            <a:r>
              <a:rPr lang="fi-FI" sz="1800" dirty="0" err="1">
                <a:latin typeface="Consolas" panose="020B0609020204030204" pitchFamily="49" charset="0"/>
              </a:rPr>
              <a:t>String</a:t>
            </a:r>
            <a:r>
              <a:rPr lang="fi-FI" sz="1800" dirty="0">
                <a:latin typeface="Consolas" panose="020B0609020204030204" pitchFamily="49" charset="0"/>
              </a:rPr>
              <a:t>&gt;</a:t>
            </a:r>
            <a:r>
              <a:rPr lang="fi-FI" sz="1800" dirty="0"/>
              <a:t> ja lisätä siihen henkilöiden nimiä ja lempinimiä. </a:t>
            </a:r>
            <a:endParaRPr lang="fi-FI" sz="1800" dirty="0" smtClean="0"/>
          </a:p>
          <a:p>
            <a:r>
              <a:rPr lang="fi-FI" sz="1800" dirty="0" smtClean="0"/>
              <a:t>Henkilön </a:t>
            </a:r>
            <a:r>
              <a:rPr lang="fi-FI" sz="1800" dirty="0"/>
              <a:t>nimi toimii avaimena ja lempinimi arvona. Lisää nimet kokoelmaan </a:t>
            </a:r>
            <a:r>
              <a:rPr lang="fi-FI" sz="1800" dirty="0" smtClean="0"/>
              <a:t>oikealla esitetyssä järjestyksessä.</a:t>
            </a:r>
          </a:p>
          <a:p>
            <a:r>
              <a:rPr lang="fi-FI" sz="1800" dirty="0" smtClean="0"/>
              <a:t>Lopuksi </a:t>
            </a:r>
            <a:r>
              <a:rPr lang="fi-FI" sz="1800" dirty="0"/>
              <a:t>tulosta kokoelma </a:t>
            </a:r>
            <a:r>
              <a:rPr lang="fi-FI" sz="1800" dirty="0" smtClean="0"/>
              <a:t>sellaisenaan.</a:t>
            </a:r>
          </a:p>
          <a:p>
            <a:endParaRPr lang="fi-FI" sz="1800" dirty="0"/>
          </a:p>
          <a:p>
            <a:endParaRPr lang="fi-FI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3834848"/>
            <a:ext cx="5283200" cy="712304"/>
          </a:xfrm>
          <a:solidFill>
            <a:schemeClr val="accent3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{Jari=</a:t>
            </a:r>
            <a:r>
              <a:rPr lang="fi-FI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Litti</a:t>
            </a: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, Kaisa-Leena=Kappa, Teemu=</a:t>
            </a:r>
            <a:r>
              <a:rPr lang="fi-FI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The</a:t>
            </a: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Finnish</a:t>
            </a: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Flash}</a:t>
            </a:r>
            <a:endParaRPr lang="fi-FI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75103"/>
              </p:ext>
            </p:extLst>
          </p:nvPr>
        </p:nvGraphicFramePr>
        <p:xfrm>
          <a:off x="6637130" y="2362200"/>
          <a:ext cx="4200940" cy="1076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276512435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194335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Nimi (avain)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Lempinimi (arvo)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72597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600" dirty="0">
                          <a:effectLst/>
                        </a:rPr>
                        <a:t>Teemu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 dirty="0" err="1">
                          <a:effectLst/>
                        </a:rPr>
                        <a:t>The</a:t>
                      </a:r>
                      <a:r>
                        <a:rPr lang="fi-FI" sz="1600" dirty="0">
                          <a:effectLst/>
                        </a:rPr>
                        <a:t> </a:t>
                      </a:r>
                      <a:r>
                        <a:rPr lang="fi-FI" sz="1600" dirty="0" err="1">
                          <a:effectLst/>
                        </a:rPr>
                        <a:t>Finnish</a:t>
                      </a:r>
                      <a:r>
                        <a:rPr lang="fi-FI" sz="1600" dirty="0">
                          <a:effectLst/>
                        </a:rPr>
                        <a:t> Flash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58986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Jari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Litti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28482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Kaisa-Leena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 dirty="0">
                          <a:effectLst/>
                        </a:rPr>
                        <a:t>Kappa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73465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Mitä jos lisäämme arvon olemassa olevalle avaimelle?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Mitä jos haemme arvoa avaimella, jota Mapista ei löydy?</a:t>
            </a:r>
            <a:endParaRPr lang="fi-FI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6195671C28D4CB2CAC6917888F754" ma:contentTypeVersion="13" ma:contentTypeDescription="Create a new document." ma:contentTypeScope="" ma:versionID="d95c15ba42da1f895e6b1572a3c0e8ac">
  <xsd:schema xmlns:xsd="http://www.w3.org/2001/XMLSchema" xmlns:xs="http://www.w3.org/2001/XMLSchema" xmlns:p="http://schemas.microsoft.com/office/2006/metadata/properties" xmlns:ns3="1abd3215-55aa-47dc-8f53-29cc2234956d" xmlns:ns4="bdc11839-7b04-44b9-89ff-04b67572c901" targetNamespace="http://schemas.microsoft.com/office/2006/metadata/properties" ma:root="true" ma:fieldsID="6a688e4e2b79b76aad0a6580b9ec0f11" ns3:_="" ns4:_="">
    <xsd:import namespace="1abd3215-55aa-47dc-8f53-29cc2234956d"/>
    <xsd:import namespace="bdc11839-7b04-44b9-89ff-04b67572c9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d3215-55aa-47dc-8f53-29cc223495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11839-7b04-44b9-89ff-04b67572c9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FBA081-D94E-4BD2-8935-2BE3AF3EDCF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1abd3215-55aa-47dc-8f53-29cc2234956d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dc11839-7b04-44b9-89ff-04b67572c901"/>
  </ds:schemaRefs>
</ds:datastoreItem>
</file>

<file path=customXml/itemProps2.xml><?xml version="1.0" encoding="utf-8"?>
<ds:datastoreItem xmlns:ds="http://schemas.openxmlformats.org/officeDocument/2006/customXml" ds:itemID="{E8D3FC51-49FA-4143-BDA0-B421FFF35E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FD55F-1FF7-4DD5-91C9-B9C9A729B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d3215-55aa-47dc-8f53-29cc2234956d"/>
    <ds:schemaRef ds:uri="bdc11839-7b04-44b9-89ff-04b67572c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9950</TotalTime>
  <Words>1277</Words>
  <Application>Microsoft Office PowerPoint</Application>
  <PresentationFormat>Widescreen</PresentationFormat>
  <Paragraphs>219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Courier New</vt:lpstr>
      <vt:lpstr>Tahoma</vt:lpstr>
      <vt:lpstr>Wingdings</vt:lpstr>
      <vt:lpstr>Office-teema</vt:lpstr>
      <vt:lpstr>Map</vt:lpstr>
      <vt:lpstr>Javan kokoelmat</vt:lpstr>
      <vt:lpstr>Map eli hajautustaulu</vt:lpstr>
      <vt:lpstr>Analogia: JSON-tiedostomuoto</vt:lpstr>
      <vt:lpstr>Map-tietorakenteet</vt:lpstr>
      <vt:lpstr>Mapin tyypin määrittely</vt:lpstr>
      <vt:lpstr>Avainten ja arvojen hakeminen Map:ista</vt:lpstr>
      <vt:lpstr>Koodaustehtävä: lempinimet</vt:lpstr>
      <vt:lpstr>Mitä jos lisäämme arvon olemassa olevalle avaimelle?  Mitä jos haemme arvoa avaimella, jota Mapista ei löydy?</vt:lpstr>
      <vt:lpstr>Uuden arvon asettaminen</vt:lpstr>
      <vt:lpstr>Arvojen poistaminen tai tarkastaminen (remove ja containsKey)</vt:lpstr>
      <vt:lpstr>Null-viittaukset mapilta</vt:lpstr>
      <vt:lpstr>Demo kokoelmista ja viittauksista:   https://video.haaga-helia.fi/media/HashMap%2C+useiden+arvojen+tallentaminen+samalle+avaimelle/0_1xnwercr </vt:lpstr>
      <vt:lpstr>Syventävää tietoa: usean arvon tallentaminen samalle avaimelle</vt:lpstr>
      <vt:lpstr>PowerPoint Presentation</vt:lpstr>
      <vt:lpstr>Syventävää tietoa: Map:in koko sisällön läpikäynti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Havulinna;Kasper Valtakari</dc:creator>
  <cp:lastModifiedBy>Teemu Havulinna</cp:lastModifiedBy>
  <cp:revision>391</cp:revision>
  <dcterms:created xsi:type="dcterms:W3CDTF">2017-09-18T18:03:34Z</dcterms:created>
  <dcterms:modified xsi:type="dcterms:W3CDTF">2020-10-20T07:03:20Z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0x010100B516195671C28D4CB2CAC6917888F754</vt:lpwstr>
  </property>
</Properties>
</file>