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9"/>
  </p:notesMasterIdLst>
  <p:sldIdLst>
    <p:sldId id="257" r:id="rId2"/>
    <p:sldId id="260" r:id="rId3"/>
    <p:sldId id="258" r:id="rId4"/>
    <p:sldId id="286" r:id="rId5"/>
    <p:sldId id="285" r:id="rId6"/>
    <p:sldId id="259" r:id="rId7"/>
    <p:sldId id="261" r:id="rId8"/>
    <p:sldId id="262" r:id="rId9"/>
    <p:sldId id="263" r:id="rId10"/>
    <p:sldId id="282" r:id="rId11"/>
    <p:sldId id="280" r:id="rId12"/>
    <p:sldId id="264" r:id="rId13"/>
    <p:sldId id="283" r:id="rId14"/>
    <p:sldId id="265" r:id="rId15"/>
    <p:sldId id="266" r:id="rId16"/>
    <p:sldId id="267" r:id="rId17"/>
    <p:sldId id="284" r:id="rId18"/>
  </p:sldIdLst>
  <p:sldSz cx="12192000" cy="6858000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E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5" autoAdjust="0"/>
    <p:restoredTop sz="86580" autoAdjust="0"/>
  </p:normalViewPr>
  <p:slideViewPr>
    <p:cSldViewPr snapToGrid="0">
      <p:cViewPr varScale="1">
        <p:scale>
          <a:sx n="78" d="100"/>
          <a:sy n="78" d="100"/>
        </p:scale>
        <p:origin x="6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D8FA5-36D4-448C-9332-8C822B0E022B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8CF79-E90F-486B-B2ED-E5906787ED9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871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Yksikkötestaus</a:t>
            </a:r>
          </a:p>
          <a:p>
            <a:pPr lvl="1"/>
            <a:r>
              <a:rPr lang="fi-FI" dirty="0" smtClean="0"/>
              <a:t>Lähdekoodin</a:t>
            </a:r>
            <a:r>
              <a:rPr lang="fi-FI" baseline="0" dirty="0" smtClean="0"/>
              <a:t> tasolla</a:t>
            </a:r>
            <a:r>
              <a:rPr lang="fi-FI" dirty="0" smtClean="0"/>
              <a:t> yksittäisten osien testaamista.</a:t>
            </a:r>
          </a:p>
          <a:p>
            <a:pPr lvl="1"/>
            <a:r>
              <a:rPr lang="fi-FI" dirty="0" smtClean="0"/>
              <a:t>Yksikkötesteillä varmistetaan, että ohjelman pienimmät osat toimivat odotetulla tavalla, ja että mahdolliset virhetilanteet on niiden osalta ennakoitu.</a:t>
            </a:r>
          </a:p>
          <a:p>
            <a:r>
              <a:rPr lang="fi-FI" dirty="0" smtClean="0"/>
              <a:t>Integraatiotestaus</a:t>
            </a:r>
          </a:p>
          <a:p>
            <a:pPr lvl="1"/>
            <a:r>
              <a:rPr lang="fi-FI" dirty="0" smtClean="0"/>
              <a:t>Komponenttien/ rajapintojen välisten yhteyksien testaamista.</a:t>
            </a:r>
          </a:p>
          <a:p>
            <a:pPr lvl="1"/>
            <a:r>
              <a:rPr lang="fi-FI" dirty="0" smtClean="0"/>
              <a:t>Paljastaa viat rajapinnoissa ja moduulien vuorovaikutuksessa.</a:t>
            </a:r>
          </a:p>
          <a:p>
            <a:endParaRPr lang="fi-FI" dirty="0" smtClean="0"/>
          </a:p>
          <a:p>
            <a:r>
              <a:rPr lang="fi-FI" kern="0" dirty="0" smtClean="0"/>
              <a:t>Järjestelmä- ja järjestelmäintegraatiotestaus</a:t>
            </a:r>
          </a:p>
          <a:p>
            <a:pPr lvl="1"/>
            <a:r>
              <a:rPr lang="fi-FI" kern="0" dirty="0" smtClean="0"/>
              <a:t>Testataan kokonaan integroitua järjestelmää vahvistaakseen, että se vastaa vaatimuksia.</a:t>
            </a:r>
          </a:p>
          <a:p>
            <a:pPr lvl="1"/>
            <a:r>
              <a:rPr lang="fi-FI" kern="0" dirty="0" smtClean="0"/>
              <a:t>Varmistetaan että järjestelmä on integroitu ulkopuolisten tai kolmannen osapuolen järjestelmien kanssa niin, että ne vastaavat järjestelmävaatimuksia</a:t>
            </a:r>
          </a:p>
          <a:p>
            <a:endParaRPr lang="fi-FI" dirty="0" smtClean="0"/>
          </a:p>
          <a:p>
            <a:r>
              <a:rPr lang="fi-FI" kern="0" dirty="0" smtClean="0"/>
              <a:t>Hyväksymistestaus</a:t>
            </a:r>
          </a:p>
          <a:p>
            <a:pPr lvl="1"/>
            <a:r>
              <a:rPr lang="fi-FI" kern="0" dirty="0" smtClean="0"/>
              <a:t>Ohjelmiston laadun varmistaminen.</a:t>
            </a:r>
          </a:p>
          <a:p>
            <a:pPr lvl="1"/>
            <a:r>
              <a:rPr lang="fi-FI" kern="0" dirty="0" smtClean="0"/>
              <a:t>Täyttääkö ohjelmisto vaatimukset asiakkaan näkökulmasta.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CF79-E90F-486B-B2ED-E5906787ED9F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1688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Testausta</a:t>
            </a:r>
            <a:r>
              <a:rPr lang="fi-FI" baseline="0" dirty="0" smtClean="0"/>
              <a:t> helpottaa, jos testattava kokonaisuus on purettavissa pieniksi, erikseen testattaviksi osakokonaisuuksiksi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CF79-E90F-486B-B2ED-E5906787ED9F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5806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CF79-E90F-486B-B2ED-E5906787ED9F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46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E08D9-6706-4B17-9F25-5D1E71CA72BE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Malli kalvopohjasta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315CC-C591-4998-9F0F-F1BA618A0E3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360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E08D9-6706-4B17-9F25-5D1E71CA72BE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315CC-C591-4998-9F0F-F1BA618A0E3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549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686800" y="1447800"/>
            <a:ext cx="2692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7874000" cy="4572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E08D9-6706-4B17-9F25-5D1E71CA72BE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315CC-C591-4998-9F0F-F1BA618A0E3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719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1"/>
          </p:nvPr>
        </p:nvSpPr>
        <p:spPr>
          <a:xfrm>
            <a:off x="609600" y="2362200"/>
            <a:ext cx="5283200" cy="3657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283200" cy="3657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E08D9-6706-4B17-9F25-5D1E71CA72BE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315CC-C591-4998-9F0F-F1BA618A0E3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6656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E08D9-6706-4B17-9F25-5D1E71CA72BE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Malli kalvopohjasta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315CC-C591-4998-9F0F-F1BA618A0E3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0004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E08D9-6706-4B17-9F25-5D1E71CA72BE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315CC-C591-4998-9F0F-F1BA618A0E3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7701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09600" y="2362200"/>
            <a:ext cx="52832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2832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E08D9-6706-4B17-9F25-5D1E71CA72BE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315CC-C591-4998-9F0F-F1BA618A0E3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081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E08D9-6706-4B17-9F25-5D1E71CA72BE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315CC-C591-4998-9F0F-F1BA618A0E3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658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E08D9-6706-4B17-9F25-5D1E71CA72BE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315CC-C591-4998-9F0F-F1BA618A0E3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316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E08D9-6706-4B17-9F25-5D1E71CA72BE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315CC-C591-4998-9F0F-F1BA618A0E3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517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E08D9-6706-4B17-9F25-5D1E71CA72BE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315CC-C591-4998-9F0F-F1BA618A0E3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52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i-FI" noProof="0" smtClean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E08D9-6706-4B17-9F25-5D1E71CA72BE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315CC-C591-4998-9F0F-F1BA618A0E3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395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47800"/>
            <a:ext cx="1076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 smtClean="0"/>
              <a:t>Click to edit Master title style</a:t>
            </a:r>
            <a:endParaRPr lang="fi-FI" altLang="fi-FI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362200"/>
            <a:ext cx="1076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 smtClean="0"/>
              <a:t>Edit Master text styles</a:t>
            </a:r>
          </a:p>
          <a:p>
            <a:pPr lvl="1"/>
            <a:r>
              <a:rPr lang="en-US" altLang="fi-FI" smtClean="0"/>
              <a:t>Second level</a:t>
            </a:r>
          </a:p>
          <a:p>
            <a:pPr lvl="2"/>
            <a:r>
              <a:rPr lang="en-US" altLang="fi-FI" smtClean="0"/>
              <a:t>Third level</a:t>
            </a:r>
          </a:p>
          <a:p>
            <a:pPr lvl="3"/>
            <a:r>
              <a:rPr lang="en-US" altLang="fi-FI" smtClean="0"/>
              <a:t>Fourth level</a:t>
            </a:r>
          </a:p>
          <a:p>
            <a:pPr lvl="4"/>
            <a:r>
              <a:rPr lang="en-US" altLang="fi-FI" smtClean="0"/>
              <a:t>Fifth level</a:t>
            </a:r>
            <a:endParaRPr lang="fi-FI" altLang="fi-FI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261600" y="63246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fld id="{51CE08D9-6706-4B17-9F25-5D1E71CA72BE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324603"/>
            <a:ext cx="325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fi-FI" altLang="fi-FI"/>
              <a:t>Malli kalvopohjasta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61600" y="60960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C4C4C"/>
                </a:solidFill>
                <a:latin typeface="Tahoma" panose="020B0604030504040204" pitchFamily="34" charset="0"/>
              </a:defRPr>
            </a:lvl1pPr>
          </a:lstStyle>
          <a:p>
            <a:fld id="{8E2315CC-C591-4998-9F0F-F1BA618A0E3E}" type="slidenum">
              <a:rPr lang="fi-FI" smtClean="0"/>
              <a:t>‹#›</a:t>
            </a:fld>
            <a:endParaRPr lang="fi-FI"/>
          </a:p>
        </p:txBody>
      </p:sp>
      <p:pic>
        <p:nvPicPr>
          <p:cNvPr id="15" name="Kuva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66727"/>
            <a:ext cx="1943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11569056" y="5576888"/>
            <a:ext cx="127000" cy="914400"/>
            <a:chOff x="5568" y="2064"/>
            <a:chExt cx="295" cy="2112"/>
          </a:xfrm>
        </p:grpSpPr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5568" y="3120"/>
              <a:ext cx="295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mtClean="0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5568" y="3886"/>
              <a:ext cx="295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mtClean="0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5568" y="2064"/>
              <a:ext cx="295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mtClean="0"/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568" y="2401"/>
              <a:ext cx="295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mtClean="0"/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5568" y="3457"/>
              <a:ext cx="295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mtClean="0"/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5568" y="2735"/>
              <a:ext cx="295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21783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CD568"/>
        </a:buClr>
        <a:buFont typeface="Wingdings" panose="05000000000000000000" pitchFamily="2" charset="2"/>
        <a:buChar char="§"/>
        <a:defRPr sz="2400">
          <a:solidFill>
            <a:srgbClr val="4C4C4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AC9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38CBC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9B1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video.haaga-helia.fi/media/t/0_pl76xbuy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5/docs/5.0.1/api/org/junit/jupiter/api/Assertions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ideo.haaga-helia.fi/media/t/0_poklvdms" TargetMode="External"/><Relationship Id="rId2" Type="http://schemas.openxmlformats.org/officeDocument/2006/relationships/hyperlink" Target="https://video.haaga-helia.fi/media/t/0_1gkcscb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video.haaga-helia.fi/media/t/0_m8y5zv8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sz="2800" dirty="0"/>
              <a:t>Yksikkötestaus</a:t>
            </a:r>
            <a:endParaRPr lang="fi-FI" dirty="0"/>
          </a:p>
        </p:txBody>
      </p:sp>
      <p:pic>
        <p:nvPicPr>
          <p:cNvPr id="4" name="Picture 3" descr="Creative Commons Lic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62113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6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Demo</a:t>
            </a:r>
            <a:endParaRPr lang="fi-FI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i="1" dirty="0" smtClean="0">
                <a:solidFill>
                  <a:schemeClr val="bg1">
                    <a:lumMod val="50000"/>
                  </a:schemeClr>
                </a:solidFill>
              </a:rPr>
              <a:t>Testiluokan luominen, </a:t>
            </a:r>
            <a:r>
              <a:rPr lang="fi-FI" i="1" dirty="0" err="1" smtClean="0">
                <a:solidFill>
                  <a:schemeClr val="bg1">
                    <a:lumMod val="50000"/>
                  </a:schemeClr>
                </a:solidFill>
              </a:rPr>
              <a:t>annotaatiot</a:t>
            </a:r>
            <a:r>
              <a:rPr lang="fi-FI" i="1" dirty="0" smtClean="0">
                <a:solidFill>
                  <a:schemeClr val="bg1">
                    <a:lumMod val="50000"/>
                  </a:schemeClr>
                </a:solidFill>
              </a:rPr>
              <a:t>, testimetodit, </a:t>
            </a:r>
            <a:r>
              <a:rPr lang="fi-FI" i="1" dirty="0" err="1" smtClean="0">
                <a:solidFill>
                  <a:schemeClr val="bg1">
                    <a:lumMod val="50000"/>
                  </a:schemeClr>
                </a:solidFill>
              </a:rPr>
              <a:t>assertiot</a:t>
            </a:r>
            <a:r>
              <a:rPr lang="fi-FI" i="1" dirty="0" smtClean="0">
                <a:solidFill>
                  <a:schemeClr val="bg1">
                    <a:lumMod val="50000"/>
                  </a:schemeClr>
                </a:solidFill>
              </a:rPr>
              <a:t> ja testin suorittaminen</a:t>
            </a:r>
          </a:p>
          <a:p>
            <a:endParaRPr lang="fi-FI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23869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000" dirty="0" smtClean="0"/>
              <a:t>Katso video:</a:t>
            </a:r>
            <a:br>
              <a:rPr lang="fi-FI" sz="2000" dirty="0" smtClean="0"/>
            </a:br>
            <a:r>
              <a:rPr lang="fi-FI" sz="2000" dirty="0" smtClean="0">
                <a:hlinkClick r:id="rId2"/>
              </a:rPr>
              <a:t>https</a:t>
            </a:r>
            <a:r>
              <a:rPr lang="fi-FI" sz="2000">
                <a:hlinkClick r:id="rId2"/>
              </a:rPr>
              <a:t>://</a:t>
            </a:r>
            <a:r>
              <a:rPr lang="fi-FI" sz="2000" smtClean="0">
                <a:hlinkClick r:id="rId2"/>
              </a:rPr>
              <a:t>video.haaga-helia.fi/media/t/0_pl76xbuy</a:t>
            </a:r>
            <a:r>
              <a:rPr lang="fi-FI" sz="2000" smtClean="0"/>
              <a:t>  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9286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Testien sijainti ja rakenne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2400" dirty="0" smtClean="0"/>
              <a:t>Testiluokat sijaitsevat usein </a:t>
            </a:r>
            <a:r>
              <a:rPr lang="fi-FI" sz="2400" dirty="0" err="1" smtClean="0">
                <a:latin typeface="Consolas" panose="020B0609020204030204" pitchFamily="49" charset="0"/>
              </a:rPr>
              <a:t>src</a:t>
            </a:r>
            <a:r>
              <a:rPr lang="fi-FI" sz="2400" dirty="0" smtClean="0">
                <a:latin typeface="Consolas" panose="020B0609020204030204" pitchFamily="49" charset="0"/>
              </a:rPr>
              <a:t>/</a:t>
            </a:r>
            <a:r>
              <a:rPr lang="fi-FI" sz="2400" dirty="0" err="1" smtClean="0">
                <a:latin typeface="Consolas" panose="020B0609020204030204" pitchFamily="49" charset="0"/>
              </a:rPr>
              <a:t>test</a:t>
            </a:r>
            <a:r>
              <a:rPr lang="fi-FI" sz="2400" dirty="0" smtClean="0">
                <a:latin typeface="Consolas" panose="020B0609020204030204" pitchFamily="49" charset="0"/>
              </a:rPr>
              <a:t>/</a:t>
            </a:r>
            <a:r>
              <a:rPr lang="fi-FI" sz="2400" dirty="0" err="1" smtClean="0">
                <a:latin typeface="Consolas" panose="020B0609020204030204" pitchFamily="49" charset="0"/>
              </a:rPr>
              <a:t>java</a:t>
            </a:r>
            <a:r>
              <a:rPr lang="fi-FI" sz="2400" dirty="0" smtClean="0"/>
              <a:t> –lähdekoodihakemistossa</a:t>
            </a:r>
          </a:p>
          <a:p>
            <a:pPr lvl="1"/>
            <a:r>
              <a:rPr lang="fi-FI" sz="2000" dirty="0" smtClean="0"/>
              <a:t>Tällöin tuotantokoodi sijaitsee hakemistossa </a:t>
            </a:r>
            <a:r>
              <a:rPr lang="fi-FI" sz="2000" dirty="0" err="1" smtClean="0">
                <a:latin typeface="Consolas" panose="020B0609020204030204" pitchFamily="49" charset="0"/>
              </a:rPr>
              <a:t>src</a:t>
            </a:r>
            <a:r>
              <a:rPr lang="fi-FI" sz="2000" dirty="0" smtClean="0">
                <a:latin typeface="Consolas" panose="020B0609020204030204" pitchFamily="49" charset="0"/>
              </a:rPr>
              <a:t>/main/</a:t>
            </a:r>
            <a:r>
              <a:rPr lang="fi-FI" sz="2000" dirty="0" err="1" smtClean="0">
                <a:latin typeface="Consolas" panose="020B0609020204030204" pitchFamily="49" charset="0"/>
              </a:rPr>
              <a:t>java</a:t>
            </a:r>
            <a:endParaRPr lang="fi-FI" sz="2000" dirty="0" smtClean="0">
              <a:latin typeface="Consolas" panose="020B0609020204030204" pitchFamily="49" charset="0"/>
            </a:endParaRPr>
          </a:p>
          <a:p>
            <a:endParaRPr lang="fi-FI" sz="2400" dirty="0" smtClean="0">
              <a:latin typeface="Consolas" panose="020B0609020204030204" pitchFamily="49" charset="0"/>
            </a:endParaRPr>
          </a:p>
          <a:p>
            <a:r>
              <a:rPr lang="fi-FI" sz="2400" dirty="0" smtClean="0"/>
              <a:t>Yksikkötestiluokat sijaitsevat tyypillisesti samannimisissä paketeissa kuin niillä testattavat luokat</a:t>
            </a:r>
          </a:p>
          <a:p>
            <a:endParaRPr lang="fi-FI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sz="2400" dirty="0" smtClean="0"/>
              <a:t>Yksi testiluokka testaa tyypillisesti vain yhtä luokkaa</a:t>
            </a:r>
          </a:p>
          <a:p>
            <a:endParaRPr lang="fi-FI" sz="2400" dirty="0" smtClean="0"/>
          </a:p>
          <a:p>
            <a:r>
              <a:rPr lang="fi-FI" sz="2400" dirty="0" smtClean="0"/>
              <a:t>Kukin testiluokka sisältää tyypillisesti lukuisia erilaisia testitapauksia (</a:t>
            </a:r>
            <a:r>
              <a:rPr lang="fi-FI" sz="2400" dirty="0" smtClean="0">
                <a:latin typeface="Consolas" panose="020B0609020204030204" pitchFamily="49" charset="0"/>
              </a:rPr>
              <a:t>@</a:t>
            </a:r>
            <a:r>
              <a:rPr lang="fi-FI" sz="2400" dirty="0" err="1" smtClean="0">
                <a:latin typeface="Consolas" panose="020B0609020204030204" pitchFamily="49" charset="0"/>
              </a:rPr>
              <a:t>Test</a:t>
            </a:r>
            <a:r>
              <a:rPr lang="fi-FI" sz="2400" dirty="0" smtClean="0"/>
              <a:t>-metodeita)</a:t>
            </a:r>
          </a:p>
          <a:p>
            <a:endParaRPr lang="fi-FI" sz="2400" dirty="0"/>
          </a:p>
          <a:p>
            <a:r>
              <a:rPr lang="fi-FI" sz="2400" dirty="0" smtClean="0"/>
              <a:t>Kukin testitapaus sisältää vähintään yhden </a:t>
            </a:r>
            <a:r>
              <a:rPr lang="fi-FI" sz="2400" dirty="0" err="1" smtClean="0">
                <a:latin typeface="Consolas" panose="020B0609020204030204" pitchFamily="49" charset="0"/>
              </a:rPr>
              <a:t>assertion</a:t>
            </a:r>
            <a:endParaRPr lang="fi-FI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Assert</a:t>
            </a:r>
            <a:r>
              <a:rPr lang="fi-FI" dirty="0"/>
              <a:t>-metodeita </a:t>
            </a:r>
            <a:r>
              <a:rPr lang="fi-FI" sz="1800" dirty="0"/>
              <a:t>(</a:t>
            </a:r>
            <a:r>
              <a:rPr lang="fi-FI" sz="1800" dirty="0" err="1" smtClean="0"/>
              <a:t>org.junit.jupiter.api.Assertions</a:t>
            </a:r>
            <a:r>
              <a:rPr lang="fi-FI" sz="1800" dirty="0" smtClean="0"/>
              <a:t>.*)</a:t>
            </a:r>
            <a:endParaRPr lang="fi-FI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2000" dirty="0" err="1">
                <a:latin typeface="Consolas" panose="020B0609020204030204" pitchFamily="49" charset="0"/>
              </a:rPr>
              <a:t>assertEquals</a:t>
            </a:r>
            <a:r>
              <a:rPr lang="fi-FI" sz="2000" dirty="0">
                <a:latin typeface="Consolas" panose="020B0609020204030204" pitchFamily="49" charset="0"/>
              </a:rPr>
              <a:t>(a, b)</a:t>
            </a:r>
          </a:p>
          <a:p>
            <a:pPr lvl="1"/>
            <a:r>
              <a:rPr lang="fi-FI" sz="1800" dirty="0"/>
              <a:t>a ja b ovat "</a:t>
            </a:r>
            <a:r>
              <a:rPr lang="fi-FI" sz="1800" dirty="0" smtClean="0"/>
              <a:t>samat" (</a:t>
            </a:r>
            <a:r>
              <a:rPr lang="fi-FI" sz="1800" dirty="0" err="1" smtClean="0"/>
              <a:t>equals</a:t>
            </a:r>
            <a:r>
              <a:rPr lang="fi-FI" sz="1800" dirty="0" smtClean="0"/>
              <a:t>-metodilla)</a:t>
            </a:r>
          </a:p>
          <a:p>
            <a:r>
              <a:rPr lang="fi-FI" sz="2000" dirty="0" err="1" smtClean="0">
                <a:latin typeface="Consolas" panose="020B0609020204030204" pitchFamily="49" charset="0"/>
              </a:rPr>
              <a:t>assertTrue</a:t>
            </a:r>
            <a:r>
              <a:rPr lang="fi-FI" sz="2000" dirty="0" smtClean="0">
                <a:latin typeface="Consolas" panose="020B0609020204030204" pitchFamily="49" charset="0"/>
              </a:rPr>
              <a:t>(a)</a:t>
            </a:r>
          </a:p>
          <a:p>
            <a:pPr lvl="1"/>
            <a:r>
              <a:rPr lang="fi-FI" sz="1800" dirty="0" smtClean="0"/>
              <a:t>a </a:t>
            </a:r>
            <a:r>
              <a:rPr lang="fi-FI" sz="1800" dirty="0"/>
              <a:t>on oltava </a:t>
            </a:r>
            <a:r>
              <a:rPr lang="fi-FI" sz="1800" dirty="0" err="1"/>
              <a:t>true</a:t>
            </a:r>
            <a:endParaRPr lang="fi-FI" sz="1800" dirty="0"/>
          </a:p>
          <a:p>
            <a:r>
              <a:rPr lang="fi-FI" sz="2000" dirty="0" err="1">
                <a:latin typeface="Consolas" panose="020B0609020204030204" pitchFamily="49" charset="0"/>
              </a:rPr>
              <a:t>assertFalse</a:t>
            </a:r>
            <a:r>
              <a:rPr lang="fi-FI" sz="2000" dirty="0">
                <a:latin typeface="Consolas" panose="020B0609020204030204" pitchFamily="49" charset="0"/>
              </a:rPr>
              <a:t>(a)</a:t>
            </a:r>
          </a:p>
          <a:p>
            <a:pPr lvl="1"/>
            <a:r>
              <a:rPr lang="fi-FI" sz="1800" dirty="0"/>
              <a:t>a on oltava </a:t>
            </a:r>
            <a:r>
              <a:rPr lang="fi-FI" sz="1800" dirty="0" err="1" smtClean="0"/>
              <a:t>false</a:t>
            </a:r>
            <a:endParaRPr lang="fi-FI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sz="2000" dirty="0" err="1">
                <a:latin typeface="Consolas" panose="020B0609020204030204" pitchFamily="49" charset="0"/>
              </a:rPr>
              <a:t>assertNull</a:t>
            </a:r>
            <a:r>
              <a:rPr lang="fi-FI" sz="2000" dirty="0">
                <a:latin typeface="Consolas" panose="020B0609020204030204" pitchFamily="49" charset="0"/>
              </a:rPr>
              <a:t>(a)</a:t>
            </a:r>
          </a:p>
          <a:p>
            <a:pPr lvl="1"/>
            <a:r>
              <a:rPr lang="fi-FI" sz="1800" dirty="0"/>
              <a:t>a on oltava </a:t>
            </a:r>
            <a:r>
              <a:rPr lang="fi-FI" sz="1800" dirty="0" err="1"/>
              <a:t>null</a:t>
            </a:r>
            <a:r>
              <a:rPr lang="fi-FI" sz="1800" dirty="0"/>
              <a:t>-viittaus</a:t>
            </a:r>
          </a:p>
          <a:p>
            <a:r>
              <a:rPr lang="fi-FI" sz="2000" dirty="0" err="1">
                <a:latin typeface="Consolas" panose="020B0609020204030204" pitchFamily="49" charset="0"/>
              </a:rPr>
              <a:t>assertNotNull</a:t>
            </a:r>
            <a:r>
              <a:rPr lang="fi-FI" sz="2000" dirty="0">
                <a:latin typeface="Consolas" panose="020B0609020204030204" pitchFamily="49" charset="0"/>
              </a:rPr>
              <a:t>(a)</a:t>
            </a:r>
          </a:p>
          <a:p>
            <a:pPr lvl="1"/>
            <a:r>
              <a:rPr lang="fi-FI" sz="1800" dirty="0"/>
              <a:t>a ei saa olla </a:t>
            </a:r>
            <a:r>
              <a:rPr lang="fi-FI" sz="1800" dirty="0" err="1" smtClean="0"/>
              <a:t>null</a:t>
            </a:r>
            <a:r>
              <a:rPr lang="fi-FI" sz="1800" dirty="0" smtClean="0"/>
              <a:t>-viittaus</a:t>
            </a:r>
          </a:p>
          <a:p>
            <a:endParaRPr lang="fi-FI" sz="2200" dirty="0"/>
          </a:p>
          <a:p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609600" y="5604301"/>
            <a:ext cx="10308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800" dirty="0" smtClean="0">
                <a:solidFill>
                  <a:schemeClr val="bg1">
                    <a:lumMod val="50000"/>
                  </a:schemeClr>
                </a:solidFill>
              </a:rPr>
              <a:t>+ </a:t>
            </a:r>
            <a:r>
              <a:rPr lang="fi-FI" sz="1800" dirty="0">
                <a:solidFill>
                  <a:schemeClr val="bg1">
                    <a:lumMod val="50000"/>
                  </a:schemeClr>
                </a:solidFill>
              </a:rPr>
              <a:t>monia </a:t>
            </a:r>
            <a:r>
              <a:rPr lang="fi-FI" sz="1800" dirty="0" smtClean="0">
                <a:solidFill>
                  <a:schemeClr val="bg1">
                    <a:lumMod val="50000"/>
                  </a:schemeClr>
                </a:solidFill>
              </a:rPr>
              <a:t>muita: </a:t>
            </a:r>
            <a:r>
              <a:rPr lang="fi-FI" sz="18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</a:t>
            </a:r>
            <a:r>
              <a:rPr lang="fi-FI" sz="18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junit.org/junit5/docs/5.0.1/api/org/junit/jupiter/api/Assertions.html</a:t>
            </a:r>
            <a:r>
              <a:rPr lang="fi-FI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fi-FI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9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Demo</a:t>
            </a:r>
            <a:endParaRPr lang="fi-FI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i="1" dirty="0" smtClean="0">
                <a:solidFill>
                  <a:schemeClr val="bg1">
                    <a:lumMod val="50000"/>
                  </a:schemeClr>
                </a:solidFill>
              </a:rPr>
              <a:t>Laskuri-luokan toteutus ja testaus</a:t>
            </a:r>
            <a:endParaRPr lang="fi-FI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846802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000" dirty="0" smtClean="0"/>
              <a:t>Video 1:</a:t>
            </a:r>
            <a:br>
              <a:rPr lang="fi-FI" sz="2000" dirty="0" smtClean="0"/>
            </a:br>
            <a:r>
              <a:rPr lang="fi-FI" sz="2000" dirty="0" smtClean="0">
                <a:hlinkClick r:id="rId2"/>
              </a:rPr>
              <a:t>https</a:t>
            </a:r>
            <a:r>
              <a:rPr lang="fi-FI" sz="2000" dirty="0">
                <a:hlinkClick r:id="rId2"/>
              </a:rPr>
              <a:t>://</a:t>
            </a:r>
            <a:r>
              <a:rPr lang="fi-FI" sz="2000" dirty="0" smtClean="0">
                <a:hlinkClick r:id="rId2"/>
              </a:rPr>
              <a:t>video.haaga-helia.fi/media/t/0_1gkcscbe</a:t>
            </a:r>
            <a:endParaRPr lang="fi-FI" sz="2000" dirty="0" smtClean="0"/>
          </a:p>
          <a:p>
            <a:pPr algn="ctr"/>
            <a:endParaRPr lang="fi-FI" sz="2000" dirty="0"/>
          </a:p>
          <a:p>
            <a:pPr algn="ctr"/>
            <a:r>
              <a:rPr lang="fi-FI" sz="2000" dirty="0"/>
              <a:t>Video 2:</a:t>
            </a:r>
            <a:br>
              <a:rPr lang="fi-FI" sz="2000" dirty="0"/>
            </a:br>
            <a:r>
              <a:rPr lang="fi-FI" sz="2000" dirty="0">
                <a:hlinkClick r:id="rId3"/>
              </a:rPr>
              <a:t>https://</a:t>
            </a:r>
            <a:r>
              <a:rPr lang="fi-FI" sz="2000" dirty="0" smtClean="0">
                <a:hlinkClick r:id="rId3"/>
              </a:rPr>
              <a:t>video.haaga-helia.fi/media/t/0_poklvdms</a:t>
            </a:r>
            <a:r>
              <a:rPr lang="fi-FI" sz="2000" dirty="0" smtClean="0"/>
              <a:t> 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34504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00582" y="1"/>
            <a:ext cx="6340764" cy="1065401"/>
          </a:xfrm>
        </p:spPr>
        <p:txBody>
          <a:bodyPr/>
          <a:lstStyle/>
          <a:p>
            <a:pPr algn="ctr"/>
            <a:r>
              <a:rPr lang="fi-FI" dirty="0" smtClean="0"/>
              <a:t>Toisen luokan testaaminen</a:t>
            </a:r>
            <a:endParaRPr lang="fi-FI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27200" y="1231150"/>
            <a:ext cx="4216400" cy="5482693"/>
          </a:xfrm>
          <a:solidFill>
            <a:srgbClr val="EEF7F8"/>
          </a:solidFill>
          <a:ln>
            <a:solidFill>
              <a:schemeClr val="accent5">
                <a:lumMod val="9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LaskuriTest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fi-FI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Laskuri </a:t>
            </a:r>
            <a:r>
              <a:rPr lang="fi-FI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laskuri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i-FI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Before</a:t>
            </a:r>
            <a:endParaRPr lang="fi-FI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setUp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>
                <a:solidFill>
                  <a:srgbClr val="0000C0"/>
                </a:solidFill>
                <a:latin typeface="Consolas" panose="020B0609020204030204" pitchFamily="49" charset="0"/>
              </a:rPr>
              <a:t>laskuri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Laskuri();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fi-FI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Test</a:t>
            </a:r>
            <a:endParaRPr lang="fi-FI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yhdenLuvunSumma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{ 12 };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summa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laskuri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.summa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numerot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(12,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summa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fi-FI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Test</a:t>
            </a:r>
            <a:endParaRPr lang="fi-FI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useanLuvunSumma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{ 12, 34 };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summa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laskuri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.summa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numerot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200" dirty="0">
              <a:solidFill>
                <a:srgbClr val="000000">
                  <a:lumMod val="85000"/>
                  <a:lumOff val="15000"/>
                </a:srgb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(46,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summa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1" y="1231151"/>
            <a:ext cx="4341091" cy="3182837"/>
          </a:xfrm>
          <a:solidFill>
            <a:srgbClr val="EEF7F8"/>
          </a:solidFill>
          <a:ln>
            <a:solidFill>
              <a:schemeClr val="accent5">
                <a:lumMod val="9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Test</a:t>
            </a:r>
            <a:endParaRPr lang="fi-FI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tyhjanTaulukonSumma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numerot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[] {};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summa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laskuri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.summa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numerot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summa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fi-FI" sz="1200" dirty="0">
              <a:solidFill>
                <a:srgbClr val="000000">
                  <a:lumMod val="85000"/>
                  <a:lumOff val="15000"/>
                </a:srgb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Test</a:t>
            </a:r>
            <a:endParaRPr lang="fi-FI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negatiivisetLuvutSummassa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{1, 2, -3, -4};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summa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laskuri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.summa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numerot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(-4,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summa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2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6096001" y="4561773"/>
            <a:ext cx="4341091" cy="215207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accent5">
                <a:lumMod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CD568"/>
              </a:buClr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AC9"/>
              </a:buClr>
              <a:buFont typeface="Wingdings" panose="05000000000000000000" pitchFamily="2" charset="2"/>
              <a:buChar char="§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38CBC"/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9B1"/>
              </a:buClr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 sz="1800">
                <a:solidFill>
                  <a:srgbClr val="4C4C4C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 sz="1800">
                <a:solidFill>
                  <a:srgbClr val="4C4C4C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 sz="1800">
                <a:solidFill>
                  <a:srgbClr val="4C4C4C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 sz="1800">
                <a:solidFill>
                  <a:srgbClr val="4C4C4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Laskuri {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summa(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luvut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yhteensa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luku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luvut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i-FI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yhteensa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luku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yhteensa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8441" y="6419004"/>
            <a:ext cx="18796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200" dirty="0"/>
              <a:t>Testattava luokka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473" y="2296551"/>
            <a:ext cx="18796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200" dirty="0"/>
              <a:t>Testin alustus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500582" y="4561773"/>
            <a:ext cx="2214418" cy="350890"/>
            <a:chOff x="1976582" y="4387273"/>
            <a:chExt cx="2214418" cy="350890"/>
          </a:xfrm>
        </p:grpSpPr>
        <p:sp>
          <p:nvSpPr>
            <p:cNvPr id="11" name="TextBox 10"/>
            <p:cNvSpPr txBox="1"/>
            <p:nvPr/>
          </p:nvSpPr>
          <p:spPr>
            <a:xfrm>
              <a:off x="2311400" y="4461164"/>
              <a:ext cx="1879600" cy="27699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/>
                <a:t>Tuloksen tarkastus</a:t>
              </a:r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 bwMode="auto">
            <a:xfrm flipH="1" flipV="1">
              <a:off x="1976582" y="4387273"/>
              <a:ext cx="334818" cy="2123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9245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Mitä on yleisesti hyvä testata?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1800" dirty="0"/>
              <a:t>Odotetusti toimivat arvot</a:t>
            </a:r>
          </a:p>
          <a:p>
            <a:r>
              <a:rPr lang="fi-FI" sz="1800" dirty="0"/>
              <a:t>Loogisesti virheelliset arvot</a:t>
            </a:r>
          </a:p>
          <a:p>
            <a:r>
              <a:rPr lang="fi-FI" sz="1800" dirty="0"/>
              <a:t>Tyhjät arvot</a:t>
            </a:r>
          </a:p>
          <a:p>
            <a:pPr lvl="1"/>
            <a:r>
              <a:rPr lang="fi-FI" sz="1600" dirty="0"/>
              <a:t>Tyhjät listat, taulukot, merkkijonot…</a:t>
            </a:r>
          </a:p>
          <a:p>
            <a:r>
              <a:rPr lang="fi-FI" sz="1800" dirty="0"/>
              <a:t>Raja-arvot</a:t>
            </a:r>
          </a:p>
          <a:p>
            <a:pPr lvl="1"/>
            <a:r>
              <a:rPr lang="fi-FI" sz="1600" dirty="0"/>
              <a:t>Sallittujen rajojen sisällä olevia arvoja</a:t>
            </a:r>
          </a:p>
          <a:p>
            <a:pPr lvl="1"/>
            <a:r>
              <a:rPr lang="fi-FI" sz="1600" dirty="0"/>
              <a:t>Sallitut maksimi- ja minimiarvot</a:t>
            </a:r>
          </a:p>
          <a:p>
            <a:pPr lvl="1"/>
            <a:r>
              <a:rPr lang="fi-FI" sz="1600" dirty="0"/>
              <a:t>Liian pienet, suuret, lyhyet tai pitkät </a:t>
            </a:r>
            <a:r>
              <a:rPr lang="fi-FI" sz="1600" dirty="0" smtClean="0"/>
              <a:t>arvot</a:t>
            </a:r>
            <a:endParaRPr lang="fi-FI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sz="1800" dirty="0" err="1" smtClean="0"/>
              <a:t>Null</a:t>
            </a:r>
            <a:r>
              <a:rPr lang="fi-FI" sz="1800" dirty="0" smtClean="0"/>
              <a:t>-arvot</a:t>
            </a:r>
          </a:p>
          <a:p>
            <a:pPr lvl="1"/>
            <a:r>
              <a:rPr lang="fi-FI" sz="1800" dirty="0" smtClean="0"/>
              <a:t>Olioviittauksen sijasta annetaankin </a:t>
            </a:r>
            <a:r>
              <a:rPr lang="fi-FI" sz="1800" dirty="0" err="1" smtClean="0"/>
              <a:t>null</a:t>
            </a:r>
            <a:endParaRPr lang="fi-FI" sz="1800" dirty="0"/>
          </a:p>
          <a:p>
            <a:r>
              <a:rPr lang="fi-FI" sz="1800" dirty="0"/>
              <a:t>Erikoistapaukset</a:t>
            </a:r>
          </a:p>
          <a:p>
            <a:pPr lvl="1"/>
            <a:r>
              <a:rPr lang="fi-FI" sz="1600" dirty="0"/>
              <a:t>Erikoismerkit </a:t>
            </a:r>
            <a:r>
              <a:rPr lang="fi-FI" sz="1600" dirty="0" smtClean="0"/>
              <a:t>+ </a:t>
            </a:r>
            <a:r>
              <a:rPr lang="fi-FI" sz="1600" dirty="0" err="1" smtClean="0"/>
              <a:t>skandit</a:t>
            </a:r>
            <a:r>
              <a:rPr lang="fi-FI" sz="1600" dirty="0" smtClean="0"/>
              <a:t> (å</a:t>
            </a:r>
            <a:r>
              <a:rPr lang="fi-FI" sz="1600" dirty="0"/>
              <a:t>, ä, ö)</a:t>
            </a:r>
          </a:p>
          <a:p>
            <a:pPr lvl="1"/>
            <a:r>
              <a:rPr lang="fi-FI" sz="1600" dirty="0"/>
              <a:t>Positiivinen ja negatiivinen "ääretön"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681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Testivetoinen kehitys (test-driven development)</a:t>
            </a:r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2000" dirty="0"/>
              <a:t>Ohjelmistokehitysprosessi, jossa edetään hyvin lyhyissä testauksen ja toteutuksen sykleissä.</a:t>
            </a:r>
          </a:p>
          <a:p>
            <a:endParaRPr lang="fi-FI" sz="2000" dirty="0"/>
          </a:p>
          <a:p>
            <a:r>
              <a:rPr lang="fi-FI" sz="2000" dirty="0"/>
              <a:t>Palaute kirjoitetun koodin toimivuudesta saadaan hyvin pian, minkä vuoksi virheiden löytäminen on usein hyvin helppoa ja nopeaa.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sz="2000" dirty="0"/>
              <a:t>Ensin koodataan testi, minkä jälkeen koodataan vain sen verran koodia, että testi menee läpi ja toistetaan, kunnes haluttu toiminnallisuus on saavutettu.</a:t>
            </a:r>
          </a:p>
          <a:p>
            <a:endParaRPr lang="fi-FI" sz="2000" dirty="0"/>
          </a:p>
          <a:p>
            <a:r>
              <a:rPr lang="fi-FI" sz="2000" dirty="0"/>
              <a:t>Koodia voidaan </a:t>
            </a:r>
            <a:r>
              <a:rPr lang="fi-FI" sz="2000" dirty="0" err="1"/>
              <a:t>refaktoroida</a:t>
            </a:r>
            <a:r>
              <a:rPr lang="fi-FI" sz="2000" dirty="0"/>
              <a:t> ilman huolta siitä, että koodin muokkaaminen aiheuttaisi uusia </a:t>
            </a:r>
            <a:r>
              <a:rPr lang="fi-FI" sz="2000" dirty="0" err="1"/>
              <a:t>bugeja</a:t>
            </a:r>
            <a:r>
              <a:rPr lang="fi-FI" sz="2000" dirty="0"/>
              <a:t>.</a:t>
            </a:r>
          </a:p>
          <a:p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24001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Edistynyttä sisältöä:</a:t>
            </a:r>
            <a:r>
              <a:rPr lang="fi-FI" dirty="0" smtClean="0"/>
              <a:t> testivetoisen kehityksen demo</a:t>
            </a:r>
            <a:endParaRPr lang="fi-FI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/>
          <a:lstStyle/>
          <a:p>
            <a:r>
              <a:rPr lang="fi-FI" sz="2000" dirty="0" smtClean="0"/>
              <a:t>Katso esimerkki videona osoitteessa:</a:t>
            </a:r>
          </a:p>
          <a:p>
            <a:r>
              <a:rPr lang="fi-FI" sz="2000" dirty="0">
                <a:hlinkClick r:id="rId2"/>
              </a:rPr>
              <a:t>https://</a:t>
            </a:r>
            <a:r>
              <a:rPr lang="fi-FI" sz="2000" dirty="0" smtClean="0">
                <a:hlinkClick r:id="rId2"/>
              </a:rPr>
              <a:t>video.haaga-helia.fi/media/t/0_m8y5zv8k</a:t>
            </a:r>
            <a:r>
              <a:rPr lang="fi-FI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5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Testaus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2000" dirty="0"/>
              <a:t>Testauksen tavoitteena on löytää </a:t>
            </a:r>
            <a:r>
              <a:rPr lang="fi-FI" sz="2000" dirty="0" smtClean="0"/>
              <a:t>virheitä.</a:t>
            </a:r>
          </a:p>
          <a:p>
            <a:endParaRPr lang="fi-FI" sz="2000" dirty="0" smtClean="0"/>
          </a:p>
          <a:p>
            <a:r>
              <a:rPr lang="fi-FI" sz="2000" dirty="0" smtClean="0"/>
              <a:t>Täydellisen </a:t>
            </a:r>
            <a:r>
              <a:rPr lang="fi-FI" sz="2000" dirty="0"/>
              <a:t>kattava testaus ei ole </a:t>
            </a:r>
            <a:r>
              <a:rPr lang="fi-FI" sz="2000" dirty="0" smtClean="0"/>
              <a:t>mahdollista.</a:t>
            </a:r>
            <a:endParaRPr lang="fi-FI" sz="2000" dirty="0"/>
          </a:p>
          <a:p>
            <a:endParaRPr lang="fi-FI" sz="2000" dirty="0" smtClean="0"/>
          </a:p>
          <a:p>
            <a:r>
              <a:rPr lang="fi-FI" sz="2000" dirty="0" smtClean="0"/>
              <a:t>Kompleksisuus </a:t>
            </a:r>
            <a:r>
              <a:rPr lang="fi-FI" sz="2000" dirty="0"/>
              <a:t>ja virheet eivät jakaudu </a:t>
            </a:r>
            <a:r>
              <a:rPr lang="fi-FI" sz="2000" dirty="0" smtClean="0"/>
              <a:t>tasaisesti.</a:t>
            </a:r>
            <a:endParaRPr lang="fi-FI" sz="2000" dirty="0"/>
          </a:p>
          <a:p>
            <a:endParaRPr lang="fi-FI" sz="2000" dirty="0" smtClean="0"/>
          </a:p>
          <a:p>
            <a:r>
              <a:rPr lang="fi-FI" sz="2000" dirty="0"/>
              <a:t>Testausta voidaan tehdä joko automatisoidusti tai </a:t>
            </a:r>
            <a:r>
              <a:rPr lang="fi-FI" sz="2000" dirty="0" smtClean="0"/>
              <a:t>manuaalisesti.</a:t>
            </a:r>
            <a:endParaRPr lang="fi-FI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sz="2000" dirty="0"/>
              <a:t>Testausta tehdään tyypillisesti useilla eri tasoilla:</a:t>
            </a:r>
          </a:p>
          <a:p>
            <a:pPr lvl="1"/>
            <a:r>
              <a:rPr lang="fi-FI" sz="1800" dirty="0"/>
              <a:t>yksikkötestaus</a:t>
            </a:r>
          </a:p>
          <a:p>
            <a:pPr lvl="1"/>
            <a:r>
              <a:rPr lang="fi-FI" sz="1800" dirty="0"/>
              <a:t>integraatiotestaus</a:t>
            </a:r>
          </a:p>
          <a:p>
            <a:pPr lvl="1"/>
            <a:r>
              <a:rPr lang="fi-FI" sz="1800" dirty="0"/>
              <a:t>järjestelmätestaus</a:t>
            </a:r>
          </a:p>
          <a:p>
            <a:pPr lvl="1"/>
            <a:r>
              <a:rPr lang="fi-FI" sz="1800" dirty="0"/>
              <a:t>hyväksymistestaus</a:t>
            </a:r>
          </a:p>
          <a:p>
            <a:endParaRPr lang="fi-FI" sz="2000" dirty="0" smtClean="0"/>
          </a:p>
          <a:p>
            <a:r>
              <a:rPr lang="fi-FI" sz="2000" dirty="0" smtClean="0"/>
              <a:t>Testejä </a:t>
            </a:r>
            <a:r>
              <a:rPr lang="fi-FI" sz="2000" dirty="0"/>
              <a:t>lisätään jatkuvasti kehitystyön yhteydessä ja niitä suoritetaan uudelleen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i-FI" sz="1800" dirty="0" smtClean="0"/>
              <a:t>regressiotestaus</a:t>
            </a:r>
          </a:p>
          <a:p>
            <a:endParaRPr lang="fi-FI" sz="2200" dirty="0"/>
          </a:p>
        </p:txBody>
      </p:sp>
    </p:spTree>
    <p:extLst>
      <p:ext uri="{BB962C8B-B14F-4D97-AF65-F5344CB8AC3E}">
        <p14:creationId xmlns:p14="http://schemas.microsoft.com/office/powerpoint/2010/main" val="4828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Testaus </a:t>
            </a:r>
            <a:r>
              <a:rPr lang="fi-FI" dirty="0" smtClean="0"/>
              <a:t>ohjelmointikursseilla </a:t>
            </a:r>
            <a:r>
              <a:rPr lang="fi-FI" dirty="0" smtClean="0"/>
              <a:t>tähän asti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000" dirty="0"/>
              <a:t>Tähän mennessä olette varmasti testanneet </a:t>
            </a:r>
            <a:r>
              <a:rPr lang="fi-FI" sz="2000" dirty="0" smtClean="0"/>
              <a:t>ohjelmianne </a:t>
            </a:r>
            <a:r>
              <a:rPr lang="fi-FI" sz="2000" dirty="0"/>
              <a:t>suorittamalla </a:t>
            </a:r>
            <a:r>
              <a:rPr lang="fi-FI" sz="2000" dirty="0" smtClean="0"/>
              <a:t>koodia ja </a:t>
            </a:r>
            <a:r>
              <a:rPr lang="fi-FI" sz="2000" dirty="0"/>
              <a:t>antamalla sovellukselle erilaisia </a:t>
            </a:r>
            <a:r>
              <a:rPr lang="fi-FI" sz="2000" dirty="0" smtClean="0"/>
              <a:t>syötteitä.</a:t>
            </a:r>
            <a:endParaRPr lang="fi-FI" sz="2000" dirty="0"/>
          </a:p>
          <a:p>
            <a:r>
              <a:rPr lang="fi-FI" sz="2000" dirty="0"/>
              <a:t>Vastaavasti Viope testaa sovelluksia suorittamalla niitä, antamalla erilaisia syötteitä ja vertailemalla ohjelmien </a:t>
            </a:r>
            <a:r>
              <a:rPr lang="fi-FI" sz="2000" dirty="0" smtClean="0"/>
              <a:t>tulosteita.</a:t>
            </a:r>
            <a:endParaRPr lang="fi-FI" sz="2000" dirty="0"/>
          </a:p>
          <a:p>
            <a:r>
              <a:rPr lang="fi-FI" sz="2000" dirty="0"/>
              <a:t>Ohjelman käyttöliittymän kautta testaaminen on työlästä ja monimutkaisten </a:t>
            </a:r>
            <a:r>
              <a:rPr lang="fi-FI" sz="2000" dirty="0" smtClean="0"/>
              <a:t>sovellusten kanssa </a:t>
            </a:r>
            <a:r>
              <a:rPr lang="fi-FI" sz="2000" dirty="0"/>
              <a:t>kattava testaus on hyvin </a:t>
            </a:r>
            <a:r>
              <a:rPr lang="fi-FI" sz="2000" dirty="0" smtClean="0"/>
              <a:t>haastavaa:</a:t>
            </a:r>
          </a:p>
          <a:p>
            <a:pPr lvl="1"/>
            <a:r>
              <a:rPr lang="fi-FI" sz="1600" dirty="0" smtClean="0"/>
              <a:t>Jokaista testattavaa tapausta varten täytyy ohjelma esim. suorittaa "kokonaan</a:t>
            </a:r>
            <a:r>
              <a:rPr lang="fi-FI" sz="1600" dirty="0" smtClean="0"/>
              <a:t>"</a:t>
            </a:r>
          </a:p>
          <a:p>
            <a:pPr lvl="1"/>
            <a:r>
              <a:rPr lang="fi-FI" sz="1600" dirty="0" smtClean="0"/>
              <a:t>Maksutapahtuman testaamiseksi sinun tulee kirjautua sisään palveluun, lisätä tuote ostoskoriin, valita maksu- </a:t>
            </a:r>
            <a:r>
              <a:rPr lang="fi-FI" sz="1600" dirty="0" smtClean="0"/>
              <a:t>ja toimitustapa, </a:t>
            </a:r>
            <a:r>
              <a:rPr lang="fi-FI" sz="1600" smtClean="0"/>
              <a:t>syöttää osoitetiedot</a:t>
            </a:r>
            <a:r>
              <a:rPr lang="fi-FI" sz="1600" smtClean="0"/>
              <a:t> </a:t>
            </a:r>
            <a:r>
              <a:rPr lang="fi-FI" sz="1600" dirty="0" smtClean="0"/>
              <a:t>jne.</a:t>
            </a:r>
            <a:endParaRPr lang="fi-FI" sz="1600" dirty="0" smtClean="0"/>
          </a:p>
          <a:p>
            <a:pPr lvl="1"/>
            <a:endParaRPr lang="fi-FI" sz="1600" dirty="0"/>
          </a:p>
          <a:p>
            <a:r>
              <a:rPr lang="fi-FI" sz="2000" dirty="0"/>
              <a:t>Olette mahdollisesti myös koodanneet </a:t>
            </a:r>
            <a:r>
              <a:rPr lang="fi-FI" sz="2000" dirty="0" smtClean="0"/>
              <a:t>erilaisia main-metodeja, joiden avulla testataan tiettyjä metodeja ohjelmallisesti</a:t>
            </a:r>
            <a:endParaRPr lang="fi-FI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i-FI" sz="1600" dirty="0">
                <a:sym typeface="Wingdings" panose="05000000000000000000" pitchFamily="2" charset="2"/>
              </a:rPr>
              <a:t>hyvä ratkaisu, mutta tulosteet täytyy silti käydä manuaalisesti </a:t>
            </a:r>
            <a:r>
              <a:rPr lang="fi-FI" sz="1600" dirty="0" smtClean="0">
                <a:sym typeface="Wingdings" panose="05000000000000000000" pitchFamily="2" charset="2"/>
              </a:rPr>
              <a:t>läpi</a:t>
            </a:r>
          </a:p>
          <a:p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13504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Testauksen tasot</a:t>
            </a:r>
            <a:endParaRPr lang="fi-FI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Miten testaamme jatkossa paremmin/laajemmin/helpommin/…?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835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0784"/>
            <a:ext cx="12192000" cy="914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550212"/>
            <a:ext cx="12390120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i-FI" sz="1000" dirty="0"/>
              <a:t>"</a:t>
            </a:r>
            <a:r>
              <a:rPr lang="fi-FI" sz="1000" dirty="0" err="1"/>
              <a:t>Car</a:t>
            </a:r>
            <a:r>
              <a:rPr lang="fi-FI" sz="1000" dirty="0"/>
              <a:t> </a:t>
            </a:r>
            <a:r>
              <a:rPr lang="fi-FI" sz="1000" dirty="0" err="1"/>
              <a:t>parts</a:t>
            </a:r>
            <a:r>
              <a:rPr lang="fi-FI" sz="1000" dirty="0"/>
              <a:t>" </a:t>
            </a:r>
            <a:r>
              <a:rPr lang="fi-FI" sz="1000" dirty="0" err="1"/>
              <a:t>flickr</a:t>
            </a:r>
            <a:r>
              <a:rPr lang="fi-FI" sz="1000" dirty="0"/>
              <a:t> </a:t>
            </a:r>
            <a:r>
              <a:rPr lang="fi-FI" sz="1000" dirty="0" err="1"/>
              <a:t>photo</a:t>
            </a:r>
            <a:r>
              <a:rPr lang="fi-FI" sz="1000" dirty="0"/>
              <a:t> </a:t>
            </a:r>
            <a:r>
              <a:rPr lang="fi-FI" sz="1000" dirty="0" err="1"/>
              <a:t>by</a:t>
            </a:r>
            <a:r>
              <a:rPr lang="fi-FI" sz="1000" dirty="0"/>
              <a:t> </a:t>
            </a:r>
            <a:r>
              <a:rPr lang="fi-FI" sz="1000" dirty="0" err="1"/>
              <a:t>davesandford</a:t>
            </a:r>
            <a:r>
              <a:rPr lang="fi-FI" sz="1000" dirty="0"/>
              <a:t> https://flickr.com/photos/davesandford/3185653878 </a:t>
            </a:r>
            <a:r>
              <a:rPr lang="fi-FI" sz="1000" dirty="0" err="1"/>
              <a:t>shared</a:t>
            </a:r>
            <a:r>
              <a:rPr lang="fi-FI" sz="1000" dirty="0"/>
              <a:t> </a:t>
            </a:r>
            <a:r>
              <a:rPr lang="fi-FI" sz="1000" dirty="0" err="1"/>
              <a:t>under</a:t>
            </a:r>
            <a:r>
              <a:rPr lang="fi-FI" sz="1000" dirty="0"/>
              <a:t> a Creative </a:t>
            </a:r>
            <a:r>
              <a:rPr lang="fi-FI" sz="1000" dirty="0" err="1"/>
              <a:t>Commons</a:t>
            </a:r>
            <a:r>
              <a:rPr lang="fi-FI" sz="1000" dirty="0"/>
              <a:t> (BY-NC) </a:t>
            </a:r>
            <a:r>
              <a:rPr lang="fi-FI" sz="1000" dirty="0" err="1"/>
              <a:t>license</a:t>
            </a:r>
            <a:endParaRPr lang="fi-FI" sz="1000" dirty="0"/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4C4C4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4C4C4C"/>
                </a:solidFill>
                <a:latin typeface="Tahoma" pitchFamily="1" charset="0"/>
                <a:ea typeface="ＭＳ Ｐゴシック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4C4C4C"/>
                </a:solidFill>
                <a:latin typeface="Tahoma" pitchFamily="1" charset="0"/>
                <a:ea typeface="ＭＳ Ｐゴシック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4C4C4C"/>
                </a:solidFill>
                <a:latin typeface="Tahoma" pitchFamily="1" charset="0"/>
                <a:ea typeface="ＭＳ Ｐゴシック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4C4C4C"/>
                </a:solidFill>
                <a:latin typeface="Tahoma" pitchFamily="1" charset="0"/>
                <a:ea typeface="ＭＳ Ｐゴシック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4C4C4C"/>
                </a:solidFill>
                <a:latin typeface="Tahoma" pitchFamily="1" charset="0"/>
                <a:ea typeface="ＭＳ Ｐゴシック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4C4C4C"/>
                </a:solidFill>
                <a:latin typeface="Tahoma" pitchFamily="1" charset="0"/>
                <a:ea typeface="ＭＳ Ｐゴシック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4C4C4C"/>
                </a:solidFill>
                <a:latin typeface="Tahoma" pitchFamily="1" charset="0"/>
                <a:ea typeface="ＭＳ Ｐゴシック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4C4C4C"/>
                </a:solidFill>
                <a:latin typeface="Tahoma" pitchFamily="1" charset="0"/>
                <a:ea typeface="ＭＳ Ｐゴシック" pitchFamily="1" charset="-128"/>
              </a:defRPr>
            </a:lvl9pPr>
          </a:lstStyle>
          <a:p>
            <a:pPr algn="ctr"/>
            <a:r>
              <a:rPr lang="fi-FI" b="1" kern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Yksikkötestaus</a:t>
            </a:r>
            <a:endParaRPr lang="fi-FI" b="1" kern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31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Yksikkötestaus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2000" dirty="0"/>
              <a:t>Testaustapa, jossa yksittäisille, hyvin pienille ohjelman osille kirjoitetaan erillisiä </a:t>
            </a:r>
            <a:r>
              <a:rPr lang="fi-FI" sz="2000" dirty="0" smtClean="0"/>
              <a:t>testejä.</a:t>
            </a:r>
            <a:endParaRPr lang="fi-FI" sz="2000" dirty="0"/>
          </a:p>
          <a:p>
            <a:r>
              <a:rPr lang="fi-FI" sz="2000" dirty="0"/>
              <a:t>Testit suoritetaan tyypillisesti </a:t>
            </a:r>
            <a:br>
              <a:rPr lang="fi-FI" sz="2000" dirty="0"/>
            </a:br>
            <a:r>
              <a:rPr lang="fi-FI" sz="2000" dirty="0"/>
              <a:t>automaattisesti ja testien suorituksesta </a:t>
            </a:r>
            <a:br>
              <a:rPr lang="fi-FI" sz="2000" dirty="0"/>
            </a:br>
            <a:r>
              <a:rPr lang="fi-FI" sz="2000" dirty="0"/>
              <a:t>muodostetaan helppolukuinen </a:t>
            </a:r>
            <a:r>
              <a:rPr lang="fi-FI" sz="2000" dirty="0" smtClean="0"/>
              <a:t>raportti.</a:t>
            </a:r>
            <a:endParaRPr lang="fi-FI" sz="2000" dirty="0"/>
          </a:p>
          <a:p>
            <a:r>
              <a:rPr lang="fi-FI" sz="2000" dirty="0"/>
              <a:t>Samoja luokkia ja metodeja testataan </a:t>
            </a:r>
            <a:r>
              <a:rPr lang="fi-FI" sz="2000" dirty="0" smtClean="0"/>
              <a:t>tyypillisesti lukuisilla erilaisilla syötteillä.</a:t>
            </a:r>
            <a:endParaRPr lang="fi-FI" sz="20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61" y="2362200"/>
            <a:ext cx="4087277" cy="2684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98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JUnit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1800" dirty="0" err="1"/>
              <a:t>JUnit</a:t>
            </a:r>
            <a:r>
              <a:rPr lang="fi-FI" sz="1800" dirty="0"/>
              <a:t> on yksikkötestauskirjasto, josta on muodostunut de facto –standardi Javan yksikkötestaukseen</a:t>
            </a:r>
          </a:p>
          <a:p>
            <a:r>
              <a:rPr lang="fi-FI" sz="1800" dirty="0" err="1"/>
              <a:t>JUnit</a:t>
            </a:r>
            <a:r>
              <a:rPr lang="fi-FI" sz="1800" dirty="0"/>
              <a:t> perustuu testiluokkiin, joihin kirjoitetaan </a:t>
            </a:r>
            <a:r>
              <a:rPr lang="fi-FI" sz="1800" dirty="0" smtClean="0"/>
              <a:t>testimetodeita:</a:t>
            </a:r>
            <a:endParaRPr lang="fi-FI" sz="1800" dirty="0"/>
          </a:p>
          <a:p>
            <a:pPr lvl="1"/>
            <a:r>
              <a:rPr lang="fi-FI" sz="1600" dirty="0" smtClean="0"/>
              <a:t>yksi </a:t>
            </a:r>
            <a:r>
              <a:rPr lang="fi-FI" sz="1600" dirty="0"/>
              <a:t>tai useita testiluokkia voidaan suorittaa kerralla</a:t>
            </a:r>
          </a:p>
          <a:p>
            <a:pPr lvl="1"/>
            <a:r>
              <a:rPr lang="fi-FI" sz="1600" dirty="0"/>
              <a:t>j</a:t>
            </a:r>
            <a:r>
              <a:rPr lang="fi-FI" sz="1600" dirty="0" smtClean="0"/>
              <a:t>okaisen </a:t>
            </a:r>
            <a:r>
              <a:rPr lang="fi-FI" sz="1600" dirty="0"/>
              <a:t>testimetodin suorituksesta saadaan joko </a:t>
            </a:r>
            <a:r>
              <a:rPr lang="fi-FI" sz="1600" b="1" dirty="0">
                <a:solidFill>
                  <a:srgbClr val="00B050"/>
                </a:solidFill>
              </a:rPr>
              <a:t>onnistunut</a:t>
            </a:r>
            <a:r>
              <a:rPr lang="fi-FI" sz="1600" dirty="0"/>
              <a:t> tai </a:t>
            </a:r>
            <a:r>
              <a:rPr lang="fi-FI" sz="1600" b="1" dirty="0">
                <a:solidFill>
                  <a:srgbClr val="FF0000"/>
                </a:solidFill>
              </a:rPr>
              <a:t>epäonnistunut</a:t>
            </a:r>
            <a:r>
              <a:rPr lang="fi-FI" sz="1600" dirty="0"/>
              <a:t> tulos</a:t>
            </a:r>
          </a:p>
          <a:p>
            <a:r>
              <a:rPr lang="fi-FI" sz="1800" dirty="0" err="1"/>
              <a:t>JUnit</a:t>
            </a:r>
            <a:r>
              <a:rPr lang="fi-FI" sz="1800" dirty="0"/>
              <a:t>-testejä voidaan ajaa monilla eri tavoilla, mm. </a:t>
            </a:r>
            <a:r>
              <a:rPr lang="fi-FI" sz="1800" dirty="0" err="1"/>
              <a:t>Eclipsestä</a:t>
            </a:r>
            <a:r>
              <a:rPr lang="fi-FI" sz="1800" dirty="0"/>
              <a:t> löytyy ominaisuudet </a:t>
            </a:r>
            <a:r>
              <a:rPr lang="fi-FI" sz="1800" dirty="0" err="1"/>
              <a:t>JUnit</a:t>
            </a:r>
            <a:r>
              <a:rPr lang="fi-FI" sz="1800" dirty="0"/>
              <a:t>-testien ajoon ja </a:t>
            </a:r>
            <a:r>
              <a:rPr lang="fi-FI" sz="1800" dirty="0" smtClean="0"/>
              <a:t>raportointiin</a:t>
            </a:r>
          </a:p>
          <a:p>
            <a:endParaRPr lang="fi-FI" sz="1800" dirty="0" smtClean="0"/>
          </a:p>
          <a:p>
            <a:pPr marL="0" indent="0">
              <a:buClr>
                <a:schemeClr val="bg1">
                  <a:lumMod val="50000"/>
                </a:schemeClr>
              </a:buClr>
              <a:buNone/>
            </a:pPr>
            <a:r>
              <a:rPr lang="fi-FI" sz="1200" dirty="0" err="1" smtClean="0">
                <a:solidFill>
                  <a:schemeClr val="bg1">
                    <a:lumMod val="50000"/>
                  </a:schemeClr>
                </a:solidFill>
              </a:rPr>
              <a:t>JUnit</a:t>
            </a:r>
            <a:r>
              <a:rPr lang="fi-FI" sz="1200" dirty="0" smtClean="0">
                <a:solidFill>
                  <a:schemeClr val="bg1">
                    <a:lumMod val="50000"/>
                  </a:schemeClr>
                </a:solidFill>
              </a:rPr>
              <a:t>-kirjaston nykyinen versio on 5 (Jupiter). Vanhat versiot ovat samankaltaisia, mutta </a:t>
            </a:r>
            <a:r>
              <a:rPr lang="fi-FI" sz="1200" dirty="0" err="1" smtClean="0">
                <a:solidFill>
                  <a:schemeClr val="bg1">
                    <a:lumMod val="50000"/>
                  </a:schemeClr>
                </a:solidFill>
              </a:rPr>
              <a:t>annotaatiot</a:t>
            </a:r>
            <a:r>
              <a:rPr lang="fi-FI" sz="1200" dirty="0" smtClean="0">
                <a:solidFill>
                  <a:schemeClr val="bg1">
                    <a:lumMod val="50000"/>
                  </a:schemeClr>
                </a:solidFill>
              </a:rPr>
              <a:t> ovat erinimisiä ja eri paketeissa.</a:t>
            </a:r>
            <a:endParaRPr lang="fi-FI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334" t="62407" r="51461" b="23519"/>
          <a:stretch/>
        </p:blipFill>
        <p:spPr>
          <a:xfrm>
            <a:off x="6096000" y="2362200"/>
            <a:ext cx="5196527" cy="1023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314" y="4077311"/>
            <a:ext cx="3586330" cy="2355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Arrow 6"/>
          <p:cNvSpPr/>
          <p:nvPr/>
        </p:nvSpPr>
        <p:spPr bwMode="auto">
          <a:xfrm rot="5400000">
            <a:off x="8248693" y="3572978"/>
            <a:ext cx="891139" cy="2983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785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Testiluokat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1800" dirty="0"/>
              <a:t>Testiluokkien nimet alkavat </a:t>
            </a:r>
            <a:r>
              <a:rPr lang="fi-FI" sz="1800" dirty="0" smtClean="0"/>
              <a:t>tyypillisesti sen </a:t>
            </a:r>
            <a:r>
              <a:rPr lang="fi-FI" sz="1800" dirty="0"/>
              <a:t>luokan nimellä, jota on tarkoitus testata </a:t>
            </a:r>
            <a:r>
              <a:rPr lang="fi-FI" sz="1800" dirty="0" smtClean="0"/>
              <a:t>ja päättyvät sanaan </a:t>
            </a:r>
            <a:r>
              <a:rPr lang="fi-FI" sz="1800" dirty="0"/>
              <a:t>"</a:t>
            </a:r>
            <a:r>
              <a:rPr lang="fi-FI" sz="1800" dirty="0" err="1"/>
              <a:t>Test</a:t>
            </a:r>
            <a:r>
              <a:rPr lang="fi-FI" sz="1800" dirty="0" smtClean="0"/>
              <a:t>"</a:t>
            </a:r>
            <a:endParaRPr lang="fi-FI" sz="1800" dirty="0"/>
          </a:p>
          <a:p>
            <a:r>
              <a:rPr lang="fi-FI" sz="1800" dirty="0" smtClean="0"/>
              <a:t>Testeissä </a:t>
            </a:r>
            <a:r>
              <a:rPr lang="fi-FI" sz="1800" dirty="0"/>
              <a:t>suoritettaviin metodeihin lisätään </a:t>
            </a:r>
            <a:r>
              <a:rPr lang="fi-FI" sz="1800" dirty="0" err="1" smtClean="0"/>
              <a:t>JUnit</a:t>
            </a:r>
            <a:r>
              <a:rPr lang="fi-FI" sz="1800" dirty="0" smtClean="0"/>
              <a:t>-kirjaston </a:t>
            </a:r>
            <a:r>
              <a:rPr lang="fi-FI" sz="1800" dirty="0" err="1" smtClean="0"/>
              <a:t>annotaatiot</a:t>
            </a:r>
            <a:r>
              <a:rPr lang="fi-FI" sz="1800" dirty="0" smtClean="0"/>
              <a:t>:</a:t>
            </a:r>
          </a:p>
          <a:p>
            <a:endParaRPr lang="fi-FI" sz="1800" dirty="0"/>
          </a:p>
          <a:p>
            <a:pPr marL="457200" lvl="1" indent="0">
              <a:buNone/>
            </a:pPr>
            <a:r>
              <a:rPr lang="fi-FI" sz="1400" b="1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fi-FI" sz="1400" b="1" dirty="0" err="1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fi-FI" sz="1400" b="1" dirty="0">
                <a:solidFill>
                  <a:schemeClr val="accent6">
                    <a:lumMod val="75000"/>
                  </a:schemeClr>
                </a:solidFill>
              </a:rPr>
              <a:t> –yksittäinen </a:t>
            </a:r>
            <a:r>
              <a:rPr lang="fi-FI" sz="1400" b="1" dirty="0" smtClean="0">
                <a:solidFill>
                  <a:schemeClr val="accent6">
                    <a:lumMod val="75000"/>
                  </a:schemeClr>
                </a:solidFill>
              </a:rPr>
              <a:t>testitapaus</a:t>
            </a:r>
          </a:p>
          <a:p>
            <a:pPr marL="457200" lvl="1" indent="0">
              <a:buNone/>
            </a:pPr>
            <a:endParaRPr lang="fi-FI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fi-FI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i-FI" sz="1400" dirty="0" err="1" smtClean="0">
                <a:solidFill>
                  <a:schemeClr val="bg1">
                    <a:lumMod val="50000"/>
                  </a:schemeClr>
                </a:solidFill>
              </a:rPr>
              <a:t>BeforeEach</a:t>
            </a:r>
            <a:r>
              <a:rPr lang="fi-FI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sz="1400" dirty="0">
                <a:solidFill>
                  <a:schemeClr val="bg1">
                    <a:lumMod val="50000"/>
                  </a:schemeClr>
                </a:solidFill>
              </a:rPr>
              <a:t>–suoritetaan ennen jokaista testitapausta</a:t>
            </a:r>
          </a:p>
          <a:p>
            <a:pPr marL="457200" lvl="1" indent="0">
              <a:buNone/>
            </a:pPr>
            <a:r>
              <a:rPr lang="fi-FI" sz="14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i-FI" sz="1400" dirty="0" err="1" smtClean="0">
                <a:solidFill>
                  <a:schemeClr val="bg1">
                    <a:lumMod val="50000"/>
                  </a:schemeClr>
                </a:solidFill>
              </a:rPr>
              <a:t>AfterEach</a:t>
            </a:r>
            <a:r>
              <a:rPr lang="fi-FI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sz="1400" dirty="0">
                <a:solidFill>
                  <a:schemeClr val="bg1">
                    <a:lumMod val="50000"/>
                  </a:schemeClr>
                </a:solidFill>
              </a:rPr>
              <a:t>–suoritetaan jokaisen testitapauksen jälkeen</a:t>
            </a:r>
          </a:p>
          <a:p>
            <a:pPr marL="457200" lvl="1" indent="0">
              <a:buNone/>
            </a:pPr>
            <a:r>
              <a:rPr lang="fi-FI" sz="1400" dirty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fi-FI" sz="1400" dirty="0" err="1">
                <a:solidFill>
                  <a:schemeClr val="bg1">
                    <a:lumMod val="65000"/>
                  </a:schemeClr>
                </a:solidFill>
              </a:rPr>
              <a:t>BeforeClass</a:t>
            </a:r>
            <a:r>
              <a:rPr lang="fi-FI" sz="1400" dirty="0">
                <a:solidFill>
                  <a:schemeClr val="bg1">
                    <a:lumMod val="65000"/>
                  </a:schemeClr>
                </a:solidFill>
              </a:rPr>
              <a:t> –suoritetaan ennen luokan ensimmäistä testiä</a:t>
            </a:r>
          </a:p>
          <a:p>
            <a:pPr marL="457200" lvl="1" indent="0">
              <a:buNone/>
            </a:pPr>
            <a:r>
              <a:rPr lang="fi-FI" sz="1400" dirty="0" smtClean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fi-FI" sz="1400" dirty="0" err="1">
                <a:solidFill>
                  <a:schemeClr val="bg1">
                    <a:lumMod val="65000"/>
                  </a:schemeClr>
                </a:solidFill>
              </a:rPr>
              <a:t>AfterClass</a:t>
            </a:r>
            <a:r>
              <a:rPr lang="fi-FI" sz="1400" dirty="0">
                <a:solidFill>
                  <a:schemeClr val="bg1">
                    <a:lumMod val="65000"/>
                  </a:schemeClr>
                </a:solidFill>
              </a:rPr>
              <a:t> –suoritetaan kun kaikki testitapaukset on käyty läpi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283200" cy="4287982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org.junit.jupiter.api.Test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i-FI" sz="140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fi-FI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Test</a:t>
            </a:r>
            <a:endParaRPr lang="fi-FI" sz="1400" b="1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testMethod1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400" dirty="0">
                <a:solidFill>
                  <a:srgbClr val="3F7F5F"/>
                </a:solidFill>
                <a:latin typeface="Consolas" panose="020B0609020204030204" pitchFamily="49" charset="0"/>
              </a:rPr>
              <a:t>// Täällä suoritetaan testi 1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Test</a:t>
            </a:r>
            <a:endParaRPr lang="fi-FI" sz="1400" b="1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testMethod2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400" dirty="0">
                <a:solidFill>
                  <a:srgbClr val="3F7F5F"/>
                </a:solidFill>
                <a:latin typeface="Consolas" panose="020B0609020204030204" pitchFamily="49" charset="0"/>
              </a:rPr>
              <a:t>// Täällä suoritetaan testi 2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>
                <a:solidFill>
                  <a:srgbClr val="3F7F5F"/>
                </a:solidFill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2301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Assertiot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2000" dirty="0" err="1"/>
              <a:t>JUnit</a:t>
            </a:r>
            <a:r>
              <a:rPr lang="fi-FI" sz="2000" dirty="0"/>
              <a:t>-kirjastossa on </a:t>
            </a:r>
            <a:r>
              <a:rPr lang="fi-FI" sz="2000" dirty="0" err="1"/>
              <a:t>assert</a:t>
            </a:r>
            <a:r>
              <a:rPr lang="fi-FI" sz="2000" dirty="0"/>
              <a:t>-metodeja, joiden avulla tarkastetaan, että testattava koodi toimii </a:t>
            </a:r>
            <a:r>
              <a:rPr lang="fi-FI" sz="2000" dirty="0" smtClean="0"/>
              <a:t>oikein</a:t>
            </a:r>
          </a:p>
          <a:p>
            <a:endParaRPr lang="fi-FI" sz="2000" dirty="0"/>
          </a:p>
          <a:p>
            <a:r>
              <a:rPr lang="fi-FI" sz="2000" dirty="0" err="1" smtClean="0">
                <a:latin typeface="Consolas" panose="020B0609020204030204" pitchFamily="49" charset="0"/>
              </a:rPr>
              <a:t>assertEquals</a:t>
            </a:r>
            <a:r>
              <a:rPr lang="fi-FI" sz="2000" dirty="0" smtClean="0"/>
              <a:t> tarkastaa</a:t>
            </a:r>
            <a:r>
              <a:rPr lang="fi-FI" sz="2000" dirty="0"/>
              <a:t>, että </a:t>
            </a:r>
            <a:r>
              <a:rPr lang="fi-FI" sz="2000" dirty="0" smtClean="0"/>
              <a:t>sille annetut </a:t>
            </a:r>
            <a:r>
              <a:rPr lang="fi-FI" sz="2000" dirty="0"/>
              <a:t>arvot ovat samat.</a:t>
            </a:r>
          </a:p>
          <a:p>
            <a:pPr lvl="1"/>
            <a:r>
              <a:rPr lang="fi-FI" sz="1600" dirty="0"/>
              <a:t>Ensimmäisenä parametrina annetaan tunnettu </a:t>
            </a:r>
            <a:r>
              <a:rPr lang="fi-FI" sz="1600" dirty="0" smtClean="0"/>
              <a:t>"oikea vastaus"</a:t>
            </a:r>
          </a:p>
          <a:p>
            <a:pPr lvl="1"/>
            <a:r>
              <a:rPr lang="fi-FI" sz="1600" dirty="0" smtClean="0"/>
              <a:t>Toisena parametrina annetaan testattava arvo</a:t>
            </a:r>
          </a:p>
          <a:p>
            <a:pPr lvl="1"/>
            <a:endParaRPr lang="fi-FI" sz="1600" dirty="0"/>
          </a:p>
          <a:p>
            <a:r>
              <a:rPr lang="fi-FI" sz="2000" dirty="0"/>
              <a:t>Jos arvot eivät täsmää, </a:t>
            </a:r>
            <a:r>
              <a:rPr lang="fi-FI" sz="2000" dirty="0" smtClean="0"/>
              <a:t>kyseinen testi </a:t>
            </a:r>
            <a:r>
              <a:rPr lang="fi-FI" sz="2000" dirty="0"/>
              <a:t>merkitään epäonnistuneeksi</a:t>
            </a:r>
            <a:br>
              <a:rPr lang="fi-FI" sz="2000" dirty="0"/>
            </a:br>
            <a:endParaRPr lang="fi-FI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94400" y="1904999"/>
            <a:ext cx="5846618" cy="4775007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Test</a:t>
            </a:r>
            <a:endParaRPr lang="fi-FI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testSumOfIntegers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summa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3 + 2 + 1;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fi-FI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(6, </a:t>
            </a:r>
            <a:r>
              <a:rPr lang="fi-FI" sz="1400" u="sng" dirty="0">
                <a:solidFill>
                  <a:srgbClr val="6A3E3E"/>
                </a:solidFill>
                <a:latin typeface="Consolas" panose="020B0609020204030204" pitchFamily="49" charset="0"/>
              </a:rPr>
              <a:t>summa</a:t>
            </a:r>
            <a:r>
              <a:rPr lang="fi-FI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i-FI" sz="1400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Test</a:t>
            </a:r>
            <a:endParaRPr lang="fi-FI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testHelloLength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fi-FI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(5, </a:t>
            </a:r>
            <a:r>
              <a:rPr lang="fi-FI" sz="1400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Hello</a:t>
            </a:r>
            <a:r>
              <a:rPr lang="fi-FI" sz="1400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i-FI" sz="1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fi-FI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Test</a:t>
            </a:r>
            <a:endParaRPr lang="fi-FI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testStringReplace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teksti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Hello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 World!"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muutettu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teksti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.replace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"World"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"JUnit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fi-FI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Hello</a:t>
            </a:r>
            <a:r>
              <a:rPr lang="fi-FI" sz="1400" u="sng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fi-FI" sz="14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JUnit</a:t>
            </a:r>
            <a:r>
              <a:rPr lang="fi-FI" sz="1400" u="sng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fi-FI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400" u="sng" dirty="0">
                <a:solidFill>
                  <a:srgbClr val="6A3E3E"/>
                </a:solidFill>
                <a:latin typeface="Consolas" panose="020B0609020204030204" pitchFamily="49" charset="0"/>
              </a:rPr>
              <a:t>muutettu</a:t>
            </a:r>
            <a:r>
              <a:rPr lang="fi-FI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41399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eem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HHppkalvo_FI_widescreen</Template>
  <TotalTime>3250</TotalTime>
  <Words>1130</Words>
  <Application>Microsoft Office PowerPoint</Application>
  <PresentationFormat>Widescreen</PresentationFormat>
  <Paragraphs>217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Consolas</vt:lpstr>
      <vt:lpstr>Tahoma</vt:lpstr>
      <vt:lpstr>Wingdings</vt:lpstr>
      <vt:lpstr>Office-teema</vt:lpstr>
      <vt:lpstr>Yksikkötestaus</vt:lpstr>
      <vt:lpstr>Testaus</vt:lpstr>
      <vt:lpstr>Testaus ohjelmointikursseilla tähän asti</vt:lpstr>
      <vt:lpstr>Testauksen tasot</vt:lpstr>
      <vt:lpstr>PowerPoint Presentation</vt:lpstr>
      <vt:lpstr>Yksikkötestaus</vt:lpstr>
      <vt:lpstr>JUnit</vt:lpstr>
      <vt:lpstr>Testiluokat</vt:lpstr>
      <vt:lpstr>Assertiot</vt:lpstr>
      <vt:lpstr>Demo</vt:lpstr>
      <vt:lpstr>Testien sijainti ja rakenne</vt:lpstr>
      <vt:lpstr>Assert-metodeita (org.junit.jupiter.api.Assertions.*)</vt:lpstr>
      <vt:lpstr>Demo</vt:lpstr>
      <vt:lpstr>Toisen luokan testaaminen</vt:lpstr>
      <vt:lpstr>Mitä on yleisesti hyvä testata?</vt:lpstr>
      <vt:lpstr>Testivetoinen kehitys (test-driven development)</vt:lpstr>
      <vt:lpstr>Edistynyttä sisältöä: testivetoisen kehityksen demo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Ohjelmointi (Java)</dc:title>
  <dc:creator>Teemu Havulinna</dc:creator>
  <cp:lastModifiedBy>Teemu Havulinna</cp:lastModifiedBy>
  <cp:revision>202</cp:revision>
  <dcterms:created xsi:type="dcterms:W3CDTF">2017-10-25T09:03:06Z</dcterms:created>
  <dcterms:modified xsi:type="dcterms:W3CDTF">2020-10-20T07:29:24Z</dcterms:modified>
</cp:coreProperties>
</file>