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6"/>
  </p:notesMasterIdLst>
  <p:sldIdLst>
    <p:sldId id="257" r:id="rId2"/>
    <p:sldId id="303" r:id="rId3"/>
    <p:sldId id="259" r:id="rId4"/>
    <p:sldId id="260" r:id="rId5"/>
    <p:sldId id="264" r:id="rId6"/>
    <p:sldId id="265" r:id="rId7"/>
    <p:sldId id="268" r:id="rId8"/>
    <p:sldId id="270" r:id="rId9"/>
    <p:sldId id="299" r:id="rId10"/>
    <p:sldId id="301" r:id="rId11"/>
    <p:sldId id="269" r:id="rId12"/>
    <p:sldId id="271" r:id="rId13"/>
    <p:sldId id="286" r:id="rId14"/>
    <p:sldId id="272" r:id="rId15"/>
    <p:sldId id="288" r:id="rId16"/>
    <p:sldId id="287" r:id="rId17"/>
    <p:sldId id="290" r:id="rId18"/>
    <p:sldId id="276" r:id="rId19"/>
    <p:sldId id="291" r:id="rId20"/>
    <p:sldId id="274" r:id="rId21"/>
    <p:sldId id="273" r:id="rId22"/>
    <p:sldId id="280" r:id="rId23"/>
    <p:sldId id="279" r:id="rId24"/>
    <p:sldId id="295" r:id="rId25"/>
  </p:sldIdLst>
  <p:sldSz cx="12192000" cy="6858000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FFBDBD"/>
    <a:srgbClr val="E4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5" autoAdjust="0"/>
    <p:restoredTop sz="91513" autoAdjust="0"/>
  </p:normalViewPr>
  <p:slideViewPr>
    <p:cSldViewPr snapToGrid="0">
      <p:cViewPr varScale="1">
        <p:scale>
          <a:sx n="75" d="100"/>
          <a:sy n="75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94AA6-F631-499A-A9DD-F20940185152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8D87F5-C0CF-4BB3-A63D-E2FFE2B748A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800" dirty="0" err="1" smtClean="0">
              <a:solidFill>
                <a:schemeClr val="accent1">
                  <a:lumMod val="50000"/>
                </a:schemeClr>
              </a:solidFill>
            </a:rPr>
            <a:t>DriverManager</a:t>
          </a:r>
          <a:endParaRPr 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6EE34686-8228-47A9-9E92-C6EBF7B50185}" type="parTrans" cxnId="{56033261-F741-41AB-A76C-AFE18AEABABE}">
      <dgm:prSet/>
      <dgm:spPr/>
      <dgm:t>
        <a:bodyPr/>
        <a:lstStyle/>
        <a:p>
          <a:endParaRPr lang="en-US"/>
        </a:p>
      </dgm:t>
    </dgm:pt>
    <dgm:pt modelId="{15474D31-205F-48CF-A505-1760ECAFD529}" type="sibTrans" cxnId="{56033261-F741-41AB-A76C-AFE18AEABABE}">
      <dgm:prSet/>
      <dgm:spPr/>
      <dgm:t>
        <a:bodyPr/>
        <a:lstStyle/>
        <a:p>
          <a:endParaRPr lang="en-US"/>
        </a:p>
      </dgm:t>
    </dgm:pt>
    <dgm:pt modelId="{D25C21AB-EDD6-4632-A063-36FED570725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accent1">
                  <a:lumMod val="50000"/>
                </a:schemeClr>
              </a:solidFill>
            </a:rPr>
            <a:t>Connection</a:t>
          </a:r>
          <a:endParaRPr 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001EC56E-32FF-4029-8CA0-F89B6F81E1A7}" type="parTrans" cxnId="{F6E70546-F861-49A2-8EAF-48115B5AF1B0}">
      <dgm:prSet/>
      <dgm:spPr/>
      <dgm:t>
        <a:bodyPr/>
        <a:lstStyle/>
        <a:p>
          <a:endParaRPr lang="en-US"/>
        </a:p>
      </dgm:t>
    </dgm:pt>
    <dgm:pt modelId="{2E680B7E-F7F6-4039-AE6B-A5F7358C7426}" type="sibTrans" cxnId="{F6E70546-F861-49A2-8EAF-48115B5AF1B0}">
      <dgm:prSet/>
      <dgm:spPr/>
      <dgm:t>
        <a:bodyPr/>
        <a:lstStyle/>
        <a:p>
          <a:endParaRPr lang="en-US"/>
        </a:p>
      </dgm:t>
    </dgm:pt>
    <dgm:pt modelId="{2F0B3372-A1F2-41B8-96E7-08EEEB0A085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800" dirty="0" err="1" smtClean="0">
              <a:solidFill>
                <a:schemeClr val="accent1">
                  <a:lumMod val="50000"/>
                </a:schemeClr>
              </a:solidFill>
            </a:rPr>
            <a:t>PreparedStatement</a:t>
          </a:r>
          <a:endParaRPr 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E285E53E-EE63-4754-AC33-F48DB996FB4B}" type="parTrans" cxnId="{09F100C5-2605-4E4D-95F1-5B9EA4F19301}">
      <dgm:prSet/>
      <dgm:spPr/>
      <dgm:t>
        <a:bodyPr/>
        <a:lstStyle/>
        <a:p>
          <a:endParaRPr lang="en-US"/>
        </a:p>
      </dgm:t>
    </dgm:pt>
    <dgm:pt modelId="{3399D4AA-4F97-4E7C-A429-168712EEB810}" type="sibTrans" cxnId="{09F100C5-2605-4E4D-95F1-5B9EA4F19301}">
      <dgm:prSet/>
      <dgm:spPr/>
      <dgm:t>
        <a:bodyPr/>
        <a:lstStyle/>
        <a:p>
          <a:endParaRPr lang="en-US"/>
        </a:p>
      </dgm:t>
    </dgm:pt>
    <dgm:pt modelId="{68129798-91A8-4C3D-AC51-ED79BD25BF1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800" dirty="0" err="1" smtClean="0">
              <a:solidFill>
                <a:schemeClr val="accent1">
                  <a:lumMod val="50000"/>
                </a:schemeClr>
              </a:solidFill>
            </a:rPr>
            <a:t>ResultSet</a:t>
          </a:r>
          <a:endParaRPr 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FC283758-593F-4E55-B33D-FFAF8C89E673}" type="parTrans" cxnId="{437D120B-5FEA-4D93-AC37-57DE24DC19F5}">
      <dgm:prSet/>
      <dgm:spPr/>
      <dgm:t>
        <a:bodyPr/>
        <a:lstStyle/>
        <a:p>
          <a:endParaRPr lang="en-US"/>
        </a:p>
      </dgm:t>
    </dgm:pt>
    <dgm:pt modelId="{D8A28D3D-2F6A-4085-BF55-FD89F1A22836}" type="sibTrans" cxnId="{437D120B-5FEA-4D93-AC37-57DE24DC19F5}">
      <dgm:prSet/>
      <dgm:spPr/>
      <dgm:t>
        <a:bodyPr/>
        <a:lstStyle/>
        <a:p>
          <a:endParaRPr lang="en-US"/>
        </a:p>
      </dgm:t>
    </dgm:pt>
    <dgm:pt modelId="{1DB48ECD-34DA-4408-92A0-966B480A307A}" type="pres">
      <dgm:prSet presAssocID="{26094AA6-F631-499A-A9DD-F2094018515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B973340-3A4C-4899-9872-3BCF2DE32BE8}" type="pres">
      <dgm:prSet presAssocID="{188D87F5-C0CF-4BB3-A63D-E2FFE2B748A2}" presName="composite" presStyleCnt="0"/>
      <dgm:spPr/>
    </dgm:pt>
    <dgm:pt modelId="{FEEEFD32-1F0A-43A4-A371-A68A88AFA9F0}" type="pres">
      <dgm:prSet presAssocID="{188D87F5-C0CF-4BB3-A63D-E2FFE2B748A2}" presName="bentUpArrow1" presStyleLbl="alignImgPlace1" presStyleIdx="0" presStyleCnt="3" custLinFactNeighborY="0"/>
      <dgm:spPr/>
    </dgm:pt>
    <dgm:pt modelId="{2E972A44-3AFC-40C2-A161-7854EF755D5D}" type="pres">
      <dgm:prSet presAssocID="{188D87F5-C0CF-4BB3-A63D-E2FFE2B748A2}" presName="ParentText" presStyleLbl="node1" presStyleIdx="0" presStyleCnt="4" custScaleX="201362" custLinFactNeighborX="-28165" custLinFactNeighborY="-286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A9C72-1080-42CD-96BD-49941E0EC939}" type="pres">
      <dgm:prSet presAssocID="{188D87F5-C0CF-4BB3-A63D-E2FFE2B748A2}" presName="ChildText" presStyleLbl="revTx" presStyleIdx="0" presStyleCnt="3" custLinFactX="-100000" custLinFactY="55578" custLinFactNeighborX="-127515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ACA16E-F2C4-439B-B8DF-4DD7FC8A51E4}" type="pres">
      <dgm:prSet presAssocID="{15474D31-205F-48CF-A505-1760ECAFD529}" presName="sibTrans" presStyleCnt="0"/>
      <dgm:spPr/>
    </dgm:pt>
    <dgm:pt modelId="{D4B026B4-1E18-49F7-9F77-253C02DA6F32}" type="pres">
      <dgm:prSet presAssocID="{D25C21AB-EDD6-4632-A063-36FED5707252}" presName="composite" presStyleCnt="0"/>
      <dgm:spPr/>
    </dgm:pt>
    <dgm:pt modelId="{4CAF1D57-BC71-4BDE-89B5-3D79434D2C84}" type="pres">
      <dgm:prSet presAssocID="{D25C21AB-EDD6-4632-A063-36FED5707252}" presName="bentUpArrow1" presStyleLbl="alignImgPlace1" presStyleIdx="1" presStyleCnt="3" custLinFactNeighborX="28604" custLinFactNeighborY="-2079"/>
      <dgm:spPr/>
    </dgm:pt>
    <dgm:pt modelId="{8CC457B2-2075-4693-8257-3BA5D82E55CC}" type="pres">
      <dgm:prSet presAssocID="{D25C21AB-EDD6-4632-A063-36FED5707252}" presName="ParentText" presStyleLbl="node1" presStyleIdx="1" presStyleCnt="4" custScaleX="194524" custLinFactNeighborX="12309" custLinFactNeighborY="-18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C4CAC-2C36-4AB9-9C83-6B15BB92EB1D}" type="pres">
      <dgm:prSet presAssocID="{D25C21AB-EDD6-4632-A063-36FED5707252}" presName="ChildText" presStyleLbl="revTx" presStyleIdx="1" presStyleCnt="3" custScaleX="290429" custLinFactX="69910" custLinFactNeighborX="100000" custLinFactNeighborY="23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BB8D7-A30A-4C63-BB91-81A4A9CA4918}" type="pres">
      <dgm:prSet presAssocID="{2E680B7E-F7F6-4039-AE6B-A5F7358C7426}" presName="sibTrans" presStyleCnt="0"/>
      <dgm:spPr/>
    </dgm:pt>
    <dgm:pt modelId="{AB5765F3-44FF-43DC-B79F-A0905643331D}" type="pres">
      <dgm:prSet presAssocID="{2F0B3372-A1F2-41B8-96E7-08EEEB0A0859}" presName="composite" presStyleCnt="0"/>
      <dgm:spPr/>
    </dgm:pt>
    <dgm:pt modelId="{43389C9A-78B7-4DB1-901D-3128164A6E18}" type="pres">
      <dgm:prSet presAssocID="{2F0B3372-A1F2-41B8-96E7-08EEEB0A0859}" presName="bentUpArrow1" presStyleLbl="alignImgPlace1" presStyleIdx="2" presStyleCnt="3" custLinFactNeighborX="49737" custLinFactNeighborY="2385"/>
      <dgm:spPr/>
    </dgm:pt>
    <dgm:pt modelId="{DED2E6FB-6CEE-47CC-8356-B972FF2B859F}" type="pres">
      <dgm:prSet presAssocID="{2F0B3372-A1F2-41B8-96E7-08EEEB0A0859}" presName="ParentText" presStyleLbl="node1" presStyleIdx="2" presStyleCnt="4" custScaleX="183777" custLinFactNeighborX="35214" custLinFactNeighborY="-164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F07DA-47FB-45F6-9C3E-1DB7B193209A}" type="pres">
      <dgm:prSet presAssocID="{2F0B3372-A1F2-41B8-96E7-08EEEB0A0859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A4F5D-4E9F-4FFE-B387-2D678A5F59BB}" type="pres">
      <dgm:prSet presAssocID="{3399D4AA-4F97-4E7C-A429-168712EEB810}" presName="sibTrans" presStyleCnt="0"/>
      <dgm:spPr/>
    </dgm:pt>
    <dgm:pt modelId="{B75A1C5D-E0A3-4E56-9779-DC5D3262CA0E}" type="pres">
      <dgm:prSet presAssocID="{68129798-91A8-4C3D-AC51-ED79BD25BF19}" presName="composite" presStyleCnt="0"/>
      <dgm:spPr/>
    </dgm:pt>
    <dgm:pt modelId="{FB08C865-49EB-43C8-BA4C-6D70CFEB2785}" type="pres">
      <dgm:prSet presAssocID="{68129798-91A8-4C3D-AC51-ED79BD25BF19}" presName="ParentText" presStyleLbl="node1" presStyleIdx="3" presStyleCnt="4" custScaleX="201668" custLinFactNeighborX="42571" custLinFactNeighborY="819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033261-F741-41AB-A76C-AFE18AEABABE}" srcId="{26094AA6-F631-499A-A9DD-F20940185152}" destId="{188D87F5-C0CF-4BB3-A63D-E2FFE2B748A2}" srcOrd="0" destOrd="0" parTransId="{6EE34686-8228-47A9-9E92-C6EBF7B50185}" sibTransId="{15474D31-205F-48CF-A505-1760ECAFD529}"/>
    <dgm:cxn modelId="{317E74E1-FBCB-4624-AB15-7D034ADD9C29}" type="presOf" srcId="{2F0B3372-A1F2-41B8-96E7-08EEEB0A0859}" destId="{DED2E6FB-6CEE-47CC-8356-B972FF2B859F}" srcOrd="0" destOrd="0" presId="urn:microsoft.com/office/officeart/2005/8/layout/StepDownProcess"/>
    <dgm:cxn modelId="{3A99A6AD-0FF1-4476-AAB9-8248013B48DD}" type="presOf" srcId="{D25C21AB-EDD6-4632-A063-36FED5707252}" destId="{8CC457B2-2075-4693-8257-3BA5D82E55CC}" srcOrd="0" destOrd="0" presId="urn:microsoft.com/office/officeart/2005/8/layout/StepDownProcess"/>
    <dgm:cxn modelId="{09F100C5-2605-4E4D-95F1-5B9EA4F19301}" srcId="{26094AA6-F631-499A-A9DD-F20940185152}" destId="{2F0B3372-A1F2-41B8-96E7-08EEEB0A0859}" srcOrd="2" destOrd="0" parTransId="{E285E53E-EE63-4754-AC33-F48DB996FB4B}" sibTransId="{3399D4AA-4F97-4E7C-A429-168712EEB810}"/>
    <dgm:cxn modelId="{A5BC542B-57AC-4329-86FE-EBA352C6213D}" type="presOf" srcId="{188D87F5-C0CF-4BB3-A63D-E2FFE2B748A2}" destId="{2E972A44-3AFC-40C2-A161-7854EF755D5D}" srcOrd="0" destOrd="0" presId="urn:microsoft.com/office/officeart/2005/8/layout/StepDownProcess"/>
    <dgm:cxn modelId="{AB3686C7-0A8E-4729-A991-50F590EE7804}" type="presOf" srcId="{26094AA6-F631-499A-A9DD-F20940185152}" destId="{1DB48ECD-34DA-4408-92A0-966B480A307A}" srcOrd="0" destOrd="0" presId="urn:microsoft.com/office/officeart/2005/8/layout/StepDownProcess"/>
    <dgm:cxn modelId="{437D120B-5FEA-4D93-AC37-57DE24DC19F5}" srcId="{26094AA6-F631-499A-A9DD-F20940185152}" destId="{68129798-91A8-4C3D-AC51-ED79BD25BF19}" srcOrd="3" destOrd="0" parTransId="{FC283758-593F-4E55-B33D-FFAF8C89E673}" sibTransId="{D8A28D3D-2F6A-4085-BF55-FD89F1A22836}"/>
    <dgm:cxn modelId="{6F050FB1-FF64-4DE5-86B6-D2D69A807A87}" type="presOf" srcId="{68129798-91A8-4C3D-AC51-ED79BD25BF19}" destId="{FB08C865-49EB-43C8-BA4C-6D70CFEB2785}" srcOrd="0" destOrd="0" presId="urn:microsoft.com/office/officeart/2005/8/layout/StepDownProcess"/>
    <dgm:cxn modelId="{F6E70546-F861-49A2-8EAF-48115B5AF1B0}" srcId="{26094AA6-F631-499A-A9DD-F20940185152}" destId="{D25C21AB-EDD6-4632-A063-36FED5707252}" srcOrd="1" destOrd="0" parTransId="{001EC56E-32FF-4029-8CA0-F89B6F81E1A7}" sibTransId="{2E680B7E-F7F6-4039-AE6B-A5F7358C7426}"/>
    <dgm:cxn modelId="{CFB58720-2541-4A29-A53D-A37978C0B902}" type="presParOf" srcId="{1DB48ECD-34DA-4408-92A0-966B480A307A}" destId="{EB973340-3A4C-4899-9872-3BCF2DE32BE8}" srcOrd="0" destOrd="0" presId="urn:microsoft.com/office/officeart/2005/8/layout/StepDownProcess"/>
    <dgm:cxn modelId="{A47BA46A-ACAF-4972-B09A-12B5D564FD81}" type="presParOf" srcId="{EB973340-3A4C-4899-9872-3BCF2DE32BE8}" destId="{FEEEFD32-1F0A-43A4-A371-A68A88AFA9F0}" srcOrd="0" destOrd="0" presId="urn:microsoft.com/office/officeart/2005/8/layout/StepDownProcess"/>
    <dgm:cxn modelId="{7B019451-AC68-4DFA-BFC9-1E482F77B053}" type="presParOf" srcId="{EB973340-3A4C-4899-9872-3BCF2DE32BE8}" destId="{2E972A44-3AFC-40C2-A161-7854EF755D5D}" srcOrd="1" destOrd="0" presId="urn:microsoft.com/office/officeart/2005/8/layout/StepDownProcess"/>
    <dgm:cxn modelId="{9A714EC3-7C0A-4FB3-B790-00A11BA442BC}" type="presParOf" srcId="{EB973340-3A4C-4899-9872-3BCF2DE32BE8}" destId="{F41A9C72-1080-42CD-96BD-49941E0EC939}" srcOrd="2" destOrd="0" presId="urn:microsoft.com/office/officeart/2005/8/layout/StepDownProcess"/>
    <dgm:cxn modelId="{AF979114-B7DA-4085-80A1-D2290D080B52}" type="presParOf" srcId="{1DB48ECD-34DA-4408-92A0-966B480A307A}" destId="{9DACA16E-F2C4-439B-B8DF-4DD7FC8A51E4}" srcOrd="1" destOrd="0" presId="urn:microsoft.com/office/officeart/2005/8/layout/StepDownProcess"/>
    <dgm:cxn modelId="{376DCE6A-0E57-4646-9D40-BED7EA860BBC}" type="presParOf" srcId="{1DB48ECD-34DA-4408-92A0-966B480A307A}" destId="{D4B026B4-1E18-49F7-9F77-253C02DA6F32}" srcOrd="2" destOrd="0" presId="urn:microsoft.com/office/officeart/2005/8/layout/StepDownProcess"/>
    <dgm:cxn modelId="{580EC34F-0547-4D3C-9B4B-1D32508830D2}" type="presParOf" srcId="{D4B026B4-1E18-49F7-9F77-253C02DA6F32}" destId="{4CAF1D57-BC71-4BDE-89B5-3D79434D2C84}" srcOrd="0" destOrd="0" presId="urn:microsoft.com/office/officeart/2005/8/layout/StepDownProcess"/>
    <dgm:cxn modelId="{6E6FEB9D-3D3E-4CE3-BF54-808DCA40688B}" type="presParOf" srcId="{D4B026B4-1E18-49F7-9F77-253C02DA6F32}" destId="{8CC457B2-2075-4693-8257-3BA5D82E55CC}" srcOrd="1" destOrd="0" presId="urn:microsoft.com/office/officeart/2005/8/layout/StepDownProcess"/>
    <dgm:cxn modelId="{D016F3AD-99C4-4806-8FC9-B7FB0998C2C2}" type="presParOf" srcId="{D4B026B4-1E18-49F7-9F77-253C02DA6F32}" destId="{3E9C4CAC-2C36-4AB9-9C83-6B15BB92EB1D}" srcOrd="2" destOrd="0" presId="urn:microsoft.com/office/officeart/2005/8/layout/StepDownProcess"/>
    <dgm:cxn modelId="{EDD6C44D-A783-4F7C-8005-0BF4BAEE1FFB}" type="presParOf" srcId="{1DB48ECD-34DA-4408-92A0-966B480A307A}" destId="{668BB8D7-A30A-4C63-BB91-81A4A9CA4918}" srcOrd="3" destOrd="0" presId="urn:microsoft.com/office/officeart/2005/8/layout/StepDownProcess"/>
    <dgm:cxn modelId="{FC4E3277-C090-4C40-868C-9A02EEE28C98}" type="presParOf" srcId="{1DB48ECD-34DA-4408-92A0-966B480A307A}" destId="{AB5765F3-44FF-43DC-B79F-A0905643331D}" srcOrd="4" destOrd="0" presId="urn:microsoft.com/office/officeart/2005/8/layout/StepDownProcess"/>
    <dgm:cxn modelId="{0990DDE4-9706-4433-96F0-73D71B28DCA9}" type="presParOf" srcId="{AB5765F3-44FF-43DC-B79F-A0905643331D}" destId="{43389C9A-78B7-4DB1-901D-3128164A6E18}" srcOrd="0" destOrd="0" presId="urn:microsoft.com/office/officeart/2005/8/layout/StepDownProcess"/>
    <dgm:cxn modelId="{32E48C3D-456E-4EC5-8A2B-D5C41E47FDAD}" type="presParOf" srcId="{AB5765F3-44FF-43DC-B79F-A0905643331D}" destId="{DED2E6FB-6CEE-47CC-8356-B972FF2B859F}" srcOrd="1" destOrd="0" presId="urn:microsoft.com/office/officeart/2005/8/layout/StepDownProcess"/>
    <dgm:cxn modelId="{3060CE0A-8AE2-4E3F-8161-72EA04F5636D}" type="presParOf" srcId="{AB5765F3-44FF-43DC-B79F-A0905643331D}" destId="{909F07DA-47FB-45F6-9C3E-1DB7B193209A}" srcOrd="2" destOrd="0" presId="urn:microsoft.com/office/officeart/2005/8/layout/StepDownProcess"/>
    <dgm:cxn modelId="{199D9B31-5CAC-47AA-941B-34F8905BF6CE}" type="presParOf" srcId="{1DB48ECD-34DA-4408-92A0-966B480A307A}" destId="{FA0A4F5D-4E9F-4FFE-B387-2D678A5F59BB}" srcOrd="5" destOrd="0" presId="urn:microsoft.com/office/officeart/2005/8/layout/StepDownProcess"/>
    <dgm:cxn modelId="{3CADEAB7-263C-4E20-82F9-1D23DF7FDA6F}" type="presParOf" srcId="{1DB48ECD-34DA-4408-92A0-966B480A307A}" destId="{B75A1C5D-E0A3-4E56-9779-DC5D3262CA0E}" srcOrd="6" destOrd="0" presId="urn:microsoft.com/office/officeart/2005/8/layout/StepDownProcess"/>
    <dgm:cxn modelId="{8ADF7EA4-2CED-4863-97FC-AD2AD8ED68BF}" type="presParOf" srcId="{B75A1C5D-E0A3-4E56-9779-DC5D3262CA0E}" destId="{FB08C865-49EB-43C8-BA4C-6D70CFEB278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EFD32-1F0A-43A4-A371-A68A88AFA9F0}">
      <dsp:nvSpPr>
        <dsp:cNvPr id="0" name=""/>
        <dsp:cNvSpPr/>
      </dsp:nvSpPr>
      <dsp:spPr>
        <a:xfrm rot="5400000">
          <a:off x="1670655" y="846635"/>
          <a:ext cx="743530" cy="846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E972A44-3AFC-40C2-A161-7854EF755D5D}">
      <dsp:nvSpPr>
        <dsp:cNvPr id="0" name=""/>
        <dsp:cNvSpPr/>
      </dsp:nvSpPr>
      <dsp:spPr>
        <a:xfrm>
          <a:off x="486775" y="0"/>
          <a:ext cx="2520382" cy="876126"/>
        </a:xfrm>
        <a:prstGeom prst="roundRect">
          <a:avLst>
            <a:gd name="adj" fmla="val 166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</a:rPr>
            <a:t>DriverManager</a:t>
          </a:r>
          <a:endParaRPr 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29552" y="42777"/>
        <a:ext cx="2434828" cy="790572"/>
      </dsp:txXfrm>
    </dsp:sp>
    <dsp:sp modelId="{F41A9C72-1080-42CD-96BD-49941E0EC939}">
      <dsp:nvSpPr>
        <dsp:cNvPr id="0" name=""/>
        <dsp:cNvSpPr/>
      </dsp:nvSpPr>
      <dsp:spPr>
        <a:xfrm>
          <a:off x="654164" y="1207661"/>
          <a:ext cx="910343" cy="70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F1D57-BC71-4BDE-89B5-3D79434D2C84}">
      <dsp:nvSpPr>
        <dsp:cNvPr id="0" name=""/>
        <dsp:cNvSpPr/>
      </dsp:nvSpPr>
      <dsp:spPr>
        <a:xfrm rot="5400000">
          <a:off x="3212246" y="1815357"/>
          <a:ext cx="743530" cy="846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C457B2-2075-4693-8257-3BA5D82E55CC}">
      <dsp:nvSpPr>
        <dsp:cNvPr id="0" name=""/>
        <dsp:cNvSpPr/>
      </dsp:nvSpPr>
      <dsp:spPr>
        <a:xfrm>
          <a:off x="2335632" y="990704"/>
          <a:ext cx="2434793" cy="876126"/>
        </a:xfrm>
        <a:prstGeom prst="roundRect">
          <a:avLst>
            <a:gd name="adj" fmla="val 166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1">
                  <a:lumMod val="50000"/>
                </a:schemeClr>
              </a:solidFill>
            </a:rPr>
            <a:t>Connection</a:t>
          </a:r>
          <a:endParaRPr 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378409" y="1033481"/>
        <a:ext cx="2349239" cy="790572"/>
      </dsp:txXfrm>
    </dsp:sp>
    <dsp:sp modelId="{3E9C4CAC-2C36-4AB9-9C83-6B15BB92EB1D}">
      <dsp:nvSpPr>
        <dsp:cNvPr id="0" name=""/>
        <dsp:cNvSpPr/>
      </dsp:nvSpPr>
      <dsp:spPr>
        <a:xfrm>
          <a:off x="4704781" y="1106520"/>
          <a:ext cx="2643902" cy="70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89C9A-78B7-4DB1-901D-3128164A6E18}">
      <dsp:nvSpPr>
        <dsp:cNvPr id="0" name=""/>
        <dsp:cNvSpPr/>
      </dsp:nvSpPr>
      <dsp:spPr>
        <a:xfrm rot="5400000">
          <a:off x="4666132" y="2832727"/>
          <a:ext cx="743530" cy="846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ED2E6FB-6CEE-47CC-8356-B972FF2B859F}">
      <dsp:nvSpPr>
        <dsp:cNvPr id="0" name=""/>
        <dsp:cNvSpPr/>
      </dsp:nvSpPr>
      <dsp:spPr>
        <a:xfrm>
          <a:off x="3964584" y="1976372"/>
          <a:ext cx="2300277" cy="876126"/>
        </a:xfrm>
        <a:prstGeom prst="roundRect">
          <a:avLst>
            <a:gd name="adj" fmla="val 166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</a:rPr>
            <a:t>PreparedStatement</a:t>
          </a:r>
          <a:endParaRPr 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007361" y="2019149"/>
        <a:ext cx="2214723" cy="790572"/>
      </dsp:txXfrm>
    </dsp:sp>
    <dsp:sp modelId="{909F07DA-47FB-45F6-9C3E-1DB7B193209A}">
      <dsp:nvSpPr>
        <dsp:cNvPr id="0" name=""/>
        <dsp:cNvSpPr/>
      </dsp:nvSpPr>
      <dsp:spPr>
        <a:xfrm>
          <a:off x="5299794" y="2074334"/>
          <a:ext cx="910343" cy="70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8C865-49EB-43C8-BA4C-6D70CFEB2785}">
      <dsp:nvSpPr>
        <dsp:cNvPr id="0" name=""/>
        <dsp:cNvSpPr/>
      </dsp:nvSpPr>
      <dsp:spPr>
        <a:xfrm>
          <a:off x="5398926" y="2997373"/>
          <a:ext cx="2524212" cy="876126"/>
        </a:xfrm>
        <a:prstGeom prst="roundRect">
          <a:avLst>
            <a:gd name="adj" fmla="val 166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chemeClr val="accent1">
                  <a:lumMod val="50000"/>
                </a:schemeClr>
              </a:solidFill>
            </a:rPr>
            <a:t>ResultSet</a:t>
          </a:r>
          <a:endParaRPr 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441703" y="3040150"/>
        <a:ext cx="2438658" cy="790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8A181-A3B7-4846-A835-2C8AA27E092E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D4C9-3D05-4742-9C1D-3AB49982ADB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418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834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179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427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Sijoitettavien</a:t>
            </a:r>
            <a:r>
              <a:rPr lang="fi-FI" baseline="0" dirty="0" smtClean="0"/>
              <a:t> arvojen indeksit alkavat 1:stä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58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Sijoitettavien</a:t>
            </a:r>
            <a:r>
              <a:rPr lang="fi-FI" baseline="0" dirty="0" smtClean="0"/>
              <a:t> arvojen indeksit alkavat 1:stä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19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8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897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604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686800" y="1447800"/>
            <a:ext cx="2692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7874000" cy="4572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935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1076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396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720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6089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9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638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49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331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579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i-FI" noProof="0" smtClean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66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478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smtClean="0"/>
              <a:t>Click to edit Master title style</a:t>
            </a:r>
            <a:endParaRPr lang="fi-FI" altLang="fi-FI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62200"/>
            <a:ext cx="1076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smtClean="0"/>
              <a:t>Edit Master text styles</a:t>
            </a:r>
          </a:p>
          <a:p>
            <a:pPr lvl="1"/>
            <a:r>
              <a:rPr lang="en-US" altLang="fi-FI" smtClean="0"/>
              <a:t>Second level</a:t>
            </a:r>
          </a:p>
          <a:p>
            <a:pPr lvl="2"/>
            <a:r>
              <a:rPr lang="en-US" altLang="fi-FI" smtClean="0"/>
              <a:t>Third level</a:t>
            </a:r>
          </a:p>
          <a:p>
            <a:pPr lvl="3"/>
            <a:r>
              <a:rPr lang="en-US" altLang="fi-FI" smtClean="0"/>
              <a:t>Fourth level</a:t>
            </a:r>
          </a:p>
          <a:p>
            <a:pPr lvl="4"/>
            <a:r>
              <a:rPr lang="en-US" altLang="fi-FI" smtClean="0"/>
              <a:t>Fifth level</a:t>
            </a:r>
            <a:endParaRPr lang="fi-FI" altLang="fi-FI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61600" y="63246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fld id="{342E8A6D-A270-4B22-A9BE-01FA96D2980B}" type="datetimeFigureOut">
              <a:rPr lang="fi-FI" smtClean="0"/>
              <a:t>17.4.2020</a:t>
            </a:fld>
            <a:endParaRPr 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324605"/>
            <a:ext cx="3251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5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61600" y="60960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466729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1569056" y="5576888"/>
            <a:ext cx="127000" cy="914400"/>
            <a:chOff x="5568" y="2064"/>
            <a:chExt cx="295" cy="2112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380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1800">
          <a:solidFill>
            <a:srgbClr val="4C4C4C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1500">
          <a:solidFill>
            <a:srgbClr val="4C4C4C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1500">
          <a:solidFill>
            <a:srgbClr val="4C4C4C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xkcd.com/327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.org/cli.html" TargetMode="External"/><Relationship Id="rId2" Type="http://schemas.openxmlformats.org/officeDocument/2006/relationships/hyperlink" Target="https://sqlite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deo.haaga-helia.fi/media/SQLite+tools/0_pez4r54j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23420543" TargetMode="External"/><Relationship Id="rId2" Type="http://schemas.openxmlformats.org/officeDocument/2006/relationships/hyperlink" Target="https://mvnrepository.com/artifact/org.xerial/sqlite-jdbc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sz="2800" dirty="0"/>
              <a:t>Ohjelmointi (Java)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Tietokantojen käyttö Java-ohjelmissa</a:t>
            </a:r>
          </a:p>
          <a:p>
            <a:r>
              <a:rPr lang="fi-FI" dirty="0" smtClean="0"/>
              <a:t>DAO-luokat (Data Access Object</a:t>
            </a:r>
            <a:r>
              <a:rPr lang="fi-FI" dirty="0" smtClean="0"/>
              <a:t>)</a:t>
            </a:r>
            <a:endParaRPr lang="fi-FI" dirty="0" smtClean="0"/>
          </a:p>
        </p:txBody>
      </p:sp>
      <p:pic>
        <p:nvPicPr>
          <p:cNvPr id="4" name="Picture 3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62113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Tietokantayhteyksien sulkeminen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smtClean="0"/>
              <a:t>Tietokantayhteydet tulee myös sulkea käytön jälkeen, jotta niille varatut resurssit vapautuvat uudelleenkäytettäviksi.</a:t>
            </a:r>
          </a:p>
          <a:p>
            <a:r>
              <a:rPr lang="fi-FI" dirty="0" smtClean="0"/>
              <a:t>Yhteydet suljetaan kutsumalla </a:t>
            </a:r>
            <a:r>
              <a:rPr lang="fi-FI" dirty="0" err="1" smtClean="0">
                <a:latin typeface="Consolas" panose="020B0609020204030204" pitchFamily="49" charset="0"/>
              </a:rPr>
              <a:t>close</a:t>
            </a:r>
            <a:r>
              <a:rPr lang="fi-FI" dirty="0" smtClean="0">
                <a:latin typeface="Consolas" panose="020B0609020204030204" pitchFamily="49" charset="0"/>
              </a:rPr>
              <a:t>()</a:t>
            </a:r>
            <a:r>
              <a:rPr lang="fi-FI" dirty="0" smtClean="0"/>
              <a:t>-metodia.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62201"/>
            <a:ext cx="5283200" cy="2062316"/>
          </a:xfrm>
          <a:solidFill>
            <a:schemeClr val="accent5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fi-FI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i-FI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41424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Tietokantojen käyttö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Kyselyiden tekeminen</a:t>
            </a:r>
          </a:p>
        </p:txBody>
      </p:sp>
    </p:spTree>
    <p:extLst>
      <p:ext uri="{BB962C8B-B14F-4D97-AF65-F5344CB8AC3E}">
        <p14:creationId xmlns:p14="http://schemas.microsoft.com/office/powerpoint/2010/main" val="5964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Kyselyn tekeminen: luokat ja metodit</a:t>
            </a:r>
            <a:endParaRPr lang="fi-F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277694"/>
              </p:ext>
            </p:extLst>
          </p:nvPr>
        </p:nvGraphicFramePr>
        <p:xfrm>
          <a:off x="1826963" y="2156912"/>
          <a:ext cx="8229600" cy="387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6963" y="3256918"/>
            <a:ext cx="20356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getConnection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4611" y="4242689"/>
            <a:ext cx="2204629" cy="3062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prepareStatement</a:t>
            </a:r>
            <a:r>
              <a:rPr lang="en-US" sz="1400" dirty="0">
                <a:solidFill>
                  <a:schemeClr val="tx2"/>
                </a:solidFill>
              </a:rPr>
              <a:t>(SQL)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8939" y="5151379"/>
            <a:ext cx="1986988" cy="5206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executeQuery</a:t>
            </a:r>
            <a:r>
              <a:rPr lang="en-US" sz="1400" dirty="0">
                <a:solidFill>
                  <a:schemeClr val="tx2"/>
                </a:solidFill>
              </a:rPr>
              <a:t>()</a:t>
            </a:r>
          </a:p>
          <a:p>
            <a:pPr algn="ctr"/>
            <a:r>
              <a:rPr lang="en-US" sz="1400" dirty="0" err="1">
                <a:solidFill>
                  <a:schemeClr val="tx2"/>
                </a:solidFill>
              </a:rPr>
              <a:t>executeUpdate</a:t>
            </a:r>
            <a:r>
              <a:rPr lang="en-US" sz="1400" dirty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4314" y="5919373"/>
            <a:ext cx="220648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1400" dirty="0" smtClean="0">
                <a:solidFill>
                  <a:schemeClr val="tx2"/>
                </a:solidFill>
              </a:rPr>
              <a:t>next()</a:t>
            </a:r>
          </a:p>
          <a:p>
            <a:pPr lvl="0" algn="ctr"/>
            <a:r>
              <a:rPr lang="en-US" sz="1400" dirty="0" err="1" smtClean="0">
                <a:solidFill>
                  <a:schemeClr val="tx2"/>
                </a:solidFill>
              </a:rPr>
              <a:t>getLong</a:t>
            </a:r>
            <a:r>
              <a:rPr lang="en-US" sz="1400" dirty="0" smtClean="0">
                <a:solidFill>
                  <a:schemeClr val="tx2"/>
                </a:solidFill>
              </a:rPr>
              <a:t>(</a:t>
            </a:r>
            <a:r>
              <a:rPr lang="en-US" sz="1400" dirty="0" err="1" smtClean="0">
                <a:solidFill>
                  <a:schemeClr val="tx2"/>
                </a:solidFill>
              </a:rPr>
              <a:t>columnName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r>
              <a:rPr lang="en-US" sz="1400" dirty="0" err="1">
                <a:solidFill>
                  <a:schemeClr val="tx2"/>
                </a:solidFill>
              </a:rPr>
              <a:t>getString</a:t>
            </a:r>
            <a:r>
              <a:rPr lang="en-US" sz="1400" dirty="0">
                <a:solidFill>
                  <a:schemeClr val="tx2"/>
                </a:solidFill>
              </a:rPr>
              <a:t>(</a:t>
            </a:r>
            <a:r>
              <a:rPr lang="en-US" sz="1400" dirty="0" err="1">
                <a:solidFill>
                  <a:schemeClr val="tx2"/>
                </a:solidFill>
              </a:rPr>
              <a:t>columnName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95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Kyselyn tulosten läpikäynti: </a:t>
            </a:r>
            <a:r>
              <a:rPr lang="fi-FI" dirty="0" err="1" smtClean="0"/>
              <a:t>ResultSet</a:t>
            </a:r>
            <a:r>
              <a:rPr lang="fi-FI" dirty="0" smtClean="0"/>
              <a:t>, </a:t>
            </a:r>
            <a:r>
              <a:rPr lang="fi-FI" dirty="0" err="1" smtClean="0"/>
              <a:t>next</a:t>
            </a:r>
            <a:r>
              <a:rPr lang="fi-FI" dirty="0" smtClean="0"/>
              <a:t> ja </a:t>
            </a:r>
            <a:r>
              <a:rPr lang="fi-FI" dirty="0" err="1" smtClean="0"/>
              <a:t>get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JDBC-kyselyiden tuloksina saadaan </a:t>
            </a:r>
            <a:r>
              <a:rPr lang="fi-FI" dirty="0" err="1" smtClean="0">
                <a:latin typeface="Consolas" panose="020B0609020204030204" pitchFamily="49" charset="0"/>
              </a:rPr>
              <a:t>ResultSet</a:t>
            </a:r>
            <a:r>
              <a:rPr lang="fi-FI" dirty="0" smtClean="0"/>
              <a:t>-olioita</a:t>
            </a:r>
          </a:p>
          <a:p>
            <a:endParaRPr lang="fi-FI" dirty="0"/>
          </a:p>
          <a:p>
            <a:r>
              <a:rPr lang="fi-FI" dirty="0" err="1" smtClean="0">
                <a:latin typeface="Consolas" panose="020B0609020204030204" pitchFamily="49" charset="0"/>
              </a:rPr>
              <a:t>ResultSet</a:t>
            </a:r>
            <a:r>
              <a:rPr lang="fi-FI" dirty="0" smtClean="0"/>
              <a:t>-olion </a:t>
            </a:r>
            <a:r>
              <a:rPr lang="fi-FI" dirty="0"/>
              <a:t>kautta on mahdollista käsitellä </a:t>
            </a:r>
            <a:r>
              <a:rPr lang="fi-FI" b="1" dirty="0"/>
              <a:t>vain yhtä tulosriviä kerrallaan</a:t>
            </a:r>
          </a:p>
          <a:p>
            <a:endParaRPr lang="fi-FI" dirty="0" smtClean="0"/>
          </a:p>
          <a:p>
            <a:r>
              <a:rPr lang="fi-FI" dirty="0" smtClean="0"/>
              <a:t>Käsiteltävä </a:t>
            </a:r>
            <a:r>
              <a:rPr lang="fi-FI" dirty="0"/>
              <a:t>tulosrivi voidaan vaihtaa seuraavaksi kutsumalla </a:t>
            </a:r>
            <a:r>
              <a:rPr lang="fi-FI" dirty="0" err="1">
                <a:latin typeface="Consolas" panose="020B0609020204030204" pitchFamily="49" charset="0"/>
              </a:rPr>
              <a:t>next</a:t>
            </a:r>
            <a:r>
              <a:rPr lang="fi-FI" dirty="0"/>
              <a:t>-metodia:</a:t>
            </a:r>
            <a:endParaRPr lang="fi-FI" sz="1400" dirty="0"/>
          </a:p>
          <a:p>
            <a:pPr lvl="1"/>
            <a:r>
              <a:rPr lang="fi-FI" sz="1600" dirty="0" err="1">
                <a:latin typeface="Consolas" panose="020B0609020204030204" pitchFamily="49" charset="0"/>
              </a:rPr>
              <a:t>next</a:t>
            </a:r>
            <a:r>
              <a:rPr lang="fi-FI" sz="1600" dirty="0"/>
              <a:t> palauttaa </a:t>
            </a:r>
            <a:r>
              <a:rPr lang="fi-FI" sz="1600" i="1" dirty="0" err="1"/>
              <a:t>true</a:t>
            </a:r>
            <a:r>
              <a:rPr lang="fi-FI" sz="1600" dirty="0"/>
              <a:t>, </a:t>
            </a:r>
            <a:r>
              <a:rPr lang="fi-FI" sz="1600" dirty="0" smtClean="0"/>
              <a:t>jos käsiteltävää dataa on jäljellä</a:t>
            </a:r>
            <a:endParaRPr lang="fi-FI" sz="1600" dirty="0"/>
          </a:p>
          <a:p>
            <a:pPr lvl="1"/>
            <a:r>
              <a:rPr lang="fi-FI" sz="1600" dirty="0" err="1">
                <a:latin typeface="Consolas" panose="020B0609020204030204" pitchFamily="49" charset="0"/>
              </a:rPr>
              <a:t>next</a:t>
            </a:r>
            <a:r>
              <a:rPr lang="fi-FI" sz="1600" dirty="0"/>
              <a:t> palauttaa </a:t>
            </a:r>
            <a:r>
              <a:rPr lang="fi-FI" sz="1600" i="1" dirty="0" err="1"/>
              <a:t>false</a:t>
            </a:r>
            <a:r>
              <a:rPr lang="fi-FI" sz="1600" dirty="0"/>
              <a:t>, jos </a:t>
            </a:r>
            <a:r>
              <a:rPr lang="fi-FI" sz="1600" dirty="0" smtClean="0"/>
              <a:t>dataa ei ole enempää</a:t>
            </a:r>
            <a:endParaRPr lang="fi-FI" sz="1600" dirty="0"/>
          </a:p>
          <a:p>
            <a:endParaRPr lang="fi-FI" dirty="0" smtClean="0"/>
          </a:p>
          <a:p>
            <a:r>
              <a:rPr lang="fi-FI" dirty="0" smtClean="0"/>
              <a:t>Nykyiseltä tulosriviltä </a:t>
            </a:r>
            <a:r>
              <a:rPr lang="fi-FI" dirty="0"/>
              <a:t>voidaan kysyä eri sarakkeiden arvot </a:t>
            </a:r>
            <a:r>
              <a:rPr lang="fi-FI" dirty="0" err="1" smtClean="0"/>
              <a:t>get</a:t>
            </a:r>
            <a:r>
              <a:rPr lang="fi-FI" dirty="0" smtClean="0"/>
              <a:t>-metodeilla, </a:t>
            </a:r>
            <a:r>
              <a:rPr lang="fi-FI" dirty="0" err="1" smtClean="0"/>
              <a:t>esim</a:t>
            </a:r>
            <a:r>
              <a:rPr lang="fi-FI" dirty="0" smtClean="0"/>
              <a:t>:</a:t>
            </a:r>
            <a:endParaRPr lang="fi-FI" dirty="0"/>
          </a:p>
          <a:p>
            <a:pPr lvl="1"/>
            <a:r>
              <a:rPr lang="fi-FI" sz="1400" dirty="0" err="1">
                <a:latin typeface="Consolas" panose="020B0609020204030204" pitchFamily="49" charset="0"/>
              </a:rPr>
              <a:t>getString</a:t>
            </a:r>
            <a:r>
              <a:rPr lang="fi-FI" sz="1400" dirty="0">
                <a:latin typeface="Consolas" panose="020B0609020204030204" pitchFamily="49" charset="0"/>
              </a:rPr>
              <a:t>("</a:t>
            </a:r>
            <a:r>
              <a:rPr lang="fi-FI" sz="1400" dirty="0" err="1">
                <a:latin typeface="Consolas" panose="020B0609020204030204" pitchFamily="49" charset="0"/>
              </a:rPr>
              <a:t>Name</a:t>
            </a:r>
            <a:r>
              <a:rPr lang="fi-FI" sz="140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fi-FI" sz="1400" dirty="0" err="1">
                <a:latin typeface="Consolas" panose="020B0609020204030204" pitchFamily="49" charset="0"/>
              </a:rPr>
              <a:t>getLong</a:t>
            </a:r>
            <a:r>
              <a:rPr lang="fi-FI" sz="1400" dirty="0">
                <a:latin typeface="Consolas" panose="020B0609020204030204" pitchFamily="49" charset="0"/>
              </a:rPr>
              <a:t>("</a:t>
            </a:r>
            <a:r>
              <a:rPr lang="fi-FI" sz="1400" dirty="0" err="1">
                <a:latin typeface="Consolas" panose="020B0609020204030204" pitchFamily="49" charset="0"/>
              </a:rPr>
              <a:t>ArtistId</a:t>
            </a:r>
            <a:r>
              <a:rPr lang="fi-FI" sz="14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867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92" y="1406012"/>
            <a:ext cx="8414275" cy="4851258"/>
          </a:xfrm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Avataan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yhteys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(URL);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Muodostetaan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kysely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Artist"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i-FI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Suoritetaan kysely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Käydään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tulokset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läpi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  <a:endParaRPr lang="fi-FI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Tulostetaan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artistien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nimet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/>
            </a:r>
            <a:b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i-FI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Suljetaan kaikki resurssit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411" y="3608440"/>
            <a:ext cx="5712512" cy="2976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34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2028" y="2682812"/>
            <a:ext cx="61644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AlbumId</a:t>
            </a:r>
            <a:r>
              <a:rPr lang="en-US" sz="1400" dirty="0">
                <a:latin typeface="Consolas" panose="020B0609020204030204" pitchFamily="49" charset="0"/>
              </a:rPr>
              <a:t>     Title                                  </a:t>
            </a:r>
            <a:r>
              <a:rPr lang="en-US" sz="1400" dirty="0" err="1">
                <a:latin typeface="Consolas" panose="020B0609020204030204" pitchFamily="49" charset="0"/>
              </a:rPr>
              <a:t>ArtistId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----------  -------------------------------------  ---------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           For Those About To Rock We Salute You 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           Balls to the Wall                      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           Restless and Wild                      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4           Let There Be Rock                     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5           Big Ones                               3</a:t>
            </a:r>
            <a:endParaRPr lang="fi-FI" sz="1400" dirty="0"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508077" y="3284325"/>
            <a:ext cx="1469205" cy="595902"/>
          </a:xfrm>
          <a:prstGeom prst="round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i-FI" sz="1800" dirty="0" err="1" smtClean="0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1" charset="-128"/>
              </a:rPr>
              <a:t>results</a:t>
            </a:r>
            <a:r>
              <a:rPr lang="fi-FI" sz="18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/>
            </a:r>
            <a:br>
              <a:rPr lang="fi-FI" sz="18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</a:br>
            <a:r>
              <a:rPr lang="fi-FI" sz="11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(</a:t>
            </a:r>
            <a:r>
              <a:rPr lang="fi-FI" sz="1100" dirty="0" err="1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ResultSet</a:t>
            </a:r>
            <a:r>
              <a:rPr lang="fi-FI" sz="1100" dirty="0" smtClean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)</a:t>
            </a:r>
            <a:endParaRPr lang="fi-FI" sz="1800" dirty="0"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30" name="Straight Arrow Connector 29"/>
          <p:cNvCxnSpPr>
            <a:stCxn id="5" idx="3"/>
          </p:cNvCxnSpPr>
          <p:nvPr/>
        </p:nvCxnSpPr>
        <p:spPr bwMode="auto">
          <a:xfrm flipV="1">
            <a:off x="2977281" y="3284326"/>
            <a:ext cx="1114746" cy="2979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5" idx="3"/>
            <a:endCxn id="4" idx="1"/>
          </p:cNvCxnSpPr>
          <p:nvPr/>
        </p:nvCxnSpPr>
        <p:spPr bwMode="auto">
          <a:xfrm flipV="1">
            <a:off x="2977281" y="3483032"/>
            <a:ext cx="1114746" cy="992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5" idx="3"/>
          </p:cNvCxnSpPr>
          <p:nvPr/>
        </p:nvCxnSpPr>
        <p:spPr bwMode="auto">
          <a:xfrm>
            <a:off x="2977282" y="3582277"/>
            <a:ext cx="1125019" cy="976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3"/>
          </p:cNvCxnSpPr>
          <p:nvPr/>
        </p:nvCxnSpPr>
        <p:spPr bwMode="auto">
          <a:xfrm>
            <a:off x="2977282" y="3582276"/>
            <a:ext cx="1125019" cy="2928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5" idx="3"/>
          </p:cNvCxnSpPr>
          <p:nvPr/>
        </p:nvCxnSpPr>
        <p:spPr bwMode="auto">
          <a:xfrm>
            <a:off x="2977281" y="3582276"/>
            <a:ext cx="1114746" cy="4966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2406077" y="4768056"/>
            <a:ext cx="7850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 smtClean="0"/>
              <a:t>Alussa </a:t>
            </a:r>
            <a:r>
              <a:rPr lang="fi-FI" sz="1600" dirty="0" err="1"/>
              <a:t>ResultSet</a:t>
            </a:r>
            <a:r>
              <a:rPr lang="fi-FI" sz="1600" dirty="0"/>
              <a:t> ei kohdistu millekään riville. </a:t>
            </a:r>
            <a:endParaRPr lang="fi-FI" sz="1600" dirty="0" smtClean="0"/>
          </a:p>
          <a:p>
            <a:r>
              <a:rPr lang="fi-FI" sz="1600" dirty="0" smtClean="0"/>
              <a:t>Next-metodia </a:t>
            </a:r>
            <a:r>
              <a:rPr lang="fi-FI" sz="1600" dirty="0"/>
              <a:t>on </a:t>
            </a:r>
            <a:r>
              <a:rPr lang="fi-FI" sz="1600" dirty="0" smtClean="0"/>
              <a:t>kutsuttava </a:t>
            </a:r>
            <a:r>
              <a:rPr lang="fi-FI" sz="1600" dirty="0"/>
              <a:t>ennen tietojen lukemista.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06077" y="6126486"/>
            <a:ext cx="7850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 smtClean="0"/>
              <a:t>Kun rivit loppuvat, </a:t>
            </a:r>
            <a:r>
              <a:rPr lang="fi-FI" sz="1600" dirty="0" err="1" smtClean="0"/>
              <a:t>next</a:t>
            </a:r>
            <a:r>
              <a:rPr lang="fi-FI" sz="1600" dirty="0" smtClean="0"/>
              <a:t> palauttaa </a:t>
            </a:r>
            <a:r>
              <a:rPr lang="fi-FI" sz="1600" dirty="0" err="1" smtClean="0">
                <a:latin typeface="Consolas" panose="020B0609020204030204" pitchFamily="49" charset="0"/>
              </a:rPr>
              <a:t>false</a:t>
            </a:r>
            <a:r>
              <a:rPr lang="fi-FI" sz="1600" dirty="0" smtClean="0"/>
              <a:t> ja </a:t>
            </a:r>
            <a:r>
              <a:rPr lang="fi-FI" sz="1600" dirty="0" err="1" smtClean="0"/>
              <a:t>ResultSet</a:t>
            </a:r>
            <a:r>
              <a:rPr lang="fi-FI" sz="1600" dirty="0" smtClean="0"/>
              <a:t> </a:t>
            </a:r>
            <a:r>
              <a:rPr lang="fi-FI" sz="1600" dirty="0"/>
              <a:t>ei </a:t>
            </a:r>
            <a:r>
              <a:rPr lang="fi-FI" sz="1600" dirty="0" smtClean="0"/>
              <a:t>jälleen kohdistu </a:t>
            </a:r>
            <a:r>
              <a:rPr lang="fi-FI" sz="1600" dirty="0"/>
              <a:t>millekään riville. </a:t>
            </a:r>
            <a:endParaRPr lang="fi-FI" sz="16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406077" y="5447271"/>
            <a:ext cx="7850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 smtClean="0"/>
              <a:t>Next-metodin kutsuminen siirtää </a:t>
            </a:r>
            <a:r>
              <a:rPr lang="fi-FI" sz="1600" dirty="0" err="1" smtClean="0"/>
              <a:t>ResultSetin</a:t>
            </a:r>
            <a:r>
              <a:rPr lang="fi-FI" sz="1600" dirty="0" smtClean="0"/>
              <a:t> käsittelemään aina seuraavaa "riviä" tuloksista ja palauttaa arvoksi </a:t>
            </a:r>
            <a:r>
              <a:rPr lang="fi-FI" sz="1600" dirty="0" err="1" smtClean="0">
                <a:latin typeface="Consolas" panose="020B0609020204030204" pitchFamily="49" charset="0"/>
              </a:rPr>
              <a:t>true</a:t>
            </a:r>
            <a:r>
              <a:rPr lang="fi-FI" sz="1600" dirty="0" smtClean="0"/>
              <a:t>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34654" y="504028"/>
            <a:ext cx="5097794" cy="1489660"/>
          </a:xfrm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  <a:endParaRPr lang="fi-FI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Tulostetaan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albumien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nimet</a:t>
            </a:r>
            <a:endParaRPr lang="en-US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fi-FI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fi-FI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Title</a:t>
            </a:r>
            <a:r>
              <a:rPr lang="fi-FI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4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89" y="2123768"/>
            <a:ext cx="10427110" cy="3982064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TrackId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mediaType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MediaTypeName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GenreName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albumId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AlbumId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milliseconds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Milliseconds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unitPrice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.getDouble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UnitPrice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tracks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Track(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albumId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unitPrice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0489" y="1437968"/>
            <a:ext cx="1042711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CD568"/>
              </a:buClr>
              <a:buFont typeface="Wingdings" panose="05000000000000000000" pitchFamily="2" charset="2"/>
              <a:buChar char="§"/>
              <a:defRPr sz="1800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AC9"/>
              </a:buClr>
              <a:buFont typeface="Wingdings" panose="05000000000000000000" pitchFamily="2" charset="2"/>
              <a:buChar char="§"/>
              <a:defRPr sz="1500">
                <a:solidFill>
                  <a:srgbClr val="4C4C4C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8CBC"/>
              </a:buClr>
              <a:buFont typeface="Wingdings" panose="05000000000000000000" pitchFamily="2" charset="2"/>
              <a:buChar char="§"/>
              <a:defRPr sz="1500">
                <a:solidFill>
                  <a:srgbClr val="4C4C4C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B1"/>
              </a:buClr>
              <a:buFont typeface="Wingdings" panose="05000000000000000000" pitchFamily="2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anose="05000000000000000000" pitchFamily="2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kern="0" dirty="0" smtClean="0"/>
              <a:t>Tietokannasta saatu data käydään läpi </a:t>
            </a:r>
            <a:r>
              <a:rPr lang="fi-FI" kern="0" dirty="0" err="1" smtClean="0"/>
              <a:t>ResultSet</a:t>
            </a:r>
            <a:r>
              <a:rPr lang="fi-FI" kern="0" dirty="0" smtClean="0"/>
              <a:t>-olion kautta rivi kerrallaan ja sarake kerrallaan:</a:t>
            </a:r>
            <a:endParaRPr lang="fi-FI" kern="0" dirty="0"/>
          </a:p>
        </p:txBody>
      </p:sp>
    </p:spTree>
    <p:extLst>
      <p:ext uri="{BB962C8B-B14F-4D97-AF65-F5344CB8AC3E}">
        <p14:creationId xmlns:p14="http://schemas.microsoft.com/office/powerpoint/2010/main" val="31658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2219" y="945519"/>
            <a:ext cx="10363200" cy="1470025"/>
          </a:xfrm>
        </p:spPr>
        <p:txBody>
          <a:bodyPr/>
          <a:lstStyle/>
          <a:p>
            <a:pPr algn="ctr"/>
            <a:r>
              <a:rPr lang="fi-FI" dirty="0" smtClean="0"/>
              <a:t>Kyselyiden tekeminen turvallisesti</a:t>
            </a:r>
            <a:endParaRPr lang="fi-FI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56619" y="1885211"/>
            <a:ext cx="8534400" cy="1752600"/>
          </a:xfrm>
        </p:spPr>
        <p:txBody>
          <a:bodyPr/>
          <a:lstStyle/>
          <a:p>
            <a:r>
              <a:rPr lang="fi-FI" dirty="0" err="1" smtClean="0"/>
              <a:t>PreparedStatement</a:t>
            </a:r>
            <a:endParaRPr lang="fi-FI" dirty="0"/>
          </a:p>
        </p:txBody>
      </p:sp>
      <p:pic>
        <p:nvPicPr>
          <p:cNvPr id="1026" name="Picture 2" descr="Exploits of a M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22" y="3087330"/>
            <a:ext cx="8106994" cy="249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61056" y="5582726"/>
            <a:ext cx="1925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hlinkClick r:id="rId4"/>
              </a:rPr>
              <a:t>https://xkcd.com/327</a:t>
            </a:r>
            <a:r>
              <a:rPr lang="fi-FI" sz="1400" dirty="0" smtClean="0">
                <a:hlinkClick r:id="rId4"/>
              </a:rPr>
              <a:t>/</a:t>
            </a:r>
            <a:r>
              <a:rPr lang="fi-FI" sz="1400" dirty="0" smtClean="0"/>
              <a:t> </a:t>
            </a:r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21293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Vaaralliset </a:t>
            </a:r>
            <a:r>
              <a:rPr lang="fi-FI" dirty="0"/>
              <a:t>kyselyt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fi-FI" dirty="0" smtClean="0"/>
              <a:t>Älä koskaan muodosta SQL-kyselyitä käsin yhdistelemällä merkkijonoja:</a:t>
            </a:r>
            <a:endParaRPr lang="fi-FI" dirty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>
              <a:buClr>
                <a:srgbClr val="FF0000"/>
              </a:buClr>
            </a:pPr>
            <a:r>
              <a:rPr lang="fi-FI" dirty="0"/>
              <a:t>Kyselyn teko merkkijonoja yhdistelemällä aiheuttaa mm. tietoturvaongelmia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1814995" y="2910696"/>
            <a:ext cx="8358810" cy="523220"/>
          </a:xfrm>
          <a:prstGeom prst="rect">
            <a:avLst/>
          </a:prstGeom>
          <a:solidFill>
            <a:srgbClr val="FFDDDD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Artist WHERE Name = \""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+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"\""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Parametrisoidut kyselyt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Kun kyselyissä tarvitaan ajonaikaisesti muodostettavia parametreja (</a:t>
            </a:r>
            <a:r>
              <a:rPr lang="fi-FI" dirty="0" err="1"/>
              <a:t>id:t</a:t>
            </a:r>
            <a:r>
              <a:rPr lang="fi-FI" dirty="0"/>
              <a:t>, nimet…), ne tulee asettaa paikalleen </a:t>
            </a:r>
            <a:r>
              <a:rPr lang="fi-FI" dirty="0" err="1">
                <a:latin typeface="Consolas" panose="020B0609020204030204" pitchFamily="49" charset="0"/>
              </a:rPr>
              <a:t>PreparedStatement</a:t>
            </a:r>
            <a:r>
              <a:rPr lang="fi-FI" dirty="0"/>
              <a:t>-luokan metodeilla</a:t>
            </a:r>
          </a:p>
          <a:p>
            <a:r>
              <a:rPr lang="fi-FI" dirty="0" err="1">
                <a:latin typeface="Consolas" panose="020B0609020204030204" pitchFamily="49" charset="0"/>
              </a:rPr>
              <a:t>PreparedStatement</a:t>
            </a:r>
            <a:r>
              <a:rPr lang="fi-FI" dirty="0"/>
              <a:t>-luokan SQL-kyselyihin parametrien tilalle kirjoitetaan kysymysmerkit (?), joiden kohdille asetetaan set-metodeilla arvot:</a:t>
            </a:r>
          </a:p>
          <a:p>
            <a:endParaRPr lang="fi-FI" dirty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/>
          </a:p>
          <a:p>
            <a:r>
              <a:rPr lang="fi-FI" dirty="0" err="1" smtClean="0"/>
              <a:t>setString</a:t>
            </a:r>
            <a:r>
              <a:rPr lang="fi-FI" dirty="0" smtClean="0"/>
              <a:t> asettaa kyselyyn merkkijonon, setLong vastaavasti kokonaisluvun.</a:t>
            </a:r>
          </a:p>
          <a:p>
            <a:pPr lvl="1"/>
            <a:r>
              <a:rPr lang="fi-FI" sz="1800" dirty="0" smtClean="0"/>
              <a:t>set-metodien ensimmäisenä parametrina annetaan aina indeksi, joka kertoo mikä kyselyn parametreista asetetaan </a:t>
            </a:r>
          </a:p>
          <a:p>
            <a:pPr lvl="1"/>
            <a:r>
              <a:rPr lang="fi-FI" sz="1800" dirty="0" smtClean="0"/>
              <a:t>indeksit alkavat 1:stä!</a:t>
            </a:r>
            <a:endParaRPr lang="fi-FI" sz="1800" dirty="0"/>
          </a:p>
          <a:p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1981201" y="3925427"/>
            <a:ext cx="8358809" cy="10772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Artist WHERE Name = ?"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456043" y="4363278"/>
            <a:ext cx="4572000" cy="4174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 descr="Face Screaming in Fear on Apple iOS 12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17" y="6131562"/>
            <a:ext cx="649357" cy="64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3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Oppitunti 1: </a:t>
            </a:r>
            <a:r>
              <a:rPr lang="fi-FI" dirty="0"/>
              <a:t>JDBC (Java </a:t>
            </a:r>
            <a:r>
              <a:rPr lang="fi-FI" dirty="0" err="1"/>
              <a:t>Database</a:t>
            </a:r>
            <a:r>
              <a:rPr lang="fi-FI" dirty="0"/>
              <a:t> Connectivity)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Tietokantojen käyttö Java-ohjelmissa</a:t>
            </a:r>
          </a:p>
        </p:txBody>
      </p:sp>
    </p:spTree>
    <p:extLst>
      <p:ext uri="{BB962C8B-B14F-4D97-AF65-F5344CB8AC3E}">
        <p14:creationId xmlns:p14="http://schemas.microsoft.com/office/powerpoint/2010/main" val="9559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Oppitunti 2: DAO </a:t>
            </a:r>
            <a:r>
              <a:rPr lang="fi-FI" dirty="0" smtClean="0"/>
              <a:t>(Data Access Object)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Tietokantalogiikan eriyttäminen muusta koodista</a:t>
            </a:r>
          </a:p>
        </p:txBody>
      </p:sp>
    </p:spTree>
    <p:extLst>
      <p:ext uri="{BB962C8B-B14F-4D97-AF65-F5344CB8AC3E}">
        <p14:creationId xmlns:p14="http://schemas.microsoft.com/office/powerpoint/2010/main" val="5775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Tietokannan </a:t>
            </a:r>
            <a:r>
              <a:rPr lang="fi-FI" dirty="0" smtClean="0"/>
              <a:t>eriyttäminen muusta logiikasta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/>
              <a:t>Edellisissä esimerkeissä esiintyy hyvin paljon tietokannan käyttöön liittyviä yksityiskohtia:</a:t>
            </a:r>
          </a:p>
          <a:p>
            <a:pPr lvl="1"/>
            <a:r>
              <a:rPr lang="fi-FI" sz="1800" dirty="0"/>
              <a:t>Yhteyksien luomista ja sulkemista, SQL-kyselyitä, tulosten </a:t>
            </a:r>
            <a:r>
              <a:rPr lang="fi-FI" sz="1800" dirty="0" smtClean="0"/>
              <a:t>läpikäyntiä</a:t>
            </a:r>
          </a:p>
          <a:p>
            <a:pPr lvl="1"/>
            <a:endParaRPr lang="fi-FI" sz="1800" dirty="0"/>
          </a:p>
          <a:p>
            <a:r>
              <a:rPr lang="fi-FI" sz="2000" dirty="0"/>
              <a:t>Sovelluksen </a:t>
            </a:r>
            <a:r>
              <a:rPr lang="fi-FI" sz="2000" dirty="0" smtClean="0"/>
              <a:t>kehittämisen, testauksen </a:t>
            </a:r>
            <a:r>
              <a:rPr lang="fi-FI" sz="2000" dirty="0"/>
              <a:t>ja ylläpidon kannalta on iso ongelma, mikäli tietokantaa käytetään lukuisissa eri </a:t>
            </a:r>
            <a:r>
              <a:rPr lang="fi-FI" sz="2000" dirty="0" smtClean="0"/>
              <a:t>paikoissa:</a:t>
            </a:r>
          </a:p>
          <a:p>
            <a:pPr lvl="1"/>
            <a:r>
              <a:rPr lang="fi-FI" sz="1700" dirty="0" smtClean="0"/>
              <a:t>Kun tietokantaa muutetaan, joudutaan Java-koodiin tekemään lukuisia muutoksia</a:t>
            </a:r>
            <a:endParaRPr lang="fi-FI" sz="1700" dirty="0" smtClean="0"/>
          </a:p>
          <a:p>
            <a:endParaRPr lang="fi-FI" sz="2000" dirty="0"/>
          </a:p>
          <a:p>
            <a:r>
              <a:rPr lang="fi-FI" sz="2000" dirty="0"/>
              <a:t>Tietokantaa käytetäänkin usein Data Access </a:t>
            </a:r>
            <a:r>
              <a:rPr lang="fi-FI" sz="2000" dirty="0" smtClean="0"/>
              <a:t>Object -luokkien (DAO) kautta</a:t>
            </a:r>
            <a:endParaRPr lang="fi-FI" sz="2000" dirty="0"/>
          </a:p>
          <a:p>
            <a:pPr lvl="1"/>
            <a:r>
              <a:rPr lang="fi-FI" sz="1800" dirty="0"/>
              <a:t>DAO-luokat huolehtivat yhteyksien käytöstä ja kyselyiden muodostamisesta </a:t>
            </a:r>
          </a:p>
          <a:p>
            <a:pPr lvl="1"/>
            <a:r>
              <a:rPr lang="fi-FI" sz="1800" dirty="0"/>
              <a:t>DAO-luokkien metodit palauttavat aivan tavallisia </a:t>
            </a:r>
            <a:r>
              <a:rPr lang="fi-FI" sz="1800" dirty="0" smtClean="0"/>
              <a:t>Java-olioita joko yksinään tai </a:t>
            </a:r>
            <a:r>
              <a:rPr lang="fi-FI" sz="1800" dirty="0" smtClean="0"/>
              <a:t>kokoelmina</a:t>
            </a:r>
            <a:r>
              <a:rPr lang="fi-FI" sz="1800" dirty="0"/>
              <a:t> </a:t>
            </a:r>
            <a:r>
              <a:rPr lang="fi-FI" sz="1800" dirty="0" smtClean="0"/>
              <a:t>(ns. </a:t>
            </a:r>
            <a:r>
              <a:rPr lang="fi-FI" sz="1800" dirty="0" err="1" smtClean="0"/>
              <a:t>model</a:t>
            </a:r>
            <a:r>
              <a:rPr lang="fi-FI" sz="1800" dirty="0" smtClean="0"/>
              <a:t>-luokkia)</a:t>
            </a:r>
            <a:endParaRPr lang="fi-FI" sz="1800" dirty="0" smtClean="0"/>
          </a:p>
        </p:txBody>
      </p:sp>
    </p:spTree>
    <p:extLst>
      <p:ext uri="{BB962C8B-B14F-4D97-AF65-F5344CB8AC3E}">
        <p14:creationId xmlns:p14="http://schemas.microsoft.com/office/powerpoint/2010/main" val="14198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Tiedon </a:t>
            </a:r>
            <a:r>
              <a:rPr lang="fi-FI" dirty="0" smtClean="0"/>
              <a:t>lisääminen ja päivittäminen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SQL:n INSERT ja UPDATE -komennot</a:t>
            </a:r>
          </a:p>
        </p:txBody>
      </p:sp>
    </p:spTree>
    <p:extLst>
      <p:ext uri="{BB962C8B-B14F-4D97-AF65-F5344CB8AC3E}">
        <p14:creationId xmlns:p14="http://schemas.microsoft.com/office/powerpoint/2010/main" val="5041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Datan lisääminen tietokantaan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362200"/>
            <a:ext cx="10697498" cy="3657600"/>
          </a:xfrm>
        </p:spPr>
        <p:txBody>
          <a:bodyPr/>
          <a:lstStyle/>
          <a:p>
            <a:pPr marL="0" indent="0">
              <a:buNone/>
            </a:pPr>
            <a:r>
              <a:rPr lang="fi-FI" sz="1800" dirty="0"/>
              <a:t>Tiedon päivittämiseksi kutsutaan </a:t>
            </a:r>
            <a:r>
              <a:rPr lang="fi-FI" sz="1800" dirty="0" err="1" smtClean="0">
                <a:latin typeface="Consolas" panose="020B0609020204030204" pitchFamily="49" charset="0"/>
              </a:rPr>
              <a:t>PreparedStatement</a:t>
            </a:r>
            <a:r>
              <a:rPr lang="fi-FI" sz="1800" dirty="0" smtClean="0"/>
              <a:t>-olion </a:t>
            </a:r>
            <a:r>
              <a:rPr lang="fi-FI" sz="1800" dirty="0" err="1" smtClean="0">
                <a:latin typeface="Consolas" panose="020B0609020204030204" pitchFamily="49" charset="0"/>
              </a:rPr>
              <a:t>executeUpdate</a:t>
            </a:r>
            <a:r>
              <a:rPr lang="fi-FI" sz="1800" dirty="0" smtClean="0"/>
              <a:t>-metodia:</a:t>
            </a:r>
            <a:endParaRPr lang="fi-FI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58413" y="3394586"/>
            <a:ext cx="8799869" cy="1275737"/>
          </a:xfrm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INSERT INTO Artist (Name) VALUES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(?)"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fi-FI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"Matti ja Teppo"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 smtClean="0"/>
              <a:t>Edistynyttä sisältöä:</a:t>
            </a:r>
            <a:r>
              <a:rPr lang="fi-FI" dirty="0" smtClean="0"/>
              <a:t> </a:t>
            </a:r>
            <a:r>
              <a:rPr lang="fi-FI" dirty="0" err="1" smtClean="0"/>
              <a:t>insertit</a:t>
            </a:r>
            <a:r>
              <a:rPr lang="fi-FI" dirty="0" smtClean="0"/>
              <a:t> ja automaattisesti generoidut pääavaimet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1800" dirty="0" smtClean="0"/>
              <a:t>SQL-lauseketta </a:t>
            </a:r>
            <a:r>
              <a:rPr lang="fi-FI" sz="1800" dirty="0"/>
              <a:t>luotaessa voidaan antaa SQL:n lisäksi toinen parametri: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Statement.</a:t>
            </a:r>
            <a:r>
              <a:rPr lang="en-US" sz="18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RETURN_GENERATED_KEYS</a:t>
            </a:r>
            <a:endParaRPr lang="en-US" sz="1800" dirty="0" smtClean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fi-FI" sz="1800" dirty="0"/>
              <a:t>Generoidut </a:t>
            </a:r>
            <a:r>
              <a:rPr lang="fi-FI" sz="1800" dirty="0" smtClean="0"/>
              <a:t>avaimet voidaan tällöin kysyä </a:t>
            </a:r>
            <a:r>
              <a:rPr lang="fi-FI" sz="1800" dirty="0"/>
              <a:t>kyselyn jälkeen </a:t>
            </a:r>
            <a:r>
              <a:rPr lang="fi-FI" sz="1800" i="1" dirty="0" err="1" smtClean="0"/>
              <a:t>getGeneratedKeys</a:t>
            </a:r>
            <a:r>
              <a:rPr lang="fi-FI" sz="1800" dirty="0" smtClean="0"/>
              <a:t>-metodilla:</a:t>
            </a:r>
          </a:p>
          <a:p>
            <a:endParaRPr lang="fi-FI" sz="1800" dirty="0" smtClean="0"/>
          </a:p>
          <a:p>
            <a:r>
              <a:rPr lang="fi-FI" sz="1800" i="1" dirty="0" err="1" smtClean="0"/>
              <a:t>getGeneratedKeys</a:t>
            </a:r>
            <a:r>
              <a:rPr lang="fi-FI" sz="1800" dirty="0" smtClean="0"/>
              <a:t> </a:t>
            </a:r>
            <a:r>
              <a:rPr lang="fi-FI" sz="1800" dirty="0" smtClean="0"/>
              <a:t>palauttaa </a:t>
            </a:r>
            <a:r>
              <a:rPr lang="fi-FI" sz="1800" i="1" dirty="0" err="1" smtClean="0"/>
              <a:t>ResultSet</a:t>
            </a:r>
            <a:r>
              <a:rPr lang="fi-FI" sz="1800" dirty="0" smtClean="0"/>
              <a:t>-olion, </a:t>
            </a:r>
            <a:r>
              <a:rPr lang="fi-FI" sz="1800" dirty="0" smtClean="0"/>
              <a:t>jota käytetään samankaltaisesti </a:t>
            </a:r>
            <a:r>
              <a:rPr lang="fi-FI" sz="1800" dirty="0" smtClean="0"/>
              <a:t>kuin </a:t>
            </a:r>
            <a:r>
              <a:rPr lang="fi-FI" sz="1800" dirty="0" smtClean="0"/>
              <a:t>aikaisemmassa kyselyesimerkissä.</a:t>
            </a:r>
            <a:endParaRPr lang="fi-FI" sz="1800" dirty="0"/>
          </a:p>
          <a:p>
            <a:endParaRPr lang="fi-FI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INSERT INTO Artist (Name) VALUES (?)"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Statement.</a:t>
            </a:r>
            <a:r>
              <a:rPr lang="en-US" sz="14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RETURN_GENERATED_KEYS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fi-FI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"Matti ja Teppo"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i-FI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ResultSet</a:t>
            </a:r>
            <a:r>
              <a:rPr lang="fi-FI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keys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.getGeneratedKeys</a:t>
            </a:r>
            <a:r>
              <a:rPr lang="fi-FI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i-FI" sz="1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keys</a:t>
            </a:r>
            <a:r>
              <a:rPr lang="fi-FI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keys</a:t>
            </a:r>
            <a:r>
              <a:rPr lang="fi-FI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.getLong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12443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Tietokannat Javassa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200" dirty="0"/>
              <a:t>Kaksi vakiintunutta tapaa relaatiotietokantojen käyttöön:</a:t>
            </a:r>
          </a:p>
          <a:p>
            <a:pPr lvl="1"/>
            <a:r>
              <a:rPr lang="fi-FI" b="1" dirty="0"/>
              <a:t>JDBC</a:t>
            </a:r>
            <a:r>
              <a:rPr lang="fi-FI" dirty="0"/>
              <a:t> (Java </a:t>
            </a:r>
            <a:r>
              <a:rPr lang="fi-FI" dirty="0" err="1" smtClean="0"/>
              <a:t>Database</a:t>
            </a:r>
            <a:r>
              <a:rPr lang="fi-FI" dirty="0" smtClean="0"/>
              <a:t> </a:t>
            </a:r>
            <a:r>
              <a:rPr lang="fi-FI" dirty="0"/>
              <a:t>Connectivity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sz="1800" dirty="0"/>
              <a:t>Yhtenäinen tapa tehdä SQL-kyselyitä lähes mihin tahansa tietokantoihin ja käsitellä kyselyiden tuloksia.</a:t>
            </a:r>
          </a:p>
          <a:p>
            <a:pPr lvl="1"/>
            <a:r>
              <a:rPr lang="fi-FI" b="1" dirty="0" smtClean="0"/>
              <a:t>JPA</a:t>
            </a:r>
            <a:r>
              <a:rPr lang="fi-FI" dirty="0" smtClean="0"/>
              <a:t> (Java </a:t>
            </a:r>
            <a:r>
              <a:rPr lang="fi-FI" dirty="0" err="1" smtClean="0"/>
              <a:t>Persistence</a:t>
            </a:r>
            <a:r>
              <a:rPr lang="fi-FI" dirty="0" smtClean="0"/>
              <a:t> API)</a:t>
            </a:r>
            <a:br>
              <a:rPr lang="fi-FI" dirty="0" smtClean="0"/>
            </a:br>
            <a:r>
              <a:rPr lang="fi-FI" sz="1800" dirty="0"/>
              <a:t>Yhtenäinen ORM (Object </a:t>
            </a:r>
            <a:r>
              <a:rPr lang="fi-FI" sz="1800" dirty="0" err="1"/>
              <a:t>Relational</a:t>
            </a:r>
            <a:r>
              <a:rPr lang="fi-FI" sz="1800" dirty="0"/>
              <a:t> </a:t>
            </a:r>
            <a:r>
              <a:rPr lang="fi-FI" sz="1800" dirty="0" err="1"/>
              <a:t>Mapping</a:t>
            </a:r>
            <a:r>
              <a:rPr lang="fi-FI" sz="1800" dirty="0"/>
              <a:t>) </a:t>
            </a:r>
            <a:r>
              <a:rPr lang="fi-FI" sz="1800" dirty="0" smtClean="0"/>
              <a:t>-ratkaisu</a:t>
            </a:r>
            <a:r>
              <a:rPr lang="fi-FI" sz="1800" dirty="0"/>
              <a:t>, jolla </a:t>
            </a:r>
            <a:r>
              <a:rPr lang="fi-FI" sz="1800" dirty="0" err="1"/>
              <a:t>Javaluokkia</a:t>
            </a:r>
            <a:r>
              <a:rPr lang="fi-FI" sz="1800" dirty="0"/>
              <a:t> saadaan automaattisesti kytkettyä tietokannan tauluihin ilman SQL:n kirjoittamista.</a:t>
            </a:r>
          </a:p>
          <a:p>
            <a:r>
              <a:rPr lang="fi-FI" sz="2200" dirty="0"/>
              <a:t>Tällä kurssilla käytämme </a:t>
            </a:r>
            <a:r>
              <a:rPr lang="fi-FI" sz="2200" dirty="0" err="1" smtClean="0"/>
              <a:t>JDBC:tä</a:t>
            </a:r>
            <a:endParaRPr lang="fi-FI" sz="2200" dirty="0" smtClean="0"/>
          </a:p>
          <a:p>
            <a:pPr lvl="1"/>
            <a:r>
              <a:rPr lang="fi-FI" sz="1900" dirty="0" smtClean="0"/>
              <a:t>Yksinkertaisempi ottaa käyttöön</a:t>
            </a:r>
          </a:p>
          <a:p>
            <a:pPr lvl="1"/>
            <a:r>
              <a:rPr lang="fi-FI" sz="1900" dirty="0" smtClean="0"/>
              <a:t>Taustalla vähemmän automaatiota, eli saamme paremmin käsityksen siitä, miten kirjoittamamme SQL-kyselyt konkreettisesti suoritetaan</a:t>
            </a:r>
            <a:endParaRPr lang="fi-FI" sz="1900" dirty="0"/>
          </a:p>
        </p:txBody>
      </p:sp>
    </p:spTree>
    <p:extLst>
      <p:ext uri="{BB962C8B-B14F-4D97-AF65-F5344CB8AC3E}">
        <p14:creationId xmlns:p14="http://schemas.microsoft.com/office/powerpoint/2010/main" val="40220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JDBC – Java Database Connectivity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 smtClean="0"/>
              <a:t>JDBC toimii lähes minkä tahansa (SQL) tietokantojen kanssa, kunhan Java-projektiin on lisätty käytettävän tietokannan ajuri</a:t>
            </a:r>
          </a:p>
          <a:p>
            <a:endParaRPr lang="fi-FI" sz="2000" dirty="0" smtClean="0"/>
          </a:p>
          <a:p>
            <a:r>
              <a:rPr lang="fi-FI" sz="2000" dirty="0" smtClean="0"/>
              <a:t>Tällä kurssilla käytetään </a:t>
            </a:r>
            <a:r>
              <a:rPr lang="fi-FI" sz="2000" dirty="0" err="1" smtClean="0"/>
              <a:t>SQLite</a:t>
            </a:r>
            <a:r>
              <a:rPr lang="fi-FI" sz="2000" dirty="0" smtClean="0"/>
              <a:t>-tietokantaa, joka on paikallinen muisti- tai tiedostopohjainen tietokanta</a:t>
            </a:r>
          </a:p>
          <a:p>
            <a:pPr lvl="1"/>
            <a:r>
              <a:rPr lang="fi-FI" sz="1800" dirty="0" smtClean="0"/>
              <a:t>Ei erillistä tietokantapalvelinta</a:t>
            </a:r>
          </a:p>
          <a:p>
            <a:pPr lvl="1"/>
            <a:r>
              <a:rPr lang="fi-FI" sz="1800" dirty="0" smtClean="0"/>
              <a:t>Ei salasanoja yms. "ylimääräistä"</a:t>
            </a:r>
          </a:p>
          <a:p>
            <a:endParaRPr lang="fi-FI" sz="2000" dirty="0" smtClean="0"/>
          </a:p>
          <a:p>
            <a:r>
              <a:rPr lang="fi-FI" sz="2000" dirty="0" smtClean="0"/>
              <a:t>Samat Java-koodit toimisivat myös esim. </a:t>
            </a:r>
            <a:r>
              <a:rPr lang="fi-FI" sz="2000" dirty="0" err="1" smtClean="0"/>
              <a:t>MySQL</a:t>
            </a:r>
            <a:r>
              <a:rPr lang="fi-FI" sz="2000" dirty="0" smtClean="0"/>
              <a:t> tai </a:t>
            </a:r>
            <a:r>
              <a:rPr lang="fi-FI" sz="2000" dirty="0" err="1" smtClean="0"/>
              <a:t>MariaDB</a:t>
            </a:r>
            <a:r>
              <a:rPr lang="fi-FI" sz="2000" dirty="0" smtClean="0"/>
              <a:t> –tietokantoja hyödyntäen </a:t>
            </a:r>
          </a:p>
          <a:p>
            <a:pPr lvl="1"/>
            <a:r>
              <a:rPr lang="fi-FI" sz="1800" dirty="0" smtClean="0"/>
              <a:t>Käyttäisimme tällöin vain eri ajuria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204052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SQLiten</a:t>
            </a:r>
            <a:r>
              <a:rPr lang="fi-FI" dirty="0" smtClean="0"/>
              <a:t> komentorivikäyttö (valinnainen vaihe)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 smtClean="0"/>
              <a:t>Tietokannan komentorivikäyttö </a:t>
            </a:r>
            <a:r>
              <a:rPr lang="fi-FI" sz="2000" dirty="0"/>
              <a:t>ei ole tällä kurssilla välttämätöntä, mutta kyselyitä on helpompi suunnitella ja kokeilla </a:t>
            </a:r>
            <a:r>
              <a:rPr lang="fi-FI" sz="2000" dirty="0" smtClean="0"/>
              <a:t>Java-ohjelman ulkopuolella.</a:t>
            </a:r>
          </a:p>
          <a:p>
            <a:endParaRPr lang="fi-FI" sz="2000" dirty="0"/>
          </a:p>
          <a:p>
            <a:r>
              <a:rPr lang="fi-FI" sz="2000" dirty="0"/>
              <a:t>Lataa itsellesi sqlite3-komentorivityökalu osoitteesta:</a:t>
            </a:r>
            <a:br>
              <a:rPr lang="fi-FI" sz="2000" dirty="0"/>
            </a:br>
            <a:r>
              <a:rPr lang="fi-FI" sz="2000" dirty="0">
                <a:hlinkClick r:id="rId2"/>
              </a:rPr>
              <a:t>https://sqlite.org/download.html</a:t>
            </a:r>
            <a:r>
              <a:rPr lang="fi-FI" sz="2000" dirty="0"/>
              <a:t/>
            </a:r>
            <a:br>
              <a:rPr lang="fi-FI" sz="2000" dirty="0"/>
            </a:br>
            <a:r>
              <a:rPr lang="fi-FI" sz="20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fi-FI" sz="2000" dirty="0">
                <a:latin typeface="Consolas" panose="020B0609020204030204" pitchFamily="49" charset="0"/>
              </a:rPr>
              <a:t>sqlite-tools-win32-x86-</a:t>
            </a:r>
            <a:r>
              <a:rPr lang="fi-FI" sz="2000" dirty="0">
                <a:solidFill>
                  <a:srgbClr val="00B0F0"/>
                </a:solidFill>
                <a:latin typeface="Consolas" panose="020B0609020204030204" pitchFamily="49" charset="0"/>
              </a:rPr>
              <a:t>VERSIO</a:t>
            </a:r>
            <a:r>
              <a:rPr lang="fi-FI" sz="2000" dirty="0">
                <a:latin typeface="Consolas" panose="020B0609020204030204" pitchFamily="49" charset="0"/>
              </a:rPr>
              <a:t>.zip </a:t>
            </a:r>
            <a:r>
              <a:rPr lang="fi-FI" sz="20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fi-FI" sz="2000" dirty="0" smtClean="0">
                <a:latin typeface="Consolas" panose="020B0609020204030204" pitchFamily="49" charset="0"/>
              </a:rPr>
              <a:t>sqlite3.exe</a:t>
            </a:r>
          </a:p>
          <a:p>
            <a:endParaRPr lang="fi-FI" sz="2000" dirty="0" smtClean="0"/>
          </a:p>
          <a:p>
            <a:r>
              <a:rPr lang="fi-FI" sz="2000" dirty="0" smtClean="0"/>
              <a:t>Tallenna tiedosto esim. samaan kansioon </a:t>
            </a:r>
            <a:r>
              <a:rPr lang="fi-FI" sz="2000" dirty="0" err="1" smtClean="0"/>
              <a:t>Chinook</a:t>
            </a:r>
            <a:r>
              <a:rPr lang="fi-FI" sz="2000" dirty="0" smtClean="0"/>
              <a:t>-tietokannan kanssa</a:t>
            </a:r>
            <a:endParaRPr lang="fi-FI" sz="2000" dirty="0"/>
          </a:p>
          <a:p>
            <a:endParaRPr lang="fi-FI" sz="2000" dirty="0" smtClean="0"/>
          </a:p>
          <a:p>
            <a:r>
              <a:rPr lang="fi-FI" sz="2000" dirty="0" smtClean="0"/>
              <a:t>Ohjeita komentorivityökalun käyttöön </a:t>
            </a:r>
            <a:r>
              <a:rPr lang="fi-FI" sz="2000" dirty="0"/>
              <a:t>löydät osoitteesta: </a:t>
            </a:r>
            <a:r>
              <a:rPr lang="fi-FI" sz="2000" dirty="0">
                <a:hlinkClick r:id="rId3"/>
              </a:rPr>
              <a:t>https://</a:t>
            </a:r>
            <a:r>
              <a:rPr lang="fi-FI" sz="2000" dirty="0" smtClean="0">
                <a:hlinkClick r:id="rId3"/>
              </a:rPr>
              <a:t>sqlite.org/cli.html</a:t>
            </a:r>
            <a:r>
              <a:rPr lang="fi-FI" sz="2000" dirty="0" smtClean="0"/>
              <a:t> tai videosta </a:t>
            </a:r>
            <a:r>
              <a:rPr lang="fi-FI" sz="2000" dirty="0">
                <a:hlinkClick r:id="rId4"/>
              </a:rPr>
              <a:t>https://</a:t>
            </a:r>
            <a:r>
              <a:rPr lang="fi-FI" sz="2000" dirty="0" smtClean="0">
                <a:hlinkClick r:id="rId4"/>
              </a:rPr>
              <a:t>video.haaga-helia.fi/media/SQLite+tools/0_pez4r54j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417553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JDBC:n</a:t>
            </a:r>
            <a:r>
              <a:rPr lang="fi-FI" dirty="0" smtClean="0"/>
              <a:t> </a:t>
            </a:r>
            <a:r>
              <a:rPr lang="fi-FI" dirty="0" err="1" smtClean="0"/>
              <a:t>SQLite</a:t>
            </a:r>
            <a:r>
              <a:rPr lang="fi-FI" dirty="0" smtClean="0"/>
              <a:t>-ajuri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/>
              <a:t>Tietokannan käyttämiseksi Javasta käsin tarvitsemme erillisen </a:t>
            </a:r>
            <a:r>
              <a:rPr lang="fi-FI" sz="2000" dirty="0" smtClean="0"/>
              <a:t>ajurin</a:t>
            </a:r>
            <a:endParaRPr lang="fi-FI" sz="2000" dirty="0"/>
          </a:p>
          <a:p>
            <a:r>
              <a:rPr lang="fi-FI" sz="2000" dirty="0" smtClean="0"/>
              <a:t>Erilaiset riippuvuudet asennetaan </a:t>
            </a:r>
            <a:r>
              <a:rPr lang="fi-FI" sz="2000" dirty="0"/>
              <a:t>pääsääntöisesti automaatiotyökalujen avulla</a:t>
            </a:r>
          </a:p>
          <a:p>
            <a:pPr lvl="1"/>
            <a:r>
              <a:rPr lang="fi-FI" sz="1700" dirty="0"/>
              <a:t>Kirjastot jaellaan tyypillisesti JAR-tiedostoina (Java Archive)</a:t>
            </a:r>
          </a:p>
          <a:p>
            <a:pPr lvl="1"/>
            <a:r>
              <a:rPr lang="fi-FI" sz="1700" dirty="0"/>
              <a:t>Suosittuja automaatiotyökaluja Javalle ovat mm. </a:t>
            </a:r>
            <a:r>
              <a:rPr lang="fi-FI" sz="1700" dirty="0" err="1"/>
              <a:t>Maven</a:t>
            </a:r>
            <a:r>
              <a:rPr lang="fi-FI" sz="1700" dirty="0"/>
              <a:t> ja </a:t>
            </a:r>
            <a:r>
              <a:rPr lang="fi-FI" sz="1700" dirty="0" err="1"/>
              <a:t>Gradle</a:t>
            </a:r>
            <a:endParaRPr lang="fi-FI" sz="1700" dirty="0"/>
          </a:p>
          <a:p>
            <a:pPr lvl="1"/>
            <a:r>
              <a:rPr lang="fi-FI" sz="1700" dirty="0"/>
              <a:t>Automaatiotyökalujen avulla monimutkaistenkin riippuvuuksien hallinta on yksinkertaista</a:t>
            </a:r>
          </a:p>
          <a:p>
            <a:endParaRPr lang="fi-FI" sz="2000" dirty="0">
              <a:sym typeface="Wingdings" panose="05000000000000000000" pitchFamily="2" charset="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sz="2000" dirty="0"/>
              <a:t>Tässä tapauksessa haemme tarvittavan ajurin manuaalisesti </a:t>
            </a:r>
            <a:r>
              <a:rPr lang="fi-FI" sz="2000" dirty="0" err="1"/>
              <a:t>Mavenin</a:t>
            </a:r>
            <a:r>
              <a:rPr lang="fi-FI" sz="2000" dirty="0"/>
              <a:t> tietovarastosta:</a:t>
            </a:r>
          </a:p>
          <a:p>
            <a:pPr marL="457200" lvl="1" indent="0">
              <a:buNone/>
            </a:pPr>
            <a:r>
              <a:rPr lang="fi-FI" sz="1400" dirty="0">
                <a:hlinkClick r:id="rId2"/>
              </a:rPr>
              <a:t>https://mvnrepository.com/artifact/org.xerial/sqlite-jdbc</a:t>
            </a:r>
            <a:r>
              <a:rPr lang="fi-FI" sz="1400" dirty="0"/>
              <a:t/>
            </a:r>
            <a:br>
              <a:rPr lang="fi-FI" sz="1400" dirty="0"/>
            </a:br>
            <a:r>
              <a:rPr lang="fi-FI" sz="1400" dirty="0">
                <a:sym typeface="Wingdings" panose="05000000000000000000" pitchFamily="2" charset="2"/>
              </a:rPr>
              <a:t> Valitse uusin </a:t>
            </a:r>
            <a:r>
              <a:rPr lang="fi-FI" sz="1400" dirty="0" smtClean="0">
                <a:sym typeface="Wingdings" panose="05000000000000000000" pitchFamily="2" charset="2"/>
              </a:rPr>
              <a:t>versio </a:t>
            </a:r>
            <a:r>
              <a:rPr lang="fi-FI" sz="1400" dirty="0">
                <a:sym typeface="Wingdings" panose="05000000000000000000" pitchFamily="2" charset="2"/>
              </a:rPr>
              <a:t> </a:t>
            </a:r>
            <a:r>
              <a:rPr lang="fi-FI" sz="1400" dirty="0" err="1">
                <a:sym typeface="Wingdings" panose="05000000000000000000" pitchFamily="2" charset="2"/>
              </a:rPr>
              <a:t>Download</a:t>
            </a:r>
            <a:r>
              <a:rPr lang="fi-FI" sz="1400" dirty="0">
                <a:sym typeface="Wingdings" panose="05000000000000000000" pitchFamily="2" charset="2"/>
              </a:rPr>
              <a:t> (JAR)</a:t>
            </a:r>
          </a:p>
          <a:p>
            <a:r>
              <a:rPr lang="fi-FI" sz="2000" dirty="0">
                <a:sym typeface="Wingdings" panose="05000000000000000000" pitchFamily="2" charset="2"/>
              </a:rPr>
              <a:t>Siirrä tallentamasi tietokanta-ajuri </a:t>
            </a:r>
            <a:r>
              <a:rPr lang="fi-FI" sz="2000" dirty="0" err="1">
                <a:sym typeface="Wingdings" panose="05000000000000000000" pitchFamily="2" charset="2"/>
              </a:rPr>
              <a:t>Eclipseen</a:t>
            </a:r>
            <a:r>
              <a:rPr lang="fi-FI" sz="2000" dirty="0">
                <a:sym typeface="Wingdings" panose="05000000000000000000" pitchFamily="2" charset="2"/>
              </a:rPr>
              <a:t> projektin alle </a:t>
            </a:r>
            <a:r>
              <a:rPr lang="fi-FI" sz="2000" dirty="0" smtClean="0">
                <a:sym typeface="Wingdings" panose="05000000000000000000" pitchFamily="2" charset="2"/>
              </a:rPr>
              <a:t>uuteen hakemistoon </a:t>
            </a:r>
            <a:r>
              <a:rPr lang="fi-FI" sz="2000" dirty="0">
                <a:sym typeface="Wingdings" panose="05000000000000000000" pitchFamily="2" charset="2"/>
              </a:rPr>
              <a:t>nimeltä </a:t>
            </a:r>
            <a:r>
              <a:rPr lang="fi-FI" sz="2000" b="1" i="1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"</a:t>
            </a:r>
            <a:r>
              <a:rPr lang="fi-FI" sz="2000" b="1" i="1" dirty="0" err="1" smtClean="0">
                <a:latin typeface="Source Code Pro" panose="020B0509030403020204" pitchFamily="49" charset="0"/>
                <a:sym typeface="Wingdings" panose="05000000000000000000" pitchFamily="2" charset="2"/>
              </a:rPr>
              <a:t>lib</a:t>
            </a:r>
            <a:r>
              <a:rPr lang="fi-FI" sz="2000" b="1" i="1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"</a:t>
            </a:r>
            <a:endParaRPr lang="fi-FI" sz="2000" i="1" dirty="0" smtClean="0">
              <a:sym typeface="Wingdings" panose="05000000000000000000" pitchFamily="2" charset="2"/>
            </a:endParaRPr>
          </a:p>
          <a:p>
            <a:r>
              <a:rPr lang="fi-FI" dirty="0"/>
              <a:t>lisää </a:t>
            </a:r>
            <a:r>
              <a:rPr lang="fi-FI" dirty="0" err="1"/>
              <a:t>lib</a:t>
            </a:r>
            <a:r>
              <a:rPr lang="fi-FI" dirty="0"/>
              <a:t>-hakemisto projektisi </a:t>
            </a:r>
            <a:r>
              <a:rPr lang="fi-FI" dirty="0" err="1" smtClean="0"/>
              <a:t>projektisi</a:t>
            </a:r>
            <a:r>
              <a:rPr lang="fi-FI" dirty="0" smtClean="0"/>
              <a:t> polkuun tämän ohjeen mukaisesti: </a:t>
            </a:r>
            <a:r>
              <a:rPr lang="fi-FI" u="sng" dirty="0" smtClean="0">
                <a:hlinkClick r:id="rId3"/>
              </a:rPr>
              <a:t>https</a:t>
            </a:r>
            <a:r>
              <a:rPr lang="fi-FI" u="sng" dirty="0">
                <a:hlinkClick r:id="rId3"/>
              </a:rPr>
              <a:t>://</a:t>
            </a:r>
            <a:r>
              <a:rPr lang="fi-FI" u="sng" dirty="0" smtClean="0">
                <a:hlinkClick r:id="rId3"/>
              </a:rPr>
              <a:t>stackoverflow.com/a/23420543</a:t>
            </a:r>
            <a:r>
              <a:rPr lang="fi-FI" dirty="0" smtClean="0"/>
              <a:t>. 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16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 smtClean="0"/>
              <a:t>Tietokantojen käyttö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Tietokantaan yhdistäminen Javasta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59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Tietokantaan yhdistäminen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98355"/>
            <a:ext cx="8686800" cy="3892379"/>
          </a:xfrm>
          <a:solidFill>
            <a:srgbClr val="E4F2F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java.sql.DriverManager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ChinookDatabase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jdbc:sqlite:M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:\\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sqlite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\\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Chinook_Sqlite.sqlite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connect() </a:t>
            </a:r>
            <a:r>
              <a:rPr lang="fi-FI" sz="1400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throws</a:t>
            </a:r>
            <a:r>
              <a:rPr lang="fi-FI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SQLException</a:t>
            </a:r>
            <a:r>
              <a:rPr lang="fi-FI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fi-FI" sz="14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ClassNotFoundException</a:t>
            </a:r>
            <a:r>
              <a:rPr lang="fi-FI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org.sqlite.JDBC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77658" y="2363496"/>
            <a:ext cx="3429951" cy="942279"/>
            <a:chOff x="4120031" y="2554832"/>
            <a:chExt cx="3429951" cy="942279"/>
          </a:xfrm>
        </p:grpSpPr>
        <p:sp>
          <p:nvSpPr>
            <p:cNvPr id="6" name="TextBox 5"/>
            <p:cNvSpPr txBox="1"/>
            <p:nvPr/>
          </p:nvSpPr>
          <p:spPr>
            <a:xfrm>
              <a:off x="4120031" y="2554832"/>
              <a:ext cx="3429951" cy="64633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/>
                <a:t>JDBC-polku pitää sisällään käytettävän ajurin nimen ja tietokannan sijainnin. </a:t>
              </a:r>
              <a:r>
                <a:rPr lang="fi-FI" sz="1200" dirty="0" err="1"/>
                <a:t>SQLiten</a:t>
              </a:r>
              <a:r>
                <a:rPr lang="fi-FI" sz="1200" dirty="0"/>
                <a:t> tapauksessa sijainti on polku levyllä.</a:t>
              </a: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 bwMode="auto">
            <a:xfrm flipH="1">
              <a:off x="4932017" y="3201163"/>
              <a:ext cx="902990" cy="2959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5994400" y="4055757"/>
            <a:ext cx="4275733" cy="461665"/>
            <a:chOff x="3336951" y="1990753"/>
            <a:chExt cx="4275733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4182733" y="1990753"/>
              <a:ext cx="3429951" cy="46166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/>
                <a:t>Tietokanta-ajurin luokan lataus (ei välttämätöntä kaikissa tapauksissa)</a:t>
              </a: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 bwMode="auto">
            <a:xfrm flipH="1" flipV="1">
              <a:off x="3336951" y="2157500"/>
              <a:ext cx="845782" cy="6408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4148046" y="4647976"/>
            <a:ext cx="3429951" cy="582599"/>
            <a:chOff x="3343372" y="1167643"/>
            <a:chExt cx="3429951" cy="582599"/>
          </a:xfrm>
        </p:grpSpPr>
        <p:sp>
          <p:nvSpPr>
            <p:cNvPr id="19" name="TextBox 18"/>
            <p:cNvSpPr txBox="1"/>
            <p:nvPr/>
          </p:nvSpPr>
          <p:spPr>
            <a:xfrm>
              <a:off x="3343372" y="1473243"/>
              <a:ext cx="3429951" cy="27699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/>
                <a:t>Yhteyden muodostaminen tietokantaan</a:t>
              </a: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 bwMode="auto">
            <a:xfrm flipH="1" flipV="1">
              <a:off x="4773836" y="1167643"/>
              <a:ext cx="284512" cy="305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TextBox 3"/>
          <p:cNvSpPr txBox="1"/>
          <p:nvPr/>
        </p:nvSpPr>
        <p:spPr>
          <a:xfrm>
            <a:off x="2030895" y="6274219"/>
            <a:ext cx="813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 err="1"/>
              <a:t>MySQL</a:t>
            </a:r>
            <a:r>
              <a:rPr lang="fi-FI" sz="1400" dirty="0"/>
              <a:t>-tietokantaan </a:t>
            </a:r>
            <a:r>
              <a:rPr lang="fi-FI" sz="1400" dirty="0" smtClean="0"/>
              <a:t>yhdistettäisiin vastaavasti </a:t>
            </a:r>
            <a:r>
              <a:rPr lang="fi-FI" sz="1400" dirty="0"/>
              <a:t>esim. osoitteella 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  <a:r>
              <a:rPr lang="fi-FI" sz="1400" dirty="0" err="1">
                <a:latin typeface="Consolas" panose="020B0609020204030204" pitchFamily="49" charset="0"/>
              </a:rPr>
              <a:t>jdbc:</a:t>
            </a:r>
            <a:r>
              <a:rPr lang="fi-FI" sz="1400" u="sng" dirty="0" err="1">
                <a:latin typeface="Consolas" panose="020B0609020204030204" pitchFamily="49" charset="0"/>
              </a:rPr>
              <a:t>mysql</a:t>
            </a:r>
            <a:r>
              <a:rPr lang="fi-FI" sz="1400" dirty="0">
                <a:latin typeface="Consolas" panose="020B0609020204030204" pitchFamily="49" charset="0"/>
              </a:rPr>
              <a:t>://127.0.0.1:3306/</a:t>
            </a:r>
            <a:r>
              <a:rPr lang="fi-FI" sz="1400" dirty="0" err="1">
                <a:latin typeface="Consolas" panose="020B0609020204030204" pitchFamily="49" charset="0"/>
              </a:rPr>
              <a:t>chinook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851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Versio 2: poikkeuksen "kääriminen" ajonaikaiseksi poikkeukseksi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98355"/>
            <a:ext cx="8686800" cy="3892379"/>
          </a:xfrm>
          <a:solidFill>
            <a:srgbClr val="E4F2F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ChinookDatabase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jdbc:sqlite:M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:\\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sqlite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\\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Chinook_Sqlite.sqlite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org.sqlite.JDBC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030895" y="6274219"/>
            <a:ext cx="813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 err="1"/>
              <a:t>MySQL</a:t>
            </a:r>
            <a:r>
              <a:rPr lang="fi-FI" sz="1400" dirty="0"/>
              <a:t>-tietokantaan </a:t>
            </a:r>
            <a:r>
              <a:rPr lang="fi-FI" sz="1400" dirty="0" smtClean="0"/>
              <a:t>yhdistettäisiin vastaavasti </a:t>
            </a:r>
            <a:r>
              <a:rPr lang="fi-FI" sz="1400" dirty="0"/>
              <a:t>esim. osoitteella 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  <a:r>
              <a:rPr lang="fi-FI" sz="1400" dirty="0" err="1">
                <a:latin typeface="Consolas" panose="020B0609020204030204" pitchFamily="49" charset="0"/>
              </a:rPr>
              <a:t>jdbc:</a:t>
            </a:r>
            <a:r>
              <a:rPr lang="fi-FI" sz="1400" u="sng" dirty="0" err="1">
                <a:latin typeface="Consolas" panose="020B0609020204030204" pitchFamily="49" charset="0"/>
              </a:rPr>
              <a:t>mysql</a:t>
            </a:r>
            <a:r>
              <a:rPr lang="fi-FI" sz="1400" dirty="0">
                <a:latin typeface="Consolas" panose="020B0609020204030204" pitchFamily="49" charset="0"/>
              </a:rPr>
              <a:t>://127.0.0.1:3306/</a:t>
            </a:r>
            <a:r>
              <a:rPr lang="fi-FI" sz="1400" dirty="0" err="1">
                <a:latin typeface="Consolas" panose="020B0609020204030204" pitchFamily="49" charset="0"/>
              </a:rPr>
              <a:t>chinook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676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HHppkalvo_FI_widescreen</Template>
  <TotalTime>7397</TotalTime>
  <Words>1236</Words>
  <Application>Microsoft Office PowerPoint</Application>
  <PresentationFormat>Widescreen</PresentationFormat>
  <Paragraphs>223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Consolas</vt:lpstr>
      <vt:lpstr>Source Code Pro</vt:lpstr>
      <vt:lpstr>Tahoma</vt:lpstr>
      <vt:lpstr>Wingdings</vt:lpstr>
      <vt:lpstr>Office-teema</vt:lpstr>
      <vt:lpstr>Ohjelmointi (Java)</vt:lpstr>
      <vt:lpstr>Oppitunti 1: JDBC (Java Database Connectivity)</vt:lpstr>
      <vt:lpstr>Tietokannat Javassa</vt:lpstr>
      <vt:lpstr>JDBC – Java Database Connectivity</vt:lpstr>
      <vt:lpstr>SQLiten komentorivikäyttö (valinnainen vaihe)</vt:lpstr>
      <vt:lpstr>JDBC:n SQLite-ajuri</vt:lpstr>
      <vt:lpstr>Tietokantojen käyttö</vt:lpstr>
      <vt:lpstr>Tietokantaan yhdistäminen</vt:lpstr>
      <vt:lpstr>Versio 2: poikkeuksen "kääriminen" ajonaikaiseksi poikkeukseksi</vt:lpstr>
      <vt:lpstr>Tietokantayhteyksien sulkeminen</vt:lpstr>
      <vt:lpstr>Tietokantojen käyttö</vt:lpstr>
      <vt:lpstr>Kyselyn tekeminen: luokat ja metodit</vt:lpstr>
      <vt:lpstr>Kyselyn tulosten läpikäynti: ResultSet, next ja get</vt:lpstr>
      <vt:lpstr>PowerPoint Presentation</vt:lpstr>
      <vt:lpstr>PowerPoint Presentation</vt:lpstr>
      <vt:lpstr>PowerPoint Presentation</vt:lpstr>
      <vt:lpstr>Kyselyiden tekeminen turvallisesti</vt:lpstr>
      <vt:lpstr>Vaaralliset kyselyt</vt:lpstr>
      <vt:lpstr>Parametrisoidut kyselyt</vt:lpstr>
      <vt:lpstr>Oppitunti 2: DAO (Data Access Object)</vt:lpstr>
      <vt:lpstr>Tietokannan eriyttäminen muusta logiikasta</vt:lpstr>
      <vt:lpstr>Tiedon lisääminen ja päivittäminen</vt:lpstr>
      <vt:lpstr>Datan lisääminen tietokantaan</vt:lpstr>
      <vt:lpstr>Edistynyttä sisältöä: insertit ja automaattisesti generoidut pääavaimet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Ohjelmointi (Java)</dc:title>
  <dc:creator>Teemu Havulinna;Kasper Valtakari</dc:creator>
  <cp:lastModifiedBy>Teemu Havulinna</cp:lastModifiedBy>
  <cp:revision>349</cp:revision>
  <dcterms:created xsi:type="dcterms:W3CDTF">2017-10-26T08:01:45Z</dcterms:created>
  <dcterms:modified xsi:type="dcterms:W3CDTF">2020-04-17T10:49:38Z</dcterms:modified>
</cp:coreProperties>
</file>