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xlsx" ContentType="application/vnd.openxmlformats-officedocument.spreadsheetml.sheet"/>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4"/>
  </p:notesMasterIdLst>
  <p:sldIdLst>
    <p:sldId id="256" r:id="rId5"/>
    <p:sldId id="257" r:id="rId6"/>
    <p:sldId id="277" r:id="rId7"/>
    <p:sldId id="278" r:id="rId8"/>
    <p:sldId id="279" r:id="rId9"/>
    <p:sldId id="273" r:id="rId10"/>
    <p:sldId id="275" r:id="rId11"/>
    <p:sldId id="269" r:id="rId12"/>
    <p:sldId id="270" r:id="rId13"/>
    <p:sldId id="272" r:id="rId14"/>
    <p:sldId id="280" r:id="rId15"/>
    <p:sldId id="281" r:id="rId16"/>
    <p:sldId id="282" r:id="rId17"/>
    <p:sldId id="283" r:id="rId18"/>
    <p:sldId id="271" r:id="rId19"/>
    <p:sldId id="276" r:id="rId20"/>
    <p:sldId id="268" r:id="rId21"/>
    <p:sldId id="259" r:id="rId22"/>
    <p:sldId id="274" r:id="rId23"/>
  </p:sldIdLst>
  <p:sldSz cx="12192000" cy="6858000"/>
  <p:notesSz cx="6858000" cy="9144000"/>
  <p:defaultText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74" autoAdjust="0"/>
    <p:restoredTop sz="96288"/>
  </p:normalViewPr>
  <p:slideViewPr>
    <p:cSldViewPr snapToGrid="0" snapToObjects="1" showGuides="1">
      <p:cViewPr varScale="1">
        <p:scale>
          <a:sx n="164" d="100"/>
          <a:sy n="164" d="100"/>
        </p:scale>
        <p:origin x="100" y="508"/>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älimäki Juhani" userId="0494df6c-5b8e-4ae2-805b-7081aacdc9fa" providerId="ADAL" clId="{F5691F22-DAFA-42B3-90CC-4CD24261B82F}"/>
    <pc:docChg chg="undo custSel addSld delSld modSld sldOrd">
      <pc:chgData name="Välimäki Juhani" userId="0494df6c-5b8e-4ae2-805b-7081aacdc9fa" providerId="ADAL" clId="{F5691F22-DAFA-42B3-90CC-4CD24261B82F}" dt="2022-03-15T09:35:40.543" v="4049" actId="20577"/>
      <pc:docMkLst>
        <pc:docMk/>
      </pc:docMkLst>
      <pc:sldChg chg="modSp">
        <pc:chgData name="Välimäki Juhani" userId="0494df6c-5b8e-4ae2-805b-7081aacdc9fa" providerId="ADAL" clId="{F5691F22-DAFA-42B3-90CC-4CD24261B82F}" dt="2022-03-15T09:09:38.033" v="2895" actId="114"/>
        <pc:sldMkLst>
          <pc:docMk/>
          <pc:sldMk cId="1587126786" sldId="257"/>
        </pc:sldMkLst>
        <pc:spChg chg="mod">
          <ac:chgData name="Välimäki Juhani" userId="0494df6c-5b8e-4ae2-805b-7081aacdc9fa" providerId="ADAL" clId="{F5691F22-DAFA-42B3-90CC-4CD24261B82F}" dt="2022-03-15T09:09:38.033" v="2895" actId="114"/>
          <ac:spMkLst>
            <pc:docMk/>
            <pc:sldMk cId="1587126786" sldId="257"/>
            <ac:spMk id="9" creationId="{ACDE61D8-A75A-F94B-B57A-46F276C03311}"/>
          </ac:spMkLst>
        </pc:spChg>
      </pc:sldChg>
      <pc:sldChg chg="addSp delSp modSp del">
        <pc:chgData name="Välimäki Juhani" userId="0494df6c-5b8e-4ae2-805b-7081aacdc9fa" providerId="ADAL" clId="{F5691F22-DAFA-42B3-90CC-4CD24261B82F}" dt="2022-03-15T06:34:51.202" v="935" actId="2696"/>
        <pc:sldMkLst>
          <pc:docMk/>
          <pc:sldMk cId="3653193442" sldId="258"/>
        </pc:sldMkLst>
        <pc:spChg chg="del">
          <ac:chgData name="Välimäki Juhani" userId="0494df6c-5b8e-4ae2-805b-7081aacdc9fa" providerId="ADAL" clId="{F5691F22-DAFA-42B3-90CC-4CD24261B82F}" dt="2022-03-15T06:34:24.032" v="928" actId="478"/>
          <ac:spMkLst>
            <pc:docMk/>
            <pc:sldMk cId="3653193442" sldId="258"/>
            <ac:spMk id="3" creationId="{6E89A05B-0FBC-4DC5-A4DE-CB22C71D64F7}"/>
          </ac:spMkLst>
        </pc:spChg>
        <pc:spChg chg="add mod">
          <ac:chgData name="Välimäki Juhani" userId="0494df6c-5b8e-4ae2-805b-7081aacdc9fa" providerId="ADAL" clId="{F5691F22-DAFA-42B3-90CC-4CD24261B82F}" dt="2022-03-15T06:34:24.032" v="928" actId="478"/>
          <ac:spMkLst>
            <pc:docMk/>
            <pc:sldMk cId="3653193442" sldId="258"/>
            <ac:spMk id="8" creationId="{1E3908B0-5E4B-4E1A-81C4-64DCA9FB67D1}"/>
          </ac:spMkLst>
        </pc:spChg>
        <pc:spChg chg="del">
          <ac:chgData name="Välimäki Juhani" userId="0494df6c-5b8e-4ae2-805b-7081aacdc9fa" providerId="ADAL" clId="{F5691F22-DAFA-42B3-90CC-4CD24261B82F}" dt="2022-03-15T06:34:28.962" v="929" actId="478"/>
          <ac:spMkLst>
            <pc:docMk/>
            <pc:sldMk cId="3653193442" sldId="258"/>
            <ac:spMk id="11" creationId="{5E1BE600-0647-424A-AE75-DF02A0994521}"/>
          </ac:spMkLst>
        </pc:spChg>
        <pc:spChg chg="del">
          <ac:chgData name="Välimäki Juhani" userId="0494df6c-5b8e-4ae2-805b-7081aacdc9fa" providerId="ADAL" clId="{F5691F22-DAFA-42B3-90CC-4CD24261B82F}" dt="2022-03-15T06:34:30.086" v="930" actId="478"/>
          <ac:spMkLst>
            <pc:docMk/>
            <pc:sldMk cId="3653193442" sldId="258"/>
            <ac:spMk id="12" creationId="{D017ED1F-61DE-4B5B-B586-A9A93F5A65C0}"/>
          </ac:spMkLst>
        </pc:spChg>
        <pc:spChg chg="del">
          <ac:chgData name="Välimäki Juhani" userId="0494df6c-5b8e-4ae2-805b-7081aacdc9fa" providerId="ADAL" clId="{F5691F22-DAFA-42B3-90CC-4CD24261B82F}" dt="2022-03-15T06:34:31.042" v="931" actId="478"/>
          <ac:spMkLst>
            <pc:docMk/>
            <pc:sldMk cId="3653193442" sldId="258"/>
            <ac:spMk id="13" creationId="{E34C5DE9-4819-412F-81E5-1DC94DB59C4D}"/>
          </ac:spMkLst>
        </pc:spChg>
        <pc:spChg chg="add mod">
          <ac:chgData name="Välimäki Juhani" userId="0494df6c-5b8e-4ae2-805b-7081aacdc9fa" providerId="ADAL" clId="{F5691F22-DAFA-42B3-90CC-4CD24261B82F}" dt="2022-03-15T06:34:28.962" v="929" actId="478"/>
          <ac:spMkLst>
            <pc:docMk/>
            <pc:sldMk cId="3653193442" sldId="258"/>
            <ac:spMk id="17" creationId="{19F5180A-68A1-40B2-988F-E76BC5EA140D}"/>
          </ac:spMkLst>
        </pc:spChg>
        <pc:spChg chg="add mod">
          <ac:chgData name="Välimäki Juhani" userId="0494df6c-5b8e-4ae2-805b-7081aacdc9fa" providerId="ADAL" clId="{F5691F22-DAFA-42B3-90CC-4CD24261B82F}" dt="2022-03-15T06:34:30.086" v="930" actId="478"/>
          <ac:spMkLst>
            <pc:docMk/>
            <pc:sldMk cId="3653193442" sldId="258"/>
            <ac:spMk id="19" creationId="{7CA63990-3A7F-4A7F-A049-EC911A1E0AEA}"/>
          </ac:spMkLst>
        </pc:spChg>
        <pc:spChg chg="add mod">
          <ac:chgData name="Välimäki Juhani" userId="0494df6c-5b8e-4ae2-805b-7081aacdc9fa" providerId="ADAL" clId="{F5691F22-DAFA-42B3-90CC-4CD24261B82F}" dt="2022-03-15T06:34:31.042" v="931" actId="478"/>
          <ac:spMkLst>
            <pc:docMk/>
            <pc:sldMk cId="3653193442" sldId="258"/>
            <ac:spMk id="21" creationId="{8966BEDB-0064-4126-95C6-2A5664DC95A8}"/>
          </ac:spMkLst>
        </pc:spChg>
      </pc:sldChg>
      <pc:sldChg chg="modSp ord">
        <pc:chgData name="Välimäki Juhani" userId="0494df6c-5b8e-4ae2-805b-7081aacdc9fa" providerId="ADAL" clId="{F5691F22-DAFA-42B3-90CC-4CD24261B82F}" dt="2022-03-15T09:34:03.494" v="3891" actId="20577"/>
        <pc:sldMkLst>
          <pc:docMk/>
          <pc:sldMk cId="2140971857" sldId="259"/>
        </pc:sldMkLst>
        <pc:spChg chg="mod">
          <ac:chgData name="Välimäki Juhani" userId="0494df6c-5b8e-4ae2-805b-7081aacdc9fa" providerId="ADAL" clId="{F5691F22-DAFA-42B3-90CC-4CD24261B82F}" dt="2022-03-15T06:12:17.407" v="719" actId="14100"/>
          <ac:spMkLst>
            <pc:docMk/>
            <pc:sldMk cId="2140971857" sldId="259"/>
            <ac:spMk id="8" creationId="{03801FB7-8FBC-844F-8D63-9A597A066215}"/>
          </ac:spMkLst>
        </pc:spChg>
        <pc:spChg chg="mod">
          <ac:chgData name="Välimäki Juhani" userId="0494df6c-5b8e-4ae2-805b-7081aacdc9fa" providerId="ADAL" clId="{F5691F22-DAFA-42B3-90CC-4CD24261B82F}" dt="2022-03-15T09:34:03.494" v="3891" actId="20577"/>
          <ac:spMkLst>
            <pc:docMk/>
            <pc:sldMk cId="2140971857" sldId="259"/>
            <ac:spMk id="9" creationId="{C711FFF1-5700-384F-B322-71416B4D664F}"/>
          </ac:spMkLst>
        </pc:spChg>
      </pc:sldChg>
      <pc:sldChg chg="del">
        <pc:chgData name="Välimäki Juhani" userId="0494df6c-5b8e-4ae2-805b-7081aacdc9fa" providerId="ADAL" clId="{F5691F22-DAFA-42B3-90CC-4CD24261B82F}" dt="2022-03-15T06:44:45.877" v="1171" actId="2696"/>
        <pc:sldMkLst>
          <pc:docMk/>
          <pc:sldMk cId="2395670013" sldId="260"/>
        </pc:sldMkLst>
      </pc:sldChg>
      <pc:sldChg chg="del">
        <pc:chgData name="Välimäki Juhani" userId="0494df6c-5b8e-4ae2-805b-7081aacdc9fa" providerId="ADAL" clId="{F5691F22-DAFA-42B3-90CC-4CD24261B82F}" dt="2022-03-15T06:44:59.614" v="1175" actId="2696"/>
        <pc:sldMkLst>
          <pc:docMk/>
          <pc:sldMk cId="479030632" sldId="261"/>
        </pc:sldMkLst>
      </pc:sldChg>
      <pc:sldChg chg="del">
        <pc:chgData name="Välimäki Juhani" userId="0494df6c-5b8e-4ae2-805b-7081aacdc9fa" providerId="ADAL" clId="{F5691F22-DAFA-42B3-90CC-4CD24261B82F}" dt="2022-03-15T06:44:57.885" v="1173" actId="2696"/>
        <pc:sldMkLst>
          <pc:docMk/>
          <pc:sldMk cId="3901403695" sldId="262"/>
        </pc:sldMkLst>
      </pc:sldChg>
      <pc:sldChg chg="del">
        <pc:chgData name="Välimäki Juhani" userId="0494df6c-5b8e-4ae2-805b-7081aacdc9fa" providerId="ADAL" clId="{F5691F22-DAFA-42B3-90CC-4CD24261B82F}" dt="2022-03-15T06:45:11.366" v="1178" actId="2696"/>
        <pc:sldMkLst>
          <pc:docMk/>
          <pc:sldMk cId="2801175487" sldId="263"/>
        </pc:sldMkLst>
      </pc:sldChg>
      <pc:sldChg chg="del">
        <pc:chgData name="Välimäki Juhani" userId="0494df6c-5b8e-4ae2-805b-7081aacdc9fa" providerId="ADAL" clId="{F5691F22-DAFA-42B3-90CC-4CD24261B82F}" dt="2022-03-15T06:45:09.696" v="1177" actId="2696"/>
        <pc:sldMkLst>
          <pc:docMk/>
          <pc:sldMk cId="3857242612" sldId="264"/>
        </pc:sldMkLst>
      </pc:sldChg>
      <pc:sldChg chg="del">
        <pc:chgData name="Välimäki Juhani" userId="0494df6c-5b8e-4ae2-805b-7081aacdc9fa" providerId="ADAL" clId="{F5691F22-DAFA-42B3-90CC-4CD24261B82F}" dt="2022-03-15T06:44:58.701" v="1174" actId="2696"/>
        <pc:sldMkLst>
          <pc:docMk/>
          <pc:sldMk cId="2691113435" sldId="265"/>
        </pc:sldMkLst>
      </pc:sldChg>
      <pc:sldChg chg="del">
        <pc:chgData name="Välimäki Juhani" userId="0494df6c-5b8e-4ae2-805b-7081aacdc9fa" providerId="ADAL" clId="{F5691F22-DAFA-42B3-90CC-4CD24261B82F}" dt="2022-03-15T06:45:01.196" v="1176" actId="2696"/>
        <pc:sldMkLst>
          <pc:docMk/>
          <pc:sldMk cId="3239231242" sldId="266"/>
        </pc:sldMkLst>
      </pc:sldChg>
      <pc:sldChg chg="del">
        <pc:chgData name="Välimäki Juhani" userId="0494df6c-5b8e-4ae2-805b-7081aacdc9fa" providerId="ADAL" clId="{F5691F22-DAFA-42B3-90CC-4CD24261B82F}" dt="2022-03-15T06:44:55.717" v="1172" actId="2696"/>
        <pc:sldMkLst>
          <pc:docMk/>
          <pc:sldMk cId="1408300390" sldId="267"/>
        </pc:sldMkLst>
      </pc:sldChg>
      <pc:sldChg chg="modSp ord">
        <pc:chgData name="Välimäki Juhani" userId="0494df6c-5b8e-4ae2-805b-7081aacdc9fa" providerId="ADAL" clId="{F5691F22-DAFA-42B3-90CC-4CD24261B82F}" dt="2022-03-15T09:33:35.062" v="3887" actId="20577"/>
        <pc:sldMkLst>
          <pc:docMk/>
          <pc:sldMk cId="2628821793" sldId="268"/>
        </pc:sldMkLst>
        <pc:spChg chg="mod">
          <ac:chgData name="Välimäki Juhani" userId="0494df6c-5b8e-4ae2-805b-7081aacdc9fa" providerId="ADAL" clId="{F5691F22-DAFA-42B3-90CC-4CD24261B82F}" dt="2022-03-15T09:15:20.165" v="3188" actId="6549"/>
          <ac:spMkLst>
            <pc:docMk/>
            <pc:sldMk cId="2628821793" sldId="268"/>
            <ac:spMk id="8" creationId="{197044C3-CD23-D844-B780-26FABA91AD0F}"/>
          </ac:spMkLst>
        </pc:spChg>
        <pc:spChg chg="mod">
          <ac:chgData name="Välimäki Juhani" userId="0494df6c-5b8e-4ae2-805b-7081aacdc9fa" providerId="ADAL" clId="{F5691F22-DAFA-42B3-90CC-4CD24261B82F}" dt="2022-03-15T09:33:35.062" v="3887" actId="20577"/>
          <ac:spMkLst>
            <pc:docMk/>
            <pc:sldMk cId="2628821793" sldId="268"/>
            <ac:spMk id="9" creationId="{ACDE61D8-A75A-F94B-B57A-46F276C03311}"/>
          </ac:spMkLst>
        </pc:spChg>
      </pc:sldChg>
      <pc:sldChg chg="modSp">
        <pc:chgData name="Välimäki Juhani" userId="0494df6c-5b8e-4ae2-805b-7081aacdc9fa" providerId="ADAL" clId="{F5691F22-DAFA-42B3-90CC-4CD24261B82F}" dt="2022-03-15T09:14:20.416" v="3169" actId="27636"/>
        <pc:sldMkLst>
          <pc:docMk/>
          <pc:sldMk cId="4146780926" sldId="269"/>
        </pc:sldMkLst>
        <pc:spChg chg="mod">
          <ac:chgData name="Välimäki Juhani" userId="0494df6c-5b8e-4ae2-805b-7081aacdc9fa" providerId="ADAL" clId="{F5691F22-DAFA-42B3-90CC-4CD24261B82F}" dt="2022-03-15T06:33:42.242" v="923" actId="6549"/>
          <ac:spMkLst>
            <pc:docMk/>
            <pc:sldMk cId="4146780926" sldId="269"/>
            <ac:spMk id="8" creationId="{197044C3-CD23-D844-B780-26FABA91AD0F}"/>
          </ac:spMkLst>
        </pc:spChg>
        <pc:spChg chg="mod">
          <ac:chgData name="Välimäki Juhani" userId="0494df6c-5b8e-4ae2-805b-7081aacdc9fa" providerId="ADAL" clId="{F5691F22-DAFA-42B3-90CC-4CD24261B82F}" dt="2022-03-15T09:14:20.416" v="3169" actId="27636"/>
          <ac:spMkLst>
            <pc:docMk/>
            <pc:sldMk cId="4146780926" sldId="269"/>
            <ac:spMk id="9" creationId="{ACDE61D8-A75A-F94B-B57A-46F276C03311}"/>
          </ac:spMkLst>
        </pc:spChg>
      </pc:sldChg>
      <pc:sldChg chg="modSp">
        <pc:chgData name="Välimäki Juhani" userId="0494df6c-5b8e-4ae2-805b-7081aacdc9fa" providerId="ADAL" clId="{F5691F22-DAFA-42B3-90CC-4CD24261B82F}" dt="2022-03-15T09:14:42.329" v="3171" actId="403"/>
        <pc:sldMkLst>
          <pc:docMk/>
          <pc:sldMk cId="2595244386" sldId="270"/>
        </pc:sldMkLst>
        <pc:spChg chg="mod">
          <ac:chgData name="Välimäki Juhani" userId="0494df6c-5b8e-4ae2-805b-7081aacdc9fa" providerId="ADAL" clId="{F5691F22-DAFA-42B3-90CC-4CD24261B82F}" dt="2022-03-15T06:03:40.229" v="104" actId="14100"/>
          <ac:spMkLst>
            <pc:docMk/>
            <pc:sldMk cId="2595244386" sldId="270"/>
            <ac:spMk id="8" creationId="{197044C3-CD23-D844-B780-26FABA91AD0F}"/>
          </ac:spMkLst>
        </pc:spChg>
        <pc:spChg chg="mod">
          <ac:chgData name="Välimäki Juhani" userId="0494df6c-5b8e-4ae2-805b-7081aacdc9fa" providerId="ADAL" clId="{F5691F22-DAFA-42B3-90CC-4CD24261B82F}" dt="2022-03-15T09:14:42.329" v="3171" actId="403"/>
          <ac:spMkLst>
            <pc:docMk/>
            <pc:sldMk cId="2595244386" sldId="270"/>
            <ac:spMk id="9" creationId="{ACDE61D8-A75A-F94B-B57A-46F276C03311}"/>
          </ac:spMkLst>
        </pc:spChg>
      </pc:sldChg>
      <pc:sldChg chg="modSp ord">
        <pc:chgData name="Välimäki Juhani" userId="0494df6c-5b8e-4ae2-805b-7081aacdc9fa" providerId="ADAL" clId="{F5691F22-DAFA-42B3-90CC-4CD24261B82F}" dt="2022-03-15T06:35:15.403" v="939"/>
        <pc:sldMkLst>
          <pc:docMk/>
          <pc:sldMk cId="4011369514" sldId="271"/>
        </pc:sldMkLst>
        <pc:spChg chg="mod">
          <ac:chgData name="Välimäki Juhani" userId="0494df6c-5b8e-4ae2-805b-7081aacdc9fa" providerId="ADAL" clId="{F5691F22-DAFA-42B3-90CC-4CD24261B82F}" dt="2022-03-15T06:09:10.832" v="529" actId="20577"/>
          <ac:spMkLst>
            <pc:docMk/>
            <pc:sldMk cId="4011369514" sldId="271"/>
            <ac:spMk id="8" creationId="{03801FB7-8FBC-844F-8D63-9A597A066215}"/>
          </ac:spMkLst>
        </pc:spChg>
      </pc:sldChg>
      <pc:sldChg chg="modSp ord">
        <pc:chgData name="Välimäki Juhani" userId="0494df6c-5b8e-4ae2-805b-7081aacdc9fa" providerId="ADAL" clId="{F5691F22-DAFA-42B3-90CC-4CD24261B82F}" dt="2022-03-15T09:19:54.893" v="3554" actId="20577"/>
        <pc:sldMkLst>
          <pc:docMk/>
          <pc:sldMk cId="3968297166" sldId="272"/>
        </pc:sldMkLst>
        <pc:spChg chg="mod">
          <ac:chgData name="Välimäki Juhani" userId="0494df6c-5b8e-4ae2-805b-7081aacdc9fa" providerId="ADAL" clId="{F5691F22-DAFA-42B3-90CC-4CD24261B82F}" dt="2022-03-15T09:19:47.214" v="3551" actId="20577"/>
          <ac:spMkLst>
            <pc:docMk/>
            <pc:sldMk cId="3968297166" sldId="272"/>
            <ac:spMk id="8" creationId="{03801FB7-8FBC-844F-8D63-9A597A066215}"/>
          </ac:spMkLst>
        </pc:spChg>
        <pc:spChg chg="mod">
          <ac:chgData name="Välimäki Juhani" userId="0494df6c-5b8e-4ae2-805b-7081aacdc9fa" providerId="ADAL" clId="{F5691F22-DAFA-42B3-90CC-4CD24261B82F}" dt="2022-03-15T09:19:54.893" v="3554" actId="20577"/>
          <ac:spMkLst>
            <pc:docMk/>
            <pc:sldMk cId="3968297166" sldId="272"/>
            <ac:spMk id="9" creationId="{C711FFF1-5700-384F-B322-71416B4D664F}"/>
          </ac:spMkLst>
        </pc:spChg>
      </pc:sldChg>
      <pc:sldChg chg="modSp ord">
        <pc:chgData name="Välimäki Juhani" userId="0494df6c-5b8e-4ae2-805b-7081aacdc9fa" providerId="ADAL" clId="{F5691F22-DAFA-42B3-90CC-4CD24261B82F}" dt="2022-03-15T09:14:57.179" v="3172"/>
        <pc:sldMkLst>
          <pc:docMk/>
          <pc:sldMk cId="4229542219" sldId="273"/>
        </pc:sldMkLst>
        <pc:spChg chg="mod">
          <ac:chgData name="Välimäki Juhani" userId="0494df6c-5b8e-4ae2-805b-7081aacdc9fa" providerId="ADAL" clId="{F5691F22-DAFA-42B3-90CC-4CD24261B82F}" dt="2022-03-15T06:11:16.752" v="673" actId="20577"/>
          <ac:spMkLst>
            <pc:docMk/>
            <pc:sldMk cId="4229542219" sldId="273"/>
            <ac:spMk id="8" creationId="{197044C3-CD23-D844-B780-26FABA91AD0F}"/>
          </ac:spMkLst>
        </pc:spChg>
        <pc:spChg chg="mod">
          <ac:chgData name="Välimäki Juhani" userId="0494df6c-5b8e-4ae2-805b-7081aacdc9fa" providerId="ADAL" clId="{F5691F22-DAFA-42B3-90CC-4CD24261B82F}" dt="2022-03-15T06:09:42.171" v="533" actId="12"/>
          <ac:spMkLst>
            <pc:docMk/>
            <pc:sldMk cId="4229542219" sldId="273"/>
            <ac:spMk id="9" creationId="{ACDE61D8-A75A-F94B-B57A-46F276C03311}"/>
          </ac:spMkLst>
        </pc:spChg>
      </pc:sldChg>
      <pc:sldChg chg="modSp add">
        <pc:chgData name="Välimäki Juhani" userId="0494df6c-5b8e-4ae2-805b-7081aacdc9fa" providerId="ADAL" clId="{F5691F22-DAFA-42B3-90CC-4CD24261B82F}" dt="2022-03-15T09:35:40.543" v="4049" actId="20577"/>
        <pc:sldMkLst>
          <pc:docMk/>
          <pc:sldMk cId="1036125114" sldId="274"/>
        </pc:sldMkLst>
        <pc:spChg chg="mod">
          <ac:chgData name="Välimäki Juhani" userId="0494df6c-5b8e-4ae2-805b-7081aacdc9fa" providerId="ADAL" clId="{F5691F22-DAFA-42B3-90CC-4CD24261B82F}" dt="2022-03-15T09:35:40.543" v="4049" actId="20577"/>
          <ac:spMkLst>
            <pc:docMk/>
            <pc:sldMk cId="1036125114" sldId="274"/>
            <ac:spMk id="9" creationId="{ACDE61D8-A75A-F94B-B57A-46F276C03311}"/>
          </ac:spMkLst>
        </pc:spChg>
      </pc:sldChg>
      <pc:sldChg chg="modSp add ord">
        <pc:chgData name="Välimäki Juhani" userId="0494df6c-5b8e-4ae2-805b-7081aacdc9fa" providerId="ADAL" clId="{F5691F22-DAFA-42B3-90CC-4CD24261B82F}" dt="2022-03-15T09:14:29.899" v="3170"/>
        <pc:sldMkLst>
          <pc:docMk/>
          <pc:sldMk cId="3232951634" sldId="275"/>
        </pc:sldMkLst>
        <pc:spChg chg="mod">
          <ac:chgData name="Välimäki Juhani" userId="0494df6c-5b8e-4ae2-805b-7081aacdc9fa" providerId="ADAL" clId="{F5691F22-DAFA-42B3-90CC-4CD24261B82F}" dt="2022-03-15T06:34:44.372" v="933"/>
          <ac:spMkLst>
            <pc:docMk/>
            <pc:sldMk cId="3232951634" sldId="275"/>
            <ac:spMk id="8" creationId="{197044C3-CD23-D844-B780-26FABA91AD0F}"/>
          </ac:spMkLst>
        </pc:spChg>
        <pc:spChg chg="mod">
          <ac:chgData name="Välimäki Juhani" userId="0494df6c-5b8e-4ae2-805b-7081aacdc9fa" providerId="ADAL" clId="{F5691F22-DAFA-42B3-90CC-4CD24261B82F}" dt="2022-03-15T06:55:00.282" v="2174" actId="20577"/>
          <ac:spMkLst>
            <pc:docMk/>
            <pc:sldMk cId="3232951634" sldId="275"/>
            <ac:spMk id="9" creationId="{ACDE61D8-A75A-F94B-B57A-46F276C03311}"/>
          </ac:spMkLst>
        </pc:spChg>
      </pc:sldChg>
      <pc:sldChg chg="modSp add">
        <pc:chgData name="Välimäki Juhani" userId="0494df6c-5b8e-4ae2-805b-7081aacdc9fa" providerId="ADAL" clId="{F5691F22-DAFA-42B3-90CC-4CD24261B82F}" dt="2022-03-15T06:59:10.263" v="2877" actId="403"/>
        <pc:sldMkLst>
          <pc:docMk/>
          <pc:sldMk cId="2132183270" sldId="276"/>
        </pc:sldMkLst>
        <pc:spChg chg="mod">
          <ac:chgData name="Välimäki Juhani" userId="0494df6c-5b8e-4ae2-805b-7081aacdc9fa" providerId="ADAL" clId="{F5691F22-DAFA-42B3-90CC-4CD24261B82F}" dt="2022-03-15T06:55:50.205" v="2305" actId="20577"/>
          <ac:spMkLst>
            <pc:docMk/>
            <pc:sldMk cId="2132183270" sldId="276"/>
            <ac:spMk id="8" creationId="{03801FB7-8FBC-844F-8D63-9A597A066215}"/>
          </ac:spMkLst>
        </pc:spChg>
        <pc:spChg chg="mod">
          <ac:chgData name="Välimäki Juhani" userId="0494df6c-5b8e-4ae2-805b-7081aacdc9fa" providerId="ADAL" clId="{F5691F22-DAFA-42B3-90CC-4CD24261B82F}" dt="2022-03-15T06:59:10.263" v="2877" actId="403"/>
          <ac:spMkLst>
            <pc:docMk/>
            <pc:sldMk cId="2132183270" sldId="276"/>
            <ac:spMk id="9" creationId="{C711FFF1-5700-384F-B322-71416B4D664F}"/>
          </ac:spMkLst>
        </pc:spChg>
      </pc:sldChg>
      <pc:sldChg chg="modSp add">
        <pc:chgData name="Välimäki Juhani" userId="0494df6c-5b8e-4ae2-805b-7081aacdc9fa" providerId="ADAL" clId="{F5691F22-DAFA-42B3-90CC-4CD24261B82F}" dt="2022-03-15T09:10:33.305" v="2913" actId="2710"/>
        <pc:sldMkLst>
          <pc:docMk/>
          <pc:sldMk cId="3999093764" sldId="277"/>
        </pc:sldMkLst>
        <pc:spChg chg="mod">
          <ac:chgData name="Välimäki Juhani" userId="0494df6c-5b8e-4ae2-805b-7081aacdc9fa" providerId="ADAL" clId="{F5691F22-DAFA-42B3-90CC-4CD24261B82F}" dt="2022-03-15T09:10:33.305" v="2913" actId="2710"/>
          <ac:spMkLst>
            <pc:docMk/>
            <pc:sldMk cId="3999093764" sldId="277"/>
            <ac:spMk id="9" creationId="{ACDE61D8-A75A-F94B-B57A-46F276C03311}"/>
          </ac:spMkLst>
        </pc:spChg>
      </pc:sldChg>
      <pc:sldChg chg="modSp add">
        <pc:chgData name="Välimäki Juhani" userId="0494df6c-5b8e-4ae2-805b-7081aacdc9fa" providerId="ADAL" clId="{F5691F22-DAFA-42B3-90CC-4CD24261B82F}" dt="2022-03-15T09:11:10.189" v="2927" actId="2710"/>
        <pc:sldMkLst>
          <pc:docMk/>
          <pc:sldMk cId="1898215141" sldId="278"/>
        </pc:sldMkLst>
        <pc:spChg chg="mod">
          <ac:chgData name="Välimäki Juhani" userId="0494df6c-5b8e-4ae2-805b-7081aacdc9fa" providerId="ADAL" clId="{F5691F22-DAFA-42B3-90CC-4CD24261B82F}" dt="2022-03-15T09:11:10.189" v="2927" actId="2710"/>
          <ac:spMkLst>
            <pc:docMk/>
            <pc:sldMk cId="1898215141" sldId="278"/>
            <ac:spMk id="9" creationId="{ACDE61D8-A75A-F94B-B57A-46F276C03311}"/>
          </ac:spMkLst>
        </pc:spChg>
      </pc:sldChg>
      <pc:sldChg chg="modSp add">
        <pc:chgData name="Välimäki Juhani" userId="0494df6c-5b8e-4ae2-805b-7081aacdc9fa" providerId="ADAL" clId="{F5691F22-DAFA-42B3-90CC-4CD24261B82F}" dt="2022-03-15T09:11:48.029" v="2944" actId="2710"/>
        <pc:sldMkLst>
          <pc:docMk/>
          <pc:sldMk cId="909525154" sldId="279"/>
        </pc:sldMkLst>
        <pc:spChg chg="mod">
          <ac:chgData name="Välimäki Juhani" userId="0494df6c-5b8e-4ae2-805b-7081aacdc9fa" providerId="ADAL" clId="{F5691F22-DAFA-42B3-90CC-4CD24261B82F}" dt="2022-03-15T09:11:48.029" v="2944" actId="2710"/>
          <ac:spMkLst>
            <pc:docMk/>
            <pc:sldMk cId="909525154" sldId="279"/>
            <ac:spMk id="9" creationId="{ACDE61D8-A75A-F94B-B57A-46F276C03311}"/>
          </ac:spMkLst>
        </pc:spChg>
      </pc:sldChg>
    </pc:docChg>
  </pc:docChgLst>
  <pc:docChgLst>
    <pc:chgData name="Välimäki Juhani" userId="0494df6c-5b8e-4ae2-805b-7081aacdc9fa" providerId="ADAL" clId="{15C9115A-A35D-46F0-BFFC-436E0A530804}"/>
    <pc:docChg chg="custSel addSld modSld sldOrd">
      <pc:chgData name="Välimäki Juhani" userId="0494df6c-5b8e-4ae2-805b-7081aacdc9fa" providerId="ADAL" clId="{15C9115A-A35D-46F0-BFFC-436E0A530804}" dt="2022-03-14T06:57:15.146" v="2533" actId="20577"/>
      <pc:docMkLst>
        <pc:docMk/>
      </pc:docMkLst>
      <pc:sldChg chg="modSp">
        <pc:chgData name="Välimäki Juhani" userId="0494df6c-5b8e-4ae2-805b-7081aacdc9fa" providerId="ADAL" clId="{15C9115A-A35D-46F0-BFFC-436E0A530804}" dt="2022-03-14T06:55:52.708" v="2503" actId="113"/>
        <pc:sldMkLst>
          <pc:docMk/>
          <pc:sldMk cId="1587126786" sldId="257"/>
        </pc:sldMkLst>
        <pc:spChg chg="mod">
          <ac:chgData name="Välimäki Juhani" userId="0494df6c-5b8e-4ae2-805b-7081aacdc9fa" providerId="ADAL" clId="{15C9115A-A35D-46F0-BFFC-436E0A530804}" dt="2022-03-14T06:55:52.708" v="2503" actId="113"/>
          <ac:spMkLst>
            <pc:docMk/>
            <pc:sldMk cId="1587126786" sldId="257"/>
            <ac:spMk id="9" creationId="{ACDE61D8-A75A-F94B-B57A-46F276C03311}"/>
          </ac:spMkLst>
        </pc:spChg>
      </pc:sldChg>
      <pc:sldChg chg="modSp">
        <pc:chgData name="Välimäki Juhani" userId="0494df6c-5b8e-4ae2-805b-7081aacdc9fa" providerId="ADAL" clId="{15C9115A-A35D-46F0-BFFC-436E0A530804}" dt="2022-03-14T06:54:08.330" v="2488" actId="20577"/>
        <pc:sldMkLst>
          <pc:docMk/>
          <pc:sldMk cId="2628821793" sldId="268"/>
        </pc:sldMkLst>
        <pc:spChg chg="mod">
          <ac:chgData name="Välimäki Juhani" userId="0494df6c-5b8e-4ae2-805b-7081aacdc9fa" providerId="ADAL" clId="{15C9115A-A35D-46F0-BFFC-436E0A530804}" dt="2022-03-14T06:54:08.330" v="2488" actId="20577"/>
          <ac:spMkLst>
            <pc:docMk/>
            <pc:sldMk cId="2628821793" sldId="268"/>
            <ac:spMk id="9" creationId="{ACDE61D8-A75A-F94B-B57A-46F276C03311}"/>
          </ac:spMkLst>
        </pc:spChg>
      </pc:sldChg>
      <pc:sldChg chg="modSp">
        <pc:chgData name="Välimäki Juhani" userId="0494df6c-5b8e-4ae2-805b-7081aacdc9fa" providerId="ADAL" clId="{15C9115A-A35D-46F0-BFFC-436E0A530804}" dt="2022-03-14T06:57:15.146" v="2533" actId="20577"/>
        <pc:sldMkLst>
          <pc:docMk/>
          <pc:sldMk cId="4146780926" sldId="269"/>
        </pc:sldMkLst>
        <pc:spChg chg="mod">
          <ac:chgData name="Välimäki Juhani" userId="0494df6c-5b8e-4ae2-805b-7081aacdc9fa" providerId="ADAL" clId="{15C9115A-A35D-46F0-BFFC-436E0A530804}" dt="2022-03-14T06:57:15.146" v="2533" actId="20577"/>
          <ac:spMkLst>
            <pc:docMk/>
            <pc:sldMk cId="4146780926" sldId="269"/>
            <ac:spMk id="9" creationId="{ACDE61D8-A75A-F94B-B57A-46F276C03311}"/>
          </ac:spMkLst>
        </pc:spChg>
      </pc:sldChg>
      <pc:sldChg chg="modSp">
        <pc:chgData name="Välimäki Juhani" userId="0494df6c-5b8e-4ae2-805b-7081aacdc9fa" providerId="ADAL" clId="{15C9115A-A35D-46F0-BFFC-436E0A530804}" dt="2022-03-14T06:51:44.767" v="2096" actId="20577"/>
        <pc:sldMkLst>
          <pc:docMk/>
          <pc:sldMk cId="2595244386" sldId="270"/>
        </pc:sldMkLst>
        <pc:spChg chg="mod">
          <ac:chgData name="Välimäki Juhani" userId="0494df6c-5b8e-4ae2-805b-7081aacdc9fa" providerId="ADAL" clId="{15C9115A-A35D-46F0-BFFC-436E0A530804}" dt="2022-03-13T22:30:53.495" v="1337" actId="20577"/>
          <ac:spMkLst>
            <pc:docMk/>
            <pc:sldMk cId="2595244386" sldId="270"/>
            <ac:spMk id="8" creationId="{197044C3-CD23-D844-B780-26FABA91AD0F}"/>
          </ac:spMkLst>
        </pc:spChg>
        <pc:spChg chg="mod">
          <ac:chgData name="Välimäki Juhani" userId="0494df6c-5b8e-4ae2-805b-7081aacdc9fa" providerId="ADAL" clId="{15C9115A-A35D-46F0-BFFC-436E0A530804}" dt="2022-03-14T06:51:44.767" v="2096" actId="20577"/>
          <ac:spMkLst>
            <pc:docMk/>
            <pc:sldMk cId="2595244386" sldId="270"/>
            <ac:spMk id="9" creationId="{ACDE61D8-A75A-F94B-B57A-46F276C03311}"/>
          </ac:spMkLst>
        </pc:spChg>
      </pc:sldChg>
      <pc:sldChg chg="modSp add">
        <pc:chgData name="Välimäki Juhani" userId="0494df6c-5b8e-4ae2-805b-7081aacdc9fa" providerId="ADAL" clId="{15C9115A-A35D-46F0-BFFC-436E0A530804}" dt="2022-03-13T22:23:37.505" v="1267" actId="27636"/>
        <pc:sldMkLst>
          <pc:docMk/>
          <pc:sldMk cId="3968297166" sldId="272"/>
        </pc:sldMkLst>
        <pc:spChg chg="mod">
          <ac:chgData name="Välimäki Juhani" userId="0494df6c-5b8e-4ae2-805b-7081aacdc9fa" providerId="ADAL" clId="{15C9115A-A35D-46F0-BFFC-436E0A530804}" dt="2022-03-13T22:20:47.525" v="1123" actId="20577"/>
          <ac:spMkLst>
            <pc:docMk/>
            <pc:sldMk cId="3968297166" sldId="272"/>
            <ac:spMk id="8" creationId="{03801FB7-8FBC-844F-8D63-9A597A066215}"/>
          </ac:spMkLst>
        </pc:spChg>
        <pc:spChg chg="mod">
          <ac:chgData name="Välimäki Juhani" userId="0494df6c-5b8e-4ae2-805b-7081aacdc9fa" providerId="ADAL" clId="{15C9115A-A35D-46F0-BFFC-436E0A530804}" dt="2022-03-13T22:23:37.505" v="1267" actId="27636"/>
          <ac:spMkLst>
            <pc:docMk/>
            <pc:sldMk cId="3968297166" sldId="272"/>
            <ac:spMk id="9" creationId="{C711FFF1-5700-384F-B322-71416B4D664F}"/>
          </ac:spMkLst>
        </pc:spChg>
      </pc:sldChg>
      <pc:sldChg chg="add">
        <pc:chgData name="Välimäki Juhani" userId="0494df6c-5b8e-4ae2-805b-7081aacdc9fa" providerId="ADAL" clId="{15C9115A-A35D-46F0-BFFC-436E0A530804}" dt="2022-03-13T22:29:58.342" v="1268"/>
        <pc:sldMkLst>
          <pc:docMk/>
          <pc:sldMk cId="4229542219" sldId="273"/>
        </pc:sldMkLst>
      </pc:sldChg>
    </pc:docChg>
  </pc:docChgLst>
</pc:chgInfo>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5.7206444183848973E-2"/>
          <c:y val="2.5224786213845555E-2"/>
          <c:w val="0.9168433983226576"/>
          <c:h val="0.80633515420983271"/>
        </c:manualLayout>
      </c:layout>
      <c:barChart>
        <c:barDir val="col"/>
        <c:grouping val="clustered"/>
        <c:varyColors val="0"/>
        <c:ser>
          <c:idx val="0"/>
          <c:order val="0"/>
          <c:tx>
            <c:strRef>
              <c:f>Sheet1!$B$1</c:f>
              <c:strCache>
                <c:ptCount val="1"/>
                <c:pt idx="0">
                  <c:v>Series 1</c:v>
                </c:pt>
              </c:strCache>
            </c:strRef>
          </c:tx>
          <c:spPr>
            <a:solidFill>
              <a:schemeClr val="accent2"/>
            </a:solidFill>
            <a:ln>
              <a:noFill/>
            </a:ln>
            <a:effectLst/>
          </c:spPr>
          <c:invertIfNegative val="0"/>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BBF5-084B-9211-911E43467DCD}"/>
            </c:ext>
          </c:extLst>
        </c:ser>
        <c:ser>
          <c:idx val="1"/>
          <c:order val="1"/>
          <c:tx>
            <c:strRef>
              <c:f>Sheet1!$C$1</c:f>
              <c:strCache>
                <c:ptCount val="1"/>
                <c:pt idx="0">
                  <c:v>Series 2</c:v>
                </c:pt>
              </c:strCache>
            </c:strRef>
          </c:tx>
          <c:spPr>
            <a:solidFill>
              <a:schemeClr val="accent1"/>
            </a:solidFill>
            <a:ln>
              <a:noFill/>
            </a:ln>
            <a:effectLst/>
          </c:spPr>
          <c:invertIfNegative val="0"/>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BBF5-084B-9211-911E43467DCD}"/>
            </c:ext>
          </c:extLst>
        </c:ser>
        <c:ser>
          <c:idx val="2"/>
          <c:order val="2"/>
          <c:tx>
            <c:strRef>
              <c:f>Sheet1!$D$1</c:f>
              <c:strCache>
                <c:ptCount val="1"/>
                <c:pt idx="0">
                  <c:v>Series 3</c:v>
                </c:pt>
              </c:strCache>
            </c:strRef>
          </c:tx>
          <c:spPr>
            <a:solidFill>
              <a:schemeClr val="accent3"/>
            </a:solidFill>
            <a:ln>
              <a:noFill/>
            </a:ln>
            <a:effectLst/>
          </c:spPr>
          <c:invertIfNegative val="0"/>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BBF5-084B-9211-911E43467DCD}"/>
            </c:ext>
          </c:extLst>
        </c:ser>
        <c:dLbls>
          <c:showLegendKey val="0"/>
          <c:showVal val="0"/>
          <c:showCatName val="0"/>
          <c:showSerName val="0"/>
          <c:showPercent val="0"/>
          <c:showBubbleSize val="0"/>
        </c:dLbls>
        <c:gapWidth val="219"/>
        <c:overlap val="-27"/>
        <c:axId val="1933874399"/>
        <c:axId val="1932068463"/>
      </c:barChart>
      <c:catAx>
        <c:axId val="1933874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000" b="1" i="0" u="none" strike="noStrike" kern="1200" baseline="0">
                <a:solidFill>
                  <a:schemeClr val="tx1"/>
                </a:solidFill>
                <a:latin typeface="+mj-lt"/>
                <a:ea typeface="Tahoma" panose="020B0604030504040204" pitchFamily="34" charset="0"/>
                <a:cs typeface="Tahoma" panose="020B0604030504040204" pitchFamily="34" charset="0"/>
              </a:defRPr>
            </a:pPr>
            <a:endParaRPr lang="fi-FI"/>
          </a:p>
        </c:txPr>
        <c:crossAx val="1932068463"/>
        <c:crosses val="autoZero"/>
        <c:auto val="1"/>
        <c:lblAlgn val="ctr"/>
        <c:lblOffset val="100"/>
        <c:noMultiLvlLbl val="0"/>
      </c:catAx>
      <c:valAx>
        <c:axId val="1932068463"/>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lumMod val="65000"/>
                  </a:schemeClr>
                </a:solidFill>
                <a:latin typeface="+mn-lt"/>
                <a:ea typeface="Tahoma" panose="020B0604030504040204" pitchFamily="34" charset="0"/>
                <a:cs typeface="Tahoma" panose="020B0604030504040204" pitchFamily="34" charset="0"/>
              </a:defRPr>
            </a:pPr>
            <a:endParaRPr lang="fi-FI"/>
          </a:p>
        </c:txPr>
        <c:crossAx val="1933874399"/>
        <c:crosses val="autoZero"/>
        <c:crossBetween val="between"/>
      </c:valAx>
      <c:spPr>
        <a:noFill/>
        <a:ln>
          <a:noFill/>
        </a:ln>
        <a:effectLst/>
      </c:spPr>
    </c:plotArea>
    <c:legend>
      <c:legendPos val="b"/>
      <c:layout>
        <c:manualLayout>
          <c:xMode val="edge"/>
          <c:yMode val="edge"/>
          <c:x val="0.26672210873543228"/>
          <c:y val="0.92910021714117252"/>
          <c:w val="0.46655578252913543"/>
          <c:h val="7.0899782858827434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solidFill>
              <a:latin typeface="+mn-lt"/>
              <a:ea typeface="Tahoma" panose="020B0604030504040204" pitchFamily="34" charset="0"/>
              <a:cs typeface="Tahoma" panose="020B0604030504040204" pitchFamily="34" charset="0"/>
            </a:defRPr>
          </a:pPr>
          <a:endParaRPr lang="fi-FI"/>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fi-FI"/>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45C365-1C26-6946-87AF-75D6A7DF4277}" type="datetimeFigureOut">
              <a:rPr lang="en-GB" smtClean="0"/>
              <a:t>27/10/2022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45FFFB7-F2A5-7347-AEB2-258A388E9376}" type="slidenum">
              <a:rPr lang="en-GB" smtClean="0"/>
              <a:t>‹#›</a:t>
            </a:fld>
            <a:endParaRPr lang="en-GB"/>
          </a:p>
        </p:txBody>
      </p:sp>
    </p:spTree>
    <p:extLst>
      <p:ext uri="{BB962C8B-B14F-4D97-AF65-F5344CB8AC3E}">
        <p14:creationId xmlns:p14="http://schemas.microsoft.com/office/powerpoint/2010/main" val="30654222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haagahelia.sharepoint.com/sites/HHkuvapankki/Shared%20Documents/Forms/AllItems.aspx?viewid=7deba41b-50a9-4c75-a5e7-25735f49b7cc"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01_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A6B628-BFED-FA4D-A06C-0525A9813ED6}"/>
              </a:ext>
            </a:extLst>
          </p:cNvPr>
          <p:cNvSpPr>
            <a:spLocks noGrp="1"/>
          </p:cNvSpPr>
          <p:nvPr>
            <p:ph type="ctrTitle"/>
          </p:nvPr>
        </p:nvSpPr>
        <p:spPr>
          <a:xfrm>
            <a:off x="550863" y="1773238"/>
            <a:ext cx="11125200" cy="1808941"/>
          </a:xfrm>
        </p:spPr>
        <p:txBody>
          <a:bodyPr bIns="0" anchor="b" anchorCtr="0">
            <a:normAutofit/>
          </a:bodyPr>
          <a:lstStyle>
            <a:lvl1pPr algn="l">
              <a:lnSpc>
                <a:spcPts val="5500"/>
              </a:lnSpc>
              <a:defRPr sz="5500">
                <a:solidFill>
                  <a:schemeClr val="bg1"/>
                </a:solidFill>
              </a:defRPr>
            </a:lvl1pPr>
          </a:lstStyle>
          <a:p>
            <a:r>
              <a:rPr lang="en-US"/>
              <a:t>Click to edit Master title style</a:t>
            </a:r>
            <a:endParaRPr lang="en-GB" dirty="0"/>
          </a:p>
        </p:txBody>
      </p:sp>
      <p:sp>
        <p:nvSpPr>
          <p:cNvPr id="7" name="Rectangle 6">
            <a:extLst>
              <a:ext uri="{FF2B5EF4-FFF2-40B4-BE49-F238E27FC236}">
                <a16:creationId xmlns:a16="http://schemas.microsoft.com/office/drawing/2014/main" id="{75B839A5-1182-6945-B986-217B82B3AC8A}"/>
              </a:ext>
            </a:extLst>
          </p:cNvPr>
          <p:cNvSpPr/>
          <p:nvPr userDrawn="1"/>
        </p:nvSpPr>
        <p:spPr>
          <a:xfrm>
            <a:off x="0" y="-204438"/>
            <a:ext cx="12192000" cy="706243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FI"/>
          </a:p>
        </p:txBody>
      </p:sp>
      <p:sp>
        <p:nvSpPr>
          <p:cNvPr id="11" name="Text Placeholder 2">
            <a:extLst>
              <a:ext uri="{FF2B5EF4-FFF2-40B4-BE49-F238E27FC236}">
                <a16:creationId xmlns:a16="http://schemas.microsoft.com/office/drawing/2014/main" id="{286A543E-9917-B841-9AEB-86C49D0B0D5F}"/>
              </a:ext>
            </a:extLst>
          </p:cNvPr>
          <p:cNvSpPr>
            <a:spLocks noGrp="1"/>
          </p:cNvSpPr>
          <p:nvPr>
            <p:ph type="body" idx="1"/>
          </p:nvPr>
        </p:nvSpPr>
        <p:spPr>
          <a:xfrm>
            <a:off x="550863" y="3955258"/>
            <a:ext cx="11125200" cy="581375"/>
          </a:xfrm>
        </p:spPr>
        <p:txBody>
          <a:bodyPr bIns="0" numCol="1" anchor="t" anchorCtr="0">
            <a:normAutofit/>
          </a:bodyPr>
          <a:lstStyle>
            <a:lvl1pPr marL="0" indent="0">
              <a:lnSpc>
                <a:spcPts val="2100"/>
              </a:lnSpc>
              <a:spcBef>
                <a:spcPts val="0"/>
              </a:spcBef>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Date Placeholder 3">
            <a:extLst>
              <a:ext uri="{FF2B5EF4-FFF2-40B4-BE49-F238E27FC236}">
                <a16:creationId xmlns:a16="http://schemas.microsoft.com/office/drawing/2014/main" id="{F27BE7B5-78F9-E34B-B1C6-AAE429BE6522}"/>
              </a:ext>
            </a:extLst>
          </p:cNvPr>
          <p:cNvSpPr>
            <a:spLocks noGrp="1"/>
          </p:cNvSpPr>
          <p:nvPr>
            <p:ph type="dt" sz="half" idx="10"/>
          </p:nvPr>
        </p:nvSpPr>
        <p:spPr>
          <a:xfrm>
            <a:off x="550863" y="4551998"/>
            <a:ext cx="3030536" cy="365125"/>
          </a:xfrm>
        </p:spPr>
        <p:txBody>
          <a:bodyPr/>
          <a:lstStyle>
            <a:lvl1pPr>
              <a:defRPr sz="1600">
                <a:solidFill>
                  <a:schemeClr val="bg1"/>
                </a:solidFill>
              </a:defRPr>
            </a:lvl1pPr>
          </a:lstStyle>
          <a:p>
            <a:fld id="{35B864B8-8D08-7B43-B4FB-B2FB41A5D9E3}" type="datetime1">
              <a:rPr lang="fi-FI" smtClean="0"/>
              <a:t>27.10.2022</a:t>
            </a:fld>
            <a:endParaRPr lang="en-GB" dirty="0"/>
          </a:p>
        </p:txBody>
      </p:sp>
      <p:pic>
        <p:nvPicPr>
          <p:cNvPr id="8" name="Picture 7" descr="A picture containing drawing&#10;&#10;Description automatically generated">
            <a:extLst>
              <a:ext uri="{FF2B5EF4-FFF2-40B4-BE49-F238E27FC236}">
                <a16:creationId xmlns:a16="http://schemas.microsoft.com/office/drawing/2014/main" id="{1C7B06C5-3A2A-724C-8BFB-C168F115C60B}"/>
              </a:ext>
            </a:extLst>
          </p:cNvPr>
          <p:cNvPicPr>
            <a:picLocks noChangeAspect="1"/>
          </p:cNvPicPr>
          <p:nvPr userDrawn="1"/>
        </p:nvPicPr>
        <p:blipFill>
          <a:blip r:embed="rId2"/>
          <a:stretch>
            <a:fillRect/>
          </a:stretch>
        </p:blipFill>
        <p:spPr>
          <a:xfrm>
            <a:off x="7236397" y="4852367"/>
            <a:ext cx="4439666" cy="1417955"/>
          </a:xfrm>
          <a:prstGeom prst="rect">
            <a:avLst/>
          </a:prstGeom>
        </p:spPr>
      </p:pic>
      <p:sp>
        <p:nvSpPr>
          <p:cNvPr id="5" name="Footer Placeholder 4">
            <a:extLst>
              <a:ext uri="{FF2B5EF4-FFF2-40B4-BE49-F238E27FC236}">
                <a16:creationId xmlns:a16="http://schemas.microsoft.com/office/drawing/2014/main" id="{4A338E54-5268-3B4D-A8E4-50D192545D9D}"/>
              </a:ext>
            </a:extLst>
          </p:cNvPr>
          <p:cNvSpPr>
            <a:spLocks noGrp="1"/>
          </p:cNvSpPr>
          <p:nvPr>
            <p:ph type="ftr" sz="quarter" idx="11"/>
          </p:nvPr>
        </p:nvSpPr>
        <p:spPr>
          <a:xfrm>
            <a:off x="550863" y="6288437"/>
            <a:ext cx="9223921" cy="365125"/>
          </a:xfrm>
        </p:spPr>
        <p:txBody>
          <a:bodyPr/>
          <a:lstStyle>
            <a:lvl1pPr algn="l">
              <a:defRPr/>
            </a:lvl1pPr>
          </a:lstStyle>
          <a:p>
            <a:pPr algn="l"/>
            <a:endParaRPr lang="en-GB" dirty="0"/>
          </a:p>
        </p:txBody>
      </p:sp>
      <p:sp>
        <p:nvSpPr>
          <p:cNvPr id="6" name="Slide Number Placeholder 5">
            <a:extLst>
              <a:ext uri="{FF2B5EF4-FFF2-40B4-BE49-F238E27FC236}">
                <a16:creationId xmlns:a16="http://schemas.microsoft.com/office/drawing/2014/main" id="{5101ACF3-B1AE-4247-A41A-4A599C230DC5}"/>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6220257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2_End_Slide">
    <p:spTree>
      <p:nvGrpSpPr>
        <p:cNvPr id="1" name=""/>
        <p:cNvGrpSpPr/>
        <p:nvPr/>
      </p:nvGrpSpPr>
      <p:grpSpPr>
        <a:xfrm>
          <a:off x="0" y="0"/>
          <a:ext cx="0" cy="0"/>
          <a:chOff x="0" y="0"/>
          <a:chExt cx="0" cy="0"/>
        </a:xfrm>
      </p:grpSpPr>
      <p:pic>
        <p:nvPicPr>
          <p:cNvPr id="10" name="Picture 9" descr="A computer sitting on top of a table&#10;&#10;Description automatically generated">
            <a:extLst>
              <a:ext uri="{FF2B5EF4-FFF2-40B4-BE49-F238E27FC236}">
                <a16:creationId xmlns:a16="http://schemas.microsoft.com/office/drawing/2014/main" id="{8EEFCBFA-BDAD-D34C-9A8B-2F7C8A8AFA7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123709"/>
          </a:xfrm>
          <a:prstGeom prst="rect">
            <a:avLst/>
          </a:prstGeom>
        </p:spPr>
      </p:pic>
      <p:sp>
        <p:nvSpPr>
          <p:cNvPr id="11" name="Title 1">
            <a:extLst>
              <a:ext uri="{FF2B5EF4-FFF2-40B4-BE49-F238E27FC236}">
                <a16:creationId xmlns:a16="http://schemas.microsoft.com/office/drawing/2014/main" id="{5F470768-DFDA-C045-91C3-E4A4C8EF294D}"/>
              </a:ext>
            </a:extLst>
          </p:cNvPr>
          <p:cNvSpPr>
            <a:spLocks noGrp="1"/>
          </p:cNvSpPr>
          <p:nvPr>
            <p:ph type="title"/>
          </p:nvPr>
        </p:nvSpPr>
        <p:spPr>
          <a:xfrm>
            <a:off x="6096000" y="2796402"/>
            <a:ext cx="5616575" cy="1265196"/>
          </a:xfrm>
        </p:spPr>
        <p:txBody>
          <a:bodyPr anchor="ctr" anchorCtr="0">
            <a:normAutofit/>
          </a:bodyPr>
          <a:lstStyle>
            <a:lvl1pPr algn="l">
              <a:lnSpc>
                <a:spcPts val="4800"/>
              </a:lnSpc>
              <a:defRPr sz="4400" baseline="0">
                <a:solidFill>
                  <a:schemeClr val="accent1"/>
                </a:solidFill>
              </a:defRPr>
            </a:lvl1pPr>
          </a:lstStyle>
          <a:p>
            <a:r>
              <a:rPr lang="en-US"/>
              <a:t>Click to edit Master title style</a:t>
            </a:r>
            <a:endParaRPr lang="en-US" dirty="0"/>
          </a:p>
        </p:txBody>
      </p:sp>
      <p:sp>
        <p:nvSpPr>
          <p:cNvPr id="15" name="Text Placeholder 2">
            <a:extLst>
              <a:ext uri="{FF2B5EF4-FFF2-40B4-BE49-F238E27FC236}">
                <a16:creationId xmlns:a16="http://schemas.microsoft.com/office/drawing/2014/main" id="{CC707F25-B2A1-2843-BAC7-68171ECBADA3}"/>
              </a:ext>
            </a:extLst>
          </p:cNvPr>
          <p:cNvSpPr>
            <a:spLocks noGrp="1"/>
          </p:cNvSpPr>
          <p:nvPr>
            <p:ph type="body" idx="1"/>
          </p:nvPr>
        </p:nvSpPr>
        <p:spPr>
          <a:xfrm>
            <a:off x="6096000" y="4061598"/>
            <a:ext cx="5580062" cy="1672452"/>
          </a:xfrm>
        </p:spPr>
        <p:txBody>
          <a:bodyPr bIns="0" numCol="1" anchor="b" anchorCtr="0"/>
          <a:lstStyle>
            <a:lvl1pPr marL="0" indent="0">
              <a:lnSpc>
                <a:spcPts val="2100"/>
              </a:lnSpc>
              <a:spcBef>
                <a:spcPts val="0"/>
              </a:spcBef>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lnSpc>
                <a:spcPts val="2400"/>
              </a:lnSpc>
              <a:spcBef>
                <a:spcPts val="600"/>
              </a:spcBef>
            </a:pPr>
            <a:r>
              <a:rPr lang="en-US" sz="1800">
                <a:solidFill>
                  <a:schemeClr val="accent1"/>
                </a:solidFill>
              </a:rPr>
              <a:t>Edit Master text styles</a:t>
            </a:r>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D5AEA85A-FC56-D34C-9AA6-ECC3D2586F37}"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2491561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10_2Colum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6BC6EEF-E660-7844-8930-418AFF95EA40}"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60922727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1_2column_Subheadline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3" y="1773238"/>
            <a:ext cx="11125199" cy="576262"/>
          </a:xfrm>
        </p:spPr>
        <p:txBody>
          <a:bodyPr numCol="1" anchor="t" anchorCtr="0"/>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49500"/>
            <a:ext cx="11125198" cy="3563938"/>
          </a:xfrm>
        </p:spPr>
        <p:txBody>
          <a:bodyPr/>
          <a:lstStyle>
            <a:lvl1pPr marL="288000" indent="-288000">
              <a:buFont typeface="+mj-lt"/>
              <a:buAutoNum type="arabicPeriod"/>
              <a:defRPr/>
            </a:lvl1pPr>
            <a:lvl2pPr marL="720000">
              <a:defRPr/>
            </a:lvl2pPr>
            <a:lvl3pPr marL="1080000">
              <a:defRPr/>
            </a:lvl3pPr>
            <a:lvl4pPr marL="1440000">
              <a:defRPr/>
            </a:lvl4pPr>
            <a:lvl5pPr marL="180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4E10C7EC-C1C1-9849-A573-7692478FCD52}"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305148487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06_Comparison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9"/>
            <a:ext cx="5365750"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6" y="1773239"/>
            <a:ext cx="5389417"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47613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Empty">
    <p:spTree>
      <p:nvGrpSpPr>
        <p:cNvPr id="1" name=""/>
        <p:cNvGrpSpPr/>
        <p:nvPr/>
      </p:nvGrpSpPr>
      <p:grpSpPr>
        <a:xfrm>
          <a:off x="0" y="0"/>
          <a:ext cx="0" cy="0"/>
          <a:chOff x="0" y="0"/>
          <a:chExt cx="0" cy="0"/>
        </a:xfrm>
      </p:grpSpPr>
    </p:spTree>
    <p:extLst>
      <p:ext uri="{BB962C8B-B14F-4D97-AF65-F5344CB8AC3E}">
        <p14:creationId xmlns:p14="http://schemas.microsoft.com/office/powerpoint/2010/main" val="16708029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02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25579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03_1Column_Subheadline_Box">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EB26B0A7-DD87-684D-A3EE-AEFC507F70AC}"/>
              </a:ext>
            </a:extLst>
          </p:cNvPr>
          <p:cNvSpPr>
            <a:spLocks noGrp="1"/>
          </p:cNvSpPr>
          <p:nvPr>
            <p:ph type="title"/>
          </p:nvPr>
        </p:nvSpPr>
        <p:spPr>
          <a:xfrm>
            <a:off x="550863" y="549275"/>
            <a:ext cx="11125200" cy="1218850"/>
          </a:xfrm>
        </p:spPr>
        <p:txBody>
          <a:bodyPr/>
          <a:lstStyle/>
          <a:p>
            <a:r>
              <a:rPr lang="en-US"/>
              <a:t>Click to edit Master title style</a:t>
            </a:r>
            <a:endParaRPr lang="en-GB" dirty="0"/>
          </a:p>
        </p:txBody>
      </p:sp>
      <p:sp>
        <p:nvSpPr>
          <p:cNvPr id="11" name="Text Placeholder 2">
            <a:extLst>
              <a:ext uri="{FF2B5EF4-FFF2-40B4-BE49-F238E27FC236}">
                <a16:creationId xmlns:a16="http://schemas.microsoft.com/office/drawing/2014/main" id="{295B0400-B942-424D-A30A-B748E6B48361}"/>
              </a:ext>
            </a:extLst>
          </p:cNvPr>
          <p:cNvSpPr>
            <a:spLocks noGrp="1"/>
          </p:cNvSpPr>
          <p:nvPr>
            <p:ph type="body" idx="1"/>
          </p:nvPr>
        </p:nvSpPr>
        <p:spPr>
          <a:xfrm>
            <a:off x="550863" y="1768125"/>
            <a:ext cx="11125199"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ECC87E21-AFBF-8743-88CC-D9BE2CF2BAF1}"/>
              </a:ext>
            </a:extLst>
          </p:cNvPr>
          <p:cNvSpPr>
            <a:spLocks noGrp="1"/>
          </p:cNvSpPr>
          <p:nvPr>
            <p:ph sz="half" idx="2"/>
          </p:nvPr>
        </p:nvSpPr>
        <p:spPr>
          <a:xfrm>
            <a:off x="550864" y="2353911"/>
            <a:ext cx="11125198"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0896072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05_Comparison_Subheadline_Box">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14439"/>
          </a:xfrm>
        </p:spPr>
        <p:txBody>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6CE68CF3-D9B4-FF41-BDA1-3F28E81C1E8E}"/>
              </a:ext>
            </a:extLst>
          </p:cNvPr>
          <p:cNvSpPr>
            <a:spLocks noGrp="1"/>
          </p:cNvSpPr>
          <p:nvPr>
            <p:ph type="body" idx="1"/>
          </p:nvPr>
        </p:nvSpPr>
        <p:spPr>
          <a:xfrm>
            <a:off x="550864" y="1768125"/>
            <a:ext cx="5365750"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2353911"/>
            <a:ext cx="5365750"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0" name="Text Placeholder 2">
            <a:extLst>
              <a:ext uri="{FF2B5EF4-FFF2-40B4-BE49-F238E27FC236}">
                <a16:creationId xmlns:a16="http://schemas.microsoft.com/office/drawing/2014/main" id="{8077475C-7FF0-A24E-9A6A-5F7F5F34029E}"/>
              </a:ext>
            </a:extLst>
          </p:cNvPr>
          <p:cNvSpPr>
            <a:spLocks noGrp="1"/>
          </p:cNvSpPr>
          <p:nvPr>
            <p:ph type="body" idx="13"/>
          </p:nvPr>
        </p:nvSpPr>
        <p:spPr>
          <a:xfrm>
            <a:off x="6286645" y="1768125"/>
            <a:ext cx="5389417" cy="581375"/>
          </a:xfrm>
        </p:spPr>
        <p:txBody>
          <a:bodyPr bIns="0" numCol="1" anchor="t" anchorCtr="0">
            <a:normAutofit/>
          </a:bodyPr>
          <a:lstStyle>
            <a:lvl1pPr marL="0" indent="0">
              <a:lnSpc>
                <a:spcPts val="21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1" name="Content Placeholder 3">
            <a:extLst>
              <a:ext uri="{FF2B5EF4-FFF2-40B4-BE49-F238E27FC236}">
                <a16:creationId xmlns:a16="http://schemas.microsoft.com/office/drawing/2014/main" id="{B51DBAD3-72AB-224A-860C-9CB2F35578EA}"/>
              </a:ext>
            </a:extLst>
          </p:cNvPr>
          <p:cNvSpPr>
            <a:spLocks noGrp="1"/>
          </p:cNvSpPr>
          <p:nvPr>
            <p:ph sz="half" idx="14"/>
          </p:nvPr>
        </p:nvSpPr>
        <p:spPr>
          <a:xfrm>
            <a:off x="6286645" y="2353911"/>
            <a:ext cx="5389417" cy="3559527"/>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844FF3FE-30BE-2040-9151-6FBC4992BF4F}"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8146400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04_1Column_Numb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 typeface="+mj-lt"/>
              <a:buAutoNum type="arabicPeriod"/>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8714394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07_Picture_White">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05583F09-A9DA-B342-BB3A-954CD8ACEA5C}"/>
              </a:ext>
            </a:extLst>
          </p:cNvPr>
          <p:cNvSpPr>
            <a:spLocks noGrp="1"/>
          </p:cNvSpPr>
          <p:nvPr>
            <p:ph type="pic" idx="1" hasCustomPrompt="1"/>
          </p:nvPr>
        </p:nvSpPr>
        <p:spPr>
          <a:xfrm>
            <a:off x="0" y="0"/>
            <a:ext cx="6096000" cy="6137275"/>
          </a:xfrm>
        </p:spPr>
        <p:txBody>
          <a:bodyPr/>
          <a:lstStyle>
            <a:lvl1pPr marL="0" marR="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sz="1400" i="1"/>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1" fontAlgn="auto" latinLnBrk="0" hangingPunct="1">
              <a:lnSpc>
                <a:spcPts val="1800"/>
              </a:lnSpc>
              <a:spcBef>
                <a:spcPts val="800"/>
              </a:spcBef>
              <a:spcAft>
                <a:spcPts val="0"/>
              </a:spcAft>
              <a:buClr>
                <a:schemeClr val="accent2"/>
              </a:buClr>
              <a:buSzTx/>
              <a:buFont typeface="Wingdings" pitchFamily="2" charset="2"/>
              <a:buNone/>
              <a:tabLst/>
              <a:defRPr/>
            </a:pPr>
            <a:r>
              <a:rPr lang="fi-FI" dirty="0" err="1"/>
              <a:t>Click</a:t>
            </a:r>
            <a:r>
              <a:rPr lang="fi-FI" dirty="0"/>
              <a:t> on box to </a:t>
            </a:r>
            <a:r>
              <a:rPr lang="fi-FI" dirty="0" err="1"/>
              <a:t>insert</a:t>
            </a:r>
            <a:r>
              <a:rPr lang="fi-FI" dirty="0"/>
              <a:t> image</a:t>
            </a:r>
          </a:p>
        </p:txBody>
      </p:sp>
      <p:sp>
        <p:nvSpPr>
          <p:cNvPr id="2" name="Title 1">
            <a:extLst>
              <a:ext uri="{FF2B5EF4-FFF2-40B4-BE49-F238E27FC236}">
                <a16:creationId xmlns:a16="http://schemas.microsoft.com/office/drawing/2014/main" id="{2E709199-1A6D-6C4A-B892-0A943A6787FB}"/>
              </a:ext>
            </a:extLst>
          </p:cNvPr>
          <p:cNvSpPr>
            <a:spLocks noGrp="1"/>
          </p:cNvSpPr>
          <p:nvPr>
            <p:ph type="title"/>
          </p:nvPr>
        </p:nvSpPr>
        <p:spPr>
          <a:xfrm>
            <a:off x="6467475" y="549274"/>
            <a:ext cx="5208587" cy="1223963"/>
          </a:xfrm>
        </p:spPr>
        <p:txBody>
          <a:bodyPr bIns="0" anchor="t" anchorCtr="0"/>
          <a:lstStyle>
            <a:lvl1pPr>
              <a:defRPr sz="3600">
                <a:solidFill>
                  <a:schemeClr val="accent1"/>
                </a:solidFill>
              </a:defRPr>
            </a:lvl1pPr>
          </a:lstStyle>
          <a:p>
            <a:r>
              <a:rPr lang="en-US"/>
              <a:t>Click to edit Master title style</a:t>
            </a:r>
            <a:endParaRPr lang="en-GB" dirty="0"/>
          </a:p>
        </p:txBody>
      </p:sp>
      <p:sp>
        <p:nvSpPr>
          <p:cNvPr id="9" name="Text Placeholder 2">
            <a:extLst>
              <a:ext uri="{FF2B5EF4-FFF2-40B4-BE49-F238E27FC236}">
                <a16:creationId xmlns:a16="http://schemas.microsoft.com/office/drawing/2014/main" id="{2E8F10A0-07C7-2B4F-915C-60F6F98248B1}"/>
              </a:ext>
            </a:extLst>
          </p:cNvPr>
          <p:cNvSpPr>
            <a:spLocks noGrp="1"/>
          </p:cNvSpPr>
          <p:nvPr>
            <p:ph type="body" idx="13"/>
          </p:nvPr>
        </p:nvSpPr>
        <p:spPr>
          <a:xfrm>
            <a:off x="6467478" y="1773238"/>
            <a:ext cx="5208584" cy="576262"/>
          </a:xfrm>
        </p:spPr>
        <p:txBody>
          <a:bodyPr numCol="1" anchor="t" anchorCtr="0"/>
          <a:lstStyle>
            <a:lvl1pPr marL="0" indent="0">
              <a:lnSpc>
                <a:spcPts val="2000"/>
              </a:lnSpc>
              <a:spcBef>
                <a:spcPts val="0"/>
              </a:spcBef>
              <a:buNone/>
              <a:defRPr sz="1800" b="1">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Content Placeholder 3">
            <a:extLst>
              <a:ext uri="{FF2B5EF4-FFF2-40B4-BE49-F238E27FC236}">
                <a16:creationId xmlns:a16="http://schemas.microsoft.com/office/drawing/2014/main" id="{A05DC70D-4978-4940-8F72-1AF40D1911CC}"/>
              </a:ext>
            </a:extLst>
          </p:cNvPr>
          <p:cNvSpPr>
            <a:spLocks noGrp="1"/>
          </p:cNvSpPr>
          <p:nvPr>
            <p:ph sz="half" idx="2"/>
          </p:nvPr>
        </p:nvSpPr>
        <p:spPr>
          <a:xfrm>
            <a:off x="6467476" y="2349500"/>
            <a:ext cx="5208585" cy="3563938"/>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5" name="Date Placeholder 4">
            <a:extLst>
              <a:ext uri="{FF2B5EF4-FFF2-40B4-BE49-F238E27FC236}">
                <a16:creationId xmlns:a16="http://schemas.microsoft.com/office/drawing/2014/main" id="{E9F77172-FD0A-3C43-872F-022BE895843B}"/>
              </a:ext>
            </a:extLst>
          </p:cNvPr>
          <p:cNvSpPr>
            <a:spLocks noGrp="1"/>
          </p:cNvSpPr>
          <p:nvPr>
            <p:ph type="dt" sz="half" idx="10"/>
          </p:nvPr>
        </p:nvSpPr>
        <p:spPr/>
        <p:txBody>
          <a:bodyPr/>
          <a:lstStyle/>
          <a:p>
            <a:fld id="{B62E192A-D52B-F541-B2AA-4AEB9388F1F7}" type="datetime1">
              <a:rPr lang="fi-FI" smtClean="0"/>
              <a:t>27.10.2022</a:t>
            </a:fld>
            <a:endParaRPr lang="en-GB" dirty="0"/>
          </a:p>
        </p:txBody>
      </p:sp>
      <p:sp>
        <p:nvSpPr>
          <p:cNvPr id="6" name="Footer Placeholder 5">
            <a:extLst>
              <a:ext uri="{FF2B5EF4-FFF2-40B4-BE49-F238E27FC236}">
                <a16:creationId xmlns:a16="http://schemas.microsoft.com/office/drawing/2014/main" id="{4DB4603D-E2FA-3D4D-B491-5FD2BBA89553}"/>
              </a:ext>
            </a:extLst>
          </p:cNvPr>
          <p:cNvSpPr>
            <a:spLocks noGrp="1"/>
          </p:cNvSpPr>
          <p:nvPr>
            <p:ph type="ftr" sz="quarter" idx="11"/>
          </p:nvPr>
        </p:nvSpPr>
        <p:spPr/>
        <p:txBody>
          <a:bodyPr/>
          <a:lstStyle/>
          <a:p>
            <a:endParaRPr lang="en-GB" dirty="0"/>
          </a:p>
        </p:txBody>
      </p:sp>
      <p:sp>
        <p:nvSpPr>
          <p:cNvPr id="7" name="Slide Number Placeholder 6">
            <a:extLst>
              <a:ext uri="{FF2B5EF4-FFF2-40B4-BE49-F238E27FC236}">
                <a16:creationId xmlns:a16="http://schemas.microsoft.com/office/drawing/2014/main" id="{B1AF301F-07A5-F14E-8820-FA17F7B4103C}"/>
              </a:ext>
            </a:extLst>
          </p:cNvPr>
          <p:cNvSpPr>
            <a:spLocks noGrp="1"/>
          </p:cNvSpPr>
          <p:nvPr>
            <p:ph type="sldNum" sz="quarter" idx="12"/>
          </p:nvPr>
        </p:nvSpPr>
        <p:spPr/>
        <p:txBody>
          <a:bodyPr/>
          <a:lstStyle/>
          <a:p>
            <a:fld id="{76BAB7ED-EDE9-4D4B-9A2D-30E18C47C16E}" type="slidenum">
              <a:rPr lang="en-GB" smtClean="0"/>
              <a:t>‹#›</a:t>
            </a:fld>
            <a:endParaRPr lang="en-GB" dirty="0"/>
          </a:p>
        </p:txBody>
      </p:sp>
      <p:sp>
        <p:nvSpPr>
          <p:cNvPr id="8" name="Rectangle 7">
            <a:extLst>
              <a:ext uri="{FF2B5EF4-FFF2-40B4-BE49-F238E27FC236}">
                <a16:creationId xmlns:a16="http://schemas.microsoft.com/office/drawing/2014/main" id="{16E4503D-832D-474C-8435-EBAEDCFABD84}"/>
              </a:ext>
            </a:extLst>
          </p:cNvPr>
          <p:cNvSpPr/>
          <p:nvPr userDrawn="1"/>
        </p:nvSpPr>
        <p:spPr>
          <a:xfrm>
            <a:off x="461394" y="1588571"/>
            <a:ext cx="5173211" cy="369332"/>
          </a:xfrm>
          <a:prstGeom prst="rect">
            <a:avLst/>
          </a:prstGeom>
        </p:spPr>
        <p:txBody>
          <a:bodyPr wrap="none">
            <a:spAutoFit/>
          </a:bodyPr>
          <a:lstStyle/>
          <a:p>
            <a:r>
              <a:rPr lang="fi-FI" dirty="0">
                <a:solidFill>
                  <a:schemeClr val="tx1"/>
                </a:solidFill>
              </a:rPr>
              <a:t>Haaga-Helian brändikuvat löytyvät </a:t>
            </a:r>
            <a:r>
              <a:rPr lang="fi-FI" dirty="0">
                <a:solidFill>
                  <a:schemeClr val="tx1"/>
                </a:solidFill>
                <a:hlinkClick r:id="rId2"/>
              </a:rPr>
              <a:t>kuvapankista</a:t>
            </a:r>
            <a:r>
              <a:rPr lang="fi-FI" dirty="0">
                <a:solidFill>
                  <a:schemeClr val="tx1"/>
                </a:solidFill>
              </a:rPr>
              <a:t>:</a:t>
            </a:r>
            <a:endParaRPr lang="fi-FI" dirty="0"/>
          </a:p>
        </p:txBody>
      </p:sp>
    </p:spTree>
    <p:extLst>
      <p:ext uri="{BB962C8B-B14F-4D97-AF65-F5344CB8AC3E}">
        <p14:creationId xmlns:p14="http://schemas.microsoft.com/office/powerpoint/2010/main" val="42574416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08_Graphics_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5365749" cy="4140200"/>
          </a:xfrm>
        </p:spPr>
        <p:txBody>
          <a:bodyPr numCol="1"/>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6" name="Chart Placeholder 5" title="Decorative">
            <a:extLst>
              <a:ext uri="{FF2B5EF4-FFF2-40B4-BE49-F238E27FC236}">
                <a16:creationId xmlns:a16="http://schemas.microsoft.com/office/drawing/2014/main" id="{DC5ECAD0-3CB0-AF46-B814-4947CD958BAF}"/>
              </a:ext>
            </a:extLst>
          </p:cNvPr>
          <p:cNvSpPr>
            <a:spLocks noGrp="1"/>
          </p:cNvSpPr>
          <p:nvPr>
            <p:ph type="chart" sz="quarter" idx="13"/>
          </p:nvPr>
        </p:nvSpPr>
        <p:spPr>
          <a:xfrm>
            <a:off x="6275388" y="1773238"/>
            <a:ext cx="5437187" cy="4140200"/>
          </a:xfrm>
        </p:spPr>
        <p:txBody>
          <a:bodyPr/>
          <a:lstStyle/>
          <a:p>
            <a:r>
              <a:rPr lang="en-US"/>
              <a:t>Click icon to add chart</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EEA4FAA2-2B3E-264C-A42F-2D6D3EF33A3C}"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graphicFrame>
        <p:nvGraphicFramePr>
          <p:cNvPr id="10" name="Chart 9">
            <a:extLst>
              <a:ext uri="{FF2B5EF4-FFF2-40B4-BE49-F238E27FC236}">
                <a16:creationId xmlns:a16="http://schemas.microsoft.com/office/drawing/2014/main" id="{16665C96-B5B1-6C4A-B36E-E79733B1F694}"/>
              </a:ext>
            </a:extLst>
          </p:cNvPr>
          <p:cNvGraphicFramePr/>
          <p:nvPr userDrawn="1">
            <p:extLst>
              <p:ext uri="{D42A27DB-BD31-4B8C-83A1-F6EECF244321}">
                <p14:modId xmlns:p14="http://schemas.microsoft.com/office/powerpoint/2010/main" val="3301042386"/>
              </p:ext>
            </p:extLst>
          </p:nvPr>
        </p:nvGraphicFramePr>
        <p:xfrm>
          <a:off x="12761647" y="1989138"/>
          <a:ext cx="5437187" cy="374491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7245006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09_Four_Column_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1318"/>
          </a:xfrm>
        </p:spPr>
        <p:txBody>
          <a:bodyPr/>
          <a:lstStyle/>
          <a:p>
            <a:r>
              <a:rPr lang="en-US"/>
              <a:t>Click to edit Master title style</a:t>
            </a:r>
            <a:endParaRPr lang="en-GB" dirty="0"/>
          </a:p>
        </p:txBody>
      </p:sp>
      <p:sp>
        <p:nvSpPr>
          <p:cNvPr id="11" name="Text Placeholder 2" title="Decorative">
            <a:extLst>
              <a:ext uri="{FF2B5EF4-FFF2-40B4-BE49-F238E27FC236}">
                <a16:creationId xmlns:a16="http://schemas.microsoft.com/office/drawing/2014/main" id="{8E288490-9DAE-8C48-AC5A-D367464AA6DF}"/>
              </a:ext>
            </a:extLst>
          </p:cNvPr>
          <p:cNvSpPr>
            <a:spLocks noGrp="1"/>
          </p:cNvSpPr>
          <p:nvPr>
            <p:ph type="body" idx="1"/>
          </p:nvPr>
        </p:nvSpPr>
        <p:spPr>
          <a:xfrm>
            <a:off x="542925" y="1770593"/>
            <a:ext cx="2484437"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Content Placeholder 3">
            <a:extLst>
              <a:ext uri="{FF2B5EF4-FFF2-40B4-BE49-F238E27FC236}">
                <a16:creationId xmlns:a16="http://schemas.microsoft.com/office/drawing/2014/main" id="{6283EB9E-6984-944A-AC44-550DEAEEE00B}"/>
              </a:ext>
            </a:extLst>
          </p:cNvPr>
          <p:cNvSpPr>
            <a:spLocks noGrp="1"/>
          </p:cNvSpPr>
          <p:nvPr>
            <p:ph sz="half" idx="2"/>
          </p:nvPr>
        </p:nvSpPr>
        <p:spPr>
          <a:xfrm>
            <a:off x="542925" y="2732423"/>
            <a:ext cx="2484438"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 title="Decorative">
            <a:extLst>
              <a:ext uri="{FF2B5EF4-FFF2-40B4-BE49-F238E27FC236}">
                <a16:creationId xmlns:a16="http://schemas.microsoft.com/office/drawing/2014/main" id="{26AE33B4-8BD9-EC42-A813-157460FAB09F}"/>
              </a:ext>
            </a:extLst>
          </p:cNvPr>
          <p:cNvSpPr>
            <a:spLocks noGrp="1"/>
          </p:cNvSpPr>
          <p:nvPr>
            <p:ph type="body" idx="16"/>
          </p:nvPr>
        </p:nvSpPr>
        <p:spPr>
          <a:xfrm>
            <a:off x="3392944" y="1770593"/>
            <a:ext cx="2515731"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9" name="Content Placeholder 3">
            <a:extLst>
              <a:ext uri="{FF2B5EF4-FFF2-40B4-BE49-F238E27FC236}">
                <a16:creationId xmlns:a16="http://schemas.microsoft.com/office/drawing/2014/main" id="{7EA4EBD6-E495-C946-9015-EFD0792F61A8}"/>
              </a:ext>
            </a:extLst>
          </p:cNvPr>
          <p:cNvSpPr>
            <a:spLocks noGrp="1"/>
          </p:cNvSpPr>
          <p:nvPr>
            <p:ph sz="half" idx="19"/>
          </p:nvPr>
        </p:nvSpPr>
        <p:spPr>
          <a:xfrm>
            <a:off x="3404877" y="2732423"/>
            <a:ext cx="2515731"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 title="Decorative">
            <a:extLst>
              <a:ext uri="{FF2B5EF4-FFF2-40B4-BE49-F238E27FC236}">
                <a16:creationId xmlns:a16="http://schemas.microsoft.com/office/drawing/2014/main" id="{68BE045E-8E28-0D45-9823-F5C43CEB1D3C}"/>
              </a:ext>
            </a:extLst>
          </p:cNvPr>
          <p:cNvSpPr>
            <a:spLocks noGrp="1"/>
          </p:cNvSpPr>
          <p:nvPr>
            <p:ph type="body" idx="17"/>
          </p:nvPr>
        </p:nvSpPr>
        <p:spPr>
          <a:xfrm>
            <a:off x="6283538" y="1770593"/>
            <a:ext cx="2504862"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Content Placeholder 3">
            <a:extLst>
              <a:ext uri="{FF2B5EF4-FFF2-40B4-BE49-F238E27FC236}">
                <a16:creationId xmlns:a16="http://schemas.microsoft.com/office/drawing/2014/main" id="{F32E1E8B-12C0-1F44-9884-A0BE1104DEF0}"/>
              </a:ext>
            </a:extLst>
          </p:cNvPr>
          <p:cNvSpPr>
            <a:spLocks noGrp="1"/>
          </p:cNvSpPr>
          <p:nvPr>
            <p:ph sz="half" idx="20"/>
          </p:nvPr>
        </p:nvSpPr>
        <p:spPr>
          <a:xfrm>
            <a:off x="6271394" y="2732423"/>
            <a:ext cx="2511167"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 title="Decorative">
            <a:extLst>
              <a:ext uri="{FF2B5EF4-FFF2-40B4-BE49-F238E27FC236}">
                <a16:creationId xmlns:a16="http://schemas.microsoft.com/office/drawing/2014/main" id="{4303AA4A-2AA0-654E-ACED-3CB2C390E194}"/>
              </a:ext>
            </a:extLst>
          </p:cNvPr>
          <p:cNvSpPr>
            <a:spLocks noGrp="1"/>
          </p:cNvSpPr>
          <p:nvPr>
            <p:ph type="body" idx="18"/>
          </p:nvPr>
        </p:nvSpPr>
        <p:spPr>
          <a:xfrm>
            <a:off x="9148762" y="1770593"/>
            <a:ext cx="2519363" cy="792000"/>
          </a:xfrm>
          <a:solidFill>
            <a:schemeClr val="accent1"/>
          </a:solidFill>
        </p:spPr>
        <p:txBody>
          <a:bodyPr lIns="144000" tIns="108000" rIns="144000" bIns="108000" numCol="1" anchor="ctr" anchorCtr="0">
            <a:normAutofit/>
          </a:bodyPr>
          <a:lstStyle>
            <a:lvl1pPr marL="0" indent="0" algn="ctr">
              <a:lnSpc>
                <a:spcPts val="1800"/>
              </a:lnSpc>
              <a:spcBef>
                <a:spcPts val="0"/>
              </a:spcBef>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2" name="Content Placeholder 3">
            <a:extLst>
              <a:ext uri="{FF2B5EF4-FFF2-40B4-BE49-F238E27FC236}">
                <a16:creationId xmlns:a16="http://schemas.microsoft.com/office/drawing/2014/main" id="{2B87788B-03D7-A041-A8E3-69FB4BF50960}"/>
              </a:ext>
            </a:extLst>
          </p:cNvPr>
          <p:cNvSpPr>
            <a:spLocks noGrp="1"/>
          </p:cNvSpPr>
          <p:nvPr>
            <p:ph sz="half" idx="21"/>
          </p:nvPr>
        </p:nvSpPr>
        <p:spPr>
          <a:xfrm>
            <a:off x="9156699" y="2732423"/>
            <a:ext cx="2519363" cy="3181015"/>
          </a:xfrm>
        </p:spPr>
        <p:txBody>
          <a:bodyPr numCol="1"/>
          <a:lstStyle>
            <a:lvl1pPr marL="216000" indent="-216000">
              <a:lnSpc>
                <a:spcPts val="1800"/>
              </a:lnSpc>
              <a:buFont typeface="Wingdings" pitchFamily="2" charset="2"/>
              <a:buChar char="§"/>
              <a:defRPr sz="1600"/>
            </a:lvl1pPr>
            <a:lvl2pPr marL="432000">
              <a:lnSpc>
                <a:spcPts val="1600"/>
              </a:lnSpc>
              <a:defRPr sz="1400"/>
            </a:lvl2pPr>
            <a:lvl3pPr marL="648000">
              <a:lnSpc>
                <a:spcPts val="1600"/>
              </a:lnSpc>
              <a:defRPr sz="1400"/>
            </a:lvl3pPr>
            <a:lvl4pPr marL="864000">
              <a:lnSpc>
                <a:spcPts val="1600"/>
              </a:lnSpc>
              <a:defRPr sz="1400"/>
            </a:lvl4pPr>
            <a:lvl5pPr marL="1080000">
              <a:lnSpc>
                <a:spcPts val="1600"/>
              </a:lnSpc>
              <a:defRPr sz="14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B3114A65-8017-1743-A85A-B2A4BB835AE9}"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105727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5_1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1ECB7D-5CE1-9F42-AF98-A7BDF7CB7878}"/>
              </a:ext>
            </a:extLst>
          </p:cNvPr>
          <p:cNvSpPr>
            <a:spLocks noGrp="1"/>
          </p:cNvSpPr>
          <p:nvPr>
            <p:ph type="title"/>
          </p:nvPr>
        </p:nvSpPr>
        <p:spPr>
          <a:xfrm>
            <a:off x="550863" y="549275"/>
            <a:ext cx="11125200" cy="1223963"/>
          </a:xfrm>
        </p:spPr>
        <p:txBody>
          <a:bodyPr/>
          <a:lstStyle/>
          <a:p>
            <a:r>
              <a:rPr lang="en-US"/>
              <a:t>Click to edit Master title style</a:t>
            </a:r>
            <a:endParaRPr lang="en-GB" dirty="0"/>
          </a:p>
        </p:txBody>
      </p:sp>
      <p:sp>
        <p:nvSpPr>
          <p:cNvPr id="4" name="Content Placeholder 3">
            <a:extLst>
              <a:ext uri="{FF2B5EF4-FFF2-40B4-BE49-F238E27FC236}">
                <a16:creationId xmlns:a16="http://schemas.microsoft.com/office/drawing/2014/main" id="{350FF869-0A57-8744-AF43-1DD5F0265D54}"/>
              </a:ext>
            </a:extLst>
          </p:cNvPr>
          <p:cNvSpPr>
            <a:spLocks noGrp="1"/>
          </p:cNvSpPr>
          <p:nvPr>
            <p:ph sz="half" idx="2"/>
          </p:nvPr>
        </p:nvSpPr>
        <p:spPr>
          <a:xfrm>
            <a:off x="550864" y="1773238"/>
            <a:ext cx="11125198" cy="4140200"/>
          </a:xfrm>
        </p:spPr>
        <p:txBody>
          <a:bodyPr numCol="1"/>
          <a:lstStyle>
            <a:lvl1pPr marL="360000" indent="-360000">
              <a:buFontTx/>
              <a:buNone/>
              <a:defRPr/>
            </a:lvl1pPr>
            <a:lvl2pPr marL="864000">
              <a:defRPr/>
            </a:lvl2pPr>
            <a:lvl3pPr marL="1296000">
              <a:defRPr/>
            </a:lvl3pPr>
            <a:lvl4pPr marL="1728000">
              <a:defRPr/>
            </a:lvl4pPr>
            <a:lvl5pPr marL="216000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7" name="Date Placeholder 6">
            <a:extLst>
              <a:ext uri="{FF2B5EF4-FFF2-40B4-BE49-F238E27FC236}">
                <a16:creationId xmlns:a16="http://schemas.microsoft.com/office/drawing/2014/main" id="{1A2D3CFF-BC30-A24C-A6C5-01B20436753E}"/>
              </a:ext>
            </a:extLst>
          </p:cNvPr>
          <p:cNvSpPr>
            <a:spLocks noGrp="1"/>
          </p:cNvSpPr>
          <p:nvPr>
            <p:ph type="dt" sz="half" idx="10"/>
          </p:nvPr>
        </p:nvSpPr>
        <p:spPr/>
        <p:txBody>
          <a:bodyPr/>
          <a:lstStyle/>
          <a:p>
            <a:fld id="{11EDCD7B-6966-E249-89F2-D46BDFBF56BE}" type="datetime1">
              <a:rPr lang="fi-FI" smtClean="0"/>
              <a:t>27.10.2022</a:t>
            </a:fld>
            <a:endParaRPr lang="en-GB" dirty="0"/>
          </a:p>
        </p:txBody>
      </p:sp>
      <p:sp>
        <p:nvSpPr>
          <p:cNvPr id="8" name="Footer Placeholder 7">
            <a:extLst>
              <a:ext uri="{FF2B5EF4-FFF2-40B4-BE49-F238E27FC236}">
                <a16:creationId xmlns:a16="http://schemas.microsoft.com/office/drawing/2014/main" id="{10548CD3-7FE6-7241-984C-E2104526FB51}"/>
              </a:ext>
            </a:extLst>
          </p:cNvPr>
          <p:cNvSpPr>
            <a:spLocks noGrp="1"/>
          </p:cNvSpPr>
          <p:nvPr>
            <p:ph type="ftr" sz="quarter" idx="11"/>
          </p:nvPr>
        </p:nvSpPr>
        <p:spPr/>
        <p:txBody>
          <a:bodyPr/>
          <a:lstStyle/>
          <a:p>
            <a:endParaRPr lang="en-GB" dirty="0"/>
          </a:p>
        </p:txBody>
      </p:sp>
      <p:sp>
        <p:nvSpPr>
          <p:cNvPr id="9" name="Slide Number Placeholder 8">
            <a:extLst>
              <a:ext uri="{FF2B5EF4-FFF2-40B4-BE49-F238E27FC236}">
                <a16:creationId xmlns:a16="http://schemas.microsoft.com/office/drawing/2014/main" id="{82855EF8-B435-1E4D-A91A-7793311ABCE7}"/>
              </a:ext>
            </a:extLst>
          </p:cNvPr>
          <p:cNvSpPr>
            <a:spLocks noGrp="1"/>
          </p:cNvSpPr>
          <p:nvPr>
            <p:ph type="sldNum" sz="quarter" idx="12"/>
          </p:nvPr>
        </p:nvSpPr>
        <p:spPr/>
        <p:txBody>
          <a:bodyPr/>
          <a:lstStyle/>
          <a:p>
            <a:fld id="{76BAB7ED-EDE9-4D4B-9A2D-30E18C47C16E}" type="slidenum">
              <a:rPr lang="en-GB" smtClean="0"/>
              <a:t>‹#›</a:t>
            </a:fld>
            <a:endParaRPr lang="en-GB" dirty="0"/>
          </a:p>
        </p:txBody>
      </p:sp>
    </p:spTree>
    <p:extLst>
      <p:ext uri="{BB962C8B-B14F-4D97-AF65-F5344CB8AC3E}">
        <p14:creationId xmlns:p14="http://schemas.microsoft.com/office/powerpoint/2010/main" val="13268937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2863482-3E3E-724A-87A8-CA82245B73AB}"/>
              </a:ext>
            </a:extLst>
          </p:cNvPr>
          <p:cNvSpPr>
            <a:spLocks noGrp="1"/>
          </p:cNvSpPr>
          <p:nvPr>
            <p:ph type="title"/>
          </p:nvPr>
        </p:nvSpPr>
        <p:spPr>
          <a:xfrm>
            <a:off x="550863" y="549275"/>
            <a:ext cx="11125200" cy="1223963"/>
          </a:xfrm>
          <a:prstGeom prst="rect">
            <a:avLst/>
          </a:prstGeom>
        </p:spPr>
        <p:txBody>
          <a:bodyPr vert="horz" lIns="0" tIns="0" rIns="0" bIns="36000" rtlCol="0" anchor="t" anchorCtr="0">
            <a:normAutofit/>
          </a:bodyPr>
          <a:lstStyle/>
          <a:p>
            <a:r>
              <a:rPr lang="en-US"/>
              <a:t>Click to edit Master title style</a:t>
            </a:r>
            <a:endParaRPr lang="en-GB" dirty="0"/>
          </a:p>
        </p:txBody>
      </p:sp>
      <p:sp>
        <p:nvSpPr>
          <p:cNvPr id="3" name="Text Placeholder 2">
            <a:extLst>
              <a:ext uri="{FF2B5EF4-FFF2-40B4-BE49-F238E27FC236}">
                <a16:creationId xmlns:a16="http://schemas.microsoft.com/office/drawing/2014/main" id="{9EDC45BB-E865-604D-BAD8-9A4AAA649D6B}"/>
              </a:ext>
            </a:extLst>
          </p:cNvPr>
          <p:cNvSpPr>
            <a:spLocks noGrp="1"/>
          </p:cNvSpPr>
          <p:nvPr>
            <p:ph type="body" idx="1"/>
          </p:nvPr>
        </p:nvSpPr>
        <p:spPr>
          <a:xfrm>
            <a:off x="550863" y="1773238"/>
            <a:ext cx="11125200" cy="4140200"/>
          </a:xfrm>
          <a:prstGeom prst="rect">
            <a:avLst/>
          </a:prstGeom>
        </p:spPr>
        <p:txBody>
          <a:bodyPr vert="horz" lIns="0" tIns="0" rIns="0" bIns="36000" numCol="2" spcCol="36000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GB" dirty="0"/>
          </a:p>
        </p:txBody>
      </p:sp>
      <p:sp>
        <p:nvSpPr>
          <p:cNvPr id="7" name="Rectangle 6">
            <a:extLst>
              <a:ext uri="{FF2B5EF4-FFF2-40B4-BE49-F238E27FC236}">
                <a16:creationId xmlns:a16="http://schemas.microsoft.com/office/drawing/2014/main" id="{EFBB03F7-6D8B-994F-B00B-57FCFD1550EE}"/>
              </a:ext>
            </a:extLst>
          </p:cNvPr>
          <p:cNvSpPr/>
          <p:nvPr userDrawn="1"/>
        </p:nvSpPr>
        <p:spPr>
          <a:xfrm>
            <a:off x="0" y="6136545"/>
            <a:ext cx="12192000" cy="72145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4" name="Date Placeholder 3">
            <a:extLst>
              <a:ext uri="{FF2B5EF4-FFF2-40B4-BE49-F238E27FC236}">
                <a16:creationId xmlns:a16="http://schemas.microsoft.com/office/drawing/2014/main" id="{883BC0EF-580B-7B4D-8051-A442671FEF03}"/>
              </a:ext>
            </a:extLst>
          </p:cNvPr>
          <p:cNvSpPr>
            <a:spLocks noGrp="1"/>
          </p:cNvSpPr>
          <p:nvPr>
            <p:ph type="dt" sz="half" idx="2"/>
          </p:nvPr>
        </p:nvSpPr>
        <p:spPr>
          <a:xfrm>
            <a:off x="550863" y="6288437"/>
            <a:ext cx="1864203" cy="365125"/>
          </a:xfrm>
          <a:prstGeom prst="rect">
            <a:avLst/>
          </a:prstGeom>
        </p:spPr>
        <p:txBody>
          <a:bodyPr vert="horz" lIns="0" tIns="0" rIns="0" bIns="0" rtlCol="0" anchor="b" anchorCtr="0">
            <a:normAutofit/>
          </a:bodyPr>
          <a:lstStyle>
            <a:lvl1pPr algn="l">
              <a:defRPr sz="1000">
                <a:solidFill>
                  <a:schemeClr val="accent2"/>
                </a:solidFill>
              </a:defRPr>
            </a:lvl1pPr>
          </a:lstStyle>
          <a:p>
            <a:fld id="{45F98643-D206-614D-B596-3C8548138211}" type="datetime1">
              <a:rPr lang="fi-FI" smtClean="0"/>
              <a:t>27.10.2022</a:t>
            </a:fld>
            <a:endParaRPr lang="en-GB" dirty="0"/>
          </a:p>
        </p:txBody>
      </p:sp>
      <p:sp>
        <p:nvSpPr>
          <p:cNvPr id="5" name="Footer Placeholder 4">
            <a:extLst>
              <a:ext uri="{FF2B5EF4-FFF2-40B4-BE49-F238E27FC236}">
                <a16:creationId xmlns:a16="http://schemas.microsoft.com/office/drawing/2014/main" id="{71EAB0CA-CA1F-FC45-B0C9-FA79FC6B520A}"/>
              </a:ext>
            </a:extLst>
          </p:cNvPr>
          <p:cNvSpPr>
            <a:spLocks noGrp="1"/>
          </p:cNvSpPr>
          <p:nvPr>
            <p:ph type="ftr" sz="quarter" idx="3"/>
          </p:nvPr>
        </p:nvSpPr>
        <p:spPr>
          <a:xfrm>
            <a:off x="2415066" y="6288437"/>
            <a:ext cx="7359718" cy="365125"/>
          </a:xfrm>
          <a:prstGeom prst="rect">
            <a:avLst/>
          </a:prstGeom>
        </p:spPr>
        <p:txBody>
          <a:bodyPr vert="horz" lIns="0" tIns="0" rIns="0" bIns="0" rtlCol="0" anchor="b" anchorCtr="0">
            <a:normAutofit/>
          </a:bodyPr>
          <a:lstStyle>
            <a:lvl1pPr algn="ctr">
              <a:defRPr sz="1000">
                <a:solidFill>
                  <a:schemeClr val="accent2"/>
                </a:solidFill>
              </a:defRPr>
            </a:lvl1pPr>
          </a:lstStyle>
          <a:p>
            <a:endParaRPr lang="en-GB" dirty="0">
              <a:solidFill>
                <a:schemeClr val="accent2"/>
              </a:solidFill>
            </a:endParaRPr>
          </a:p>
        </p:txBody>
      </p:sp>
      <p:pic>
        <p:nvPicPr>
          <p:cNvPr id="8" name="Picture 7" descr="A picture containing drawing&#10;&#10;Description automatically generated">
            <a:extLst>
              <a:ext uri="{FF2B5EF4-FFF2-40B4-BE49-F238E27FC236}">
                <a16:creationId xmlns:a16="http://schemas.microsoft.com/office/drawing/2014/main" id="{B037C8E5-D5A4-4544-8E1A-4F9421027EF5}"/>
              </a:ext>
            </a:extLst>
          </p:cNvPr>
          <p:cNvPicPr>
            <a:picLocks noChangeAspect="1"/>
          </p:cNvPicPr>
          <p:nvPr userDrawn="1"/>
        </p:nvPicPr>
        <p:blipFill rotWithShape="1">
          <a:blip r:embed="rId16"/>
          <a:srcRect t="16005" b="22114"/>
          <a:stretch/>
        </p:blipFill>
        <p:spPr>
          <a:xfrm>
            <a:off x="9774784" y="6136545"/>
            <a:ext cx="1295400" cy="721455"/>
          </a:xfrm>
          <a:prstGeom prst="rect">
            <a:avLst/>
          </a:prstGeom>
        </p:spPr>
      </p:pic>
      <p:sp>
        <p:nvSpPr>
          <p:cNvPr id="6" name="Slide Number Placeholder 5">
            <a:extLst>
              <a:ext uri="{FF2B5EF4-FFF2-40B4-BE49-F238E27FC236}">
                <a16:creationId xmlns:a16="http://schemas.microsoft.com/office/drawing/2014/main" id="{0FA3BE1B-B189-8D41-8637-DAFFE0A4FFC7}"/>
              </a:ext>
            </a:extLst>
          </p:cNvPr>
          <p:cNvSpPr>
            <a:spLocks noGrp="1"/>
          </p:cNvSpPr>
          <p:nvPr>
            <p:ph type="sldNum" sz="quarter" idx="4"/>
          </p:nvPr>
        </p:nvSpPr>
        <p:spPr>
          <a:xfrm>
            <a:off x="8581759" y="6288437"/>
            <a:ext cx="3094304" cy="365125"/>
          </a:xfrm>
          <a:prstGeom prst="rect">
            <a:avLst/>
          </a:prstGeom>
        </p:spPr>
        <p:txBody>
          <a:bodyPr vert="horz" lIns="0" tIns="0" rIns="0" bIns="0" rtlCol="0" anchor="b" anchorCtr="0">
            <a:normAutofit/>
          </a:bodyPr>
          <a:lstStyle>
            <a:lvl1pPr algn="r">
              <a:defRPr sz="1000">
                <a:solidFill>
                  <a:schemeClr val="accent2"/>
                </a:solidFill>
              </a:defRPr>
            </a:lvl1pPr>
          </a:lstStyle>
          <a:p>
            <a:fld id="{76BAB7ED-EDE9-4D4B-9A2D-30E18C47C16E}" type="slidenum">
              <a:rPr lang="en-GB" smtClean="0"/>
              <a:pPr/>
              <a:t>‹#›</a:t>
            </a:fld>
            <a:endParaRPr lang="en-GB" dirty="0"/>
          </a:p>
        </p:txBody>
      </p:sp>
    </p:spTree>
    <p:extLst>
      <p:ext uri="{BB962C8B-B14F-4D97-AF65-F5344CB8AC3E}">
        <p14:creationId xmlns:p14="http://schemas.microsoft.com/office/powerpoint/2010/main" val="143906766"/>
      </p:ext>
    </p:extLst>
  </p:cSld>
  <p:clrMap bg1="lt1" tx1="dk1" bg2="lt2" tx2="dk2" accent1="accent1" accent2="accent2" accent3="accent3" accent4="accent4" accent5="accent5" accent6="accent6" hlink="hlink" folHlink="folHlink"/>
  <p:sldLayoutIdLst>
    <p:sldLayoutId id="2147483649" r:id="rId1"/>
    <p:sldLayoutId id="2147483663" r:id="rId2"/>
    <p:sldLayoutId id="2147483670" r:id="rId3"/>
    <p:sldLayoutId id="2147483653" r:id="rId4"/>
    <p:sldLayoutId id="2147483669" r:id="rId5"/>
    <p:sldLayoutId id="2147483662" r:id="rId6"/>
    <p:sldLayoutId id="2147483664" r:id="rId7"/>
    <p:sldLayoutId id="2147483665" r:id="rId8"/>
    <p:sldLayoutId id="2147483673" r:id="rId9"/>
    <p:sldLayoutId id="2147483667" r:id="rId10"/>
    <p:sldLayoutId id="2147483660" r:id="rId11"/>
    <p:sldLayoutId id="2147483661" r:id="rId12"/>
    <p:sldLayoutId id="2147483672" r:id="rId13"/>
    <p:sldLayoutId id="2147483657" r:id="rId14"/>
  </p:sldLayoutIdLst>
  <p:hf hdr="0"/>
  <p:txStyles>
    <p:titleStyle>
      <a:lvl1pPr algn="l" defTabSz="914400" rtl="0" eaLnBrk="1" latinLnBrk="0" hangingPunct="1">
        <a:lnSpc>
          <a:spcPts val="3900"/>
        </a:lnSpc>
        <a:spcBef>
          <a:spcPct val="0"/>
        </a:spcBef>
        <a:buNone/>
        <a:defRPr sz="3600" b="1" kern="1200">
          <a:solidFill>
            <a:schemeClr val="accent1"/>
          </a:solidFill>
          <a:latin typeface="+mj-lt"/>
          <a:ea typeface="+mj-ea"/>
          <a:cs typeface="+mj-cs"/>
        </a:defRPr>
      </a:lvl1pPr>
    </p:titleStyle>
    <p:bodyStyle>
      <a:lvl1pPr marL="216000" indent="-216000" algn="l" defTabSz="914400" rtl="0" eaLnBrk="1" latinLnBrk="0" hangingPunct="1">
        <a:lnSpc>
          <a:spcPts val="2200"/>
        </a:lnSpc>
        <a:spcBef>
          <a:spcPts val="800"/>
        </a:spcBef>
        <a:buClr>
          <a:schemeClr val="accent2"/>
        </a:buClr>
        <a:buFont typeface="Wingdings" pitchFamily="2" charset="2"/>
        <a:buChar char="§"/>
        <a:defRPr sz="1800" kern="1200">
          <a:solidFill>
            <a:schemeClr val="tx1"/>
          </a:solidFill>
          <a:latin typeface="+mn-lt"/>
          <a:ea typeface="+mn-ea"/>
          <a:cs typeface="+mn-cs"/>
        </a:defRPr>
      </a:lvl1pPr>
      <a:lvl2pPr marL="72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08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44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180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FI"/>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47" userDrawn="1">
          <p15:clr>
            <a:srgbClr val="F26B43"/>
          </p15:clr>
        </p15:guide>
        <p15:guide id="4" pos="7355" userDrawn="1">
          <p15:clr>
            <a:srgbClr val="F26B43"/>
          </p15:clr>
        </p15:guide>
        <p15:guide id="5" orient="horz" pos="346" userDrawn="1">
          <p15:clr>
            <a:srgbClr val="F26B43"/>
          </p15:clr>
        </p15:guide>
        <p15:guide id="6" orient="horz" pos="1117" userDrawn="1">
          <p15:clr>
            <a:srgbClr val="F26B43"/>
          </p15:clr>
        </p15:guide>
        <p15:guide id="7" orient="horz" pos="3725" userDrawn="1">
          <p15:clr>
            <a:srgbClr val="F26B43"/>
          </p15:clr>
        </p15:guide>
        <p15:guide id="8" orient="horz" pos="4178" userDrawn="1">
          <p15:clr>
            <a:srgbClr val="F26B43"/>
          </p15:clr>
        </p15:guide>
        <p15:guide id="9" pos="3727" userDrawn="1">
          <p15:clr>
            <a:srgbClr val="F26B43"/>
          </p15:clr>
        </p15:guide>
        <p15:guide id="10" pos="3953" userDrawn="1">
          <p15:clr>
            <a:srgbClr val="F26B43"/>
          </p15:clr>
        </p15:guide>
        <p15:guide id="11" pos="1912" userDrawn="1">
          <p15:clr>
            <a:srgbClr val="F26B43"/>
          </p15:clr>
        </p15:guide>
        <p15:guide id="12" pos="2139" userDrawn="1">
          <p15:clr>
            <a:srgbClr val="F26B43"/>
          </p15:clr>
        </p15:guide>
        <p15:guide id="13" pos="5541" userDrawn="1">
          <p15:clr>
            <a:srgbClr val="F26B43"/>
          </p15:clr>
        </p15:guide>
        <p15:guide id="14" pos="5768" userDrawn="1">
          <p15:clr>
            <a:srgbClr val="F26B43"/>
          </p15:clr>
        </p15:guide>
        <p15:guide id="15" pos="4067" userDrawn="1">
          <p15:clr>
            <a:srgbClr val="F26B43"/>
          </p15:clr>
        </p15:guide>
        <p15:guide id="16" orient="horz" pos="3861" userDrawn="1">
          <p15:clr>
            <a:srgbClr val="F26B43"/>
          </p15:clr>
        </p15:guide>
        <p15:guide id="17" orient="horz" pos="148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hyperlink" Target="https://en.wikipedia.org/wiki/Software_design_patter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D088A5-A888-E24C-9E8C-131F880EED57}"/>
              </a:ext>
            </a:extLst>
          </p:cNvPr>
          <p:cNvSpPr>
            <a:spLocks noGrp="1"/>
          </p:cNvSpPr>
          <p:nvPr>
            <p:ph type="ctrTitle"/>
          </p:nvPr>
        </p:nvSpPr>
        <p:spPr/>
        <p:txBody>
          <a:bodyPr/>
          <a:lstStyle/>
          <a:p>
            <a:r>
              <a:rPr lang="en-GB" dirty="0"/>
              <a:t>Software Architectures and Patterns</a:t>
            </a:r>
          </a:p>
        </p:txBody>
      </p:sp>
      <p:sp>
        <p:nvSpPr>
          <p:cNvPr id="3" name="Text Placeholder 2">
            <a:extLst>
              <a:ext uri="{FF2B5EF4-FFF2-40B4-BE49-F238E27FC236}">
                <a16:creationId xmlns:a16="http://schemas.microsoft.com/office/drawing/2014/main" id="{A0D3DE56-58EC-744D-BFE0-22D8C9079928}"/>
              </a:ext>
            </a:extLst>
          </p:cNvPr>
          <p:cNvSpPr>
            <a:spLocks noGrp="1"/>
          </p:cNvSpPr>
          <p:nvPr>
            <p:ph type="body" idx="1"/>
          </p:nvPr>
        </p:nvSpPr>
        <p:spPr/>
        <p:txBody>
          <a:bodyPr/>
          <a:lstStyle/>
          <a:p>
            <a:r>
              <a:rPr lang="en-GB" dirty="0"/>
              <a:t>Basics, Principles and Questions for processing them</a:t>
            </a:r>
          </a:p>
        </p:txBody>
      </p:sp>
      <p:sp>
        <p:nvSpPr>
          <p:cNvPr id="7" name="Date Placeholder 6">
            <a:extLst>
              <a:ext uri="{FF2B5EF4-FFF2-40B4-BE49-F238E27FC236}">
                <a16:creationId xmlns:a16="http://schemas.microsoft.com/office/drawing/2014/main" id="{38EDECD0-2225-B444-B642-3639BBB6B070}"/>
              </a:ext>
            </a:extLst>
          </p:cNvPr>
          <p:cNvSpPr>
            <a:spLocks noGrp="1"/>
          </p:cNvSpPr>
          <p:nvPr>
            <p:ph type="dt" sz="half" idx="10"/>
          </p:nvPr>
        </p:nvSpPr>
        <p:spPr/>
        <p:txBody>
          <a:bodyPr/>
          <a:lstStyle/>
          <a:p>
            <a:fld id="{30BF63A1-919F-FB49-ABA8-182126D24C50}" type="datetime1">
              <a:rPr lang="fi-FI" smtClean="0"/>
              <a:t>27.10.2022</a:t>
            </a:fld>
            <a:endParaRPr lang="en-GB" dirty="0"/>
          </a:p>
        </p:txBody>
      </p:sp>
      <p:sp>
        <p:nvSpPr>
          <p:cNvPr id="8" name="Footer Placeholder 7">
            <a:extLst>
              <a:ext uri="{FF2B5EF4-FFF2-40B4-BE49-F238E27FC236}">
                <a16:creationId xmlns:a16="http://schemas.microsoft.com/office/drawing/2014/main" id="{DF47D95D-9CDB-D744-A0C6-A352945F65AB}"/>
              </a:ext>
            </a:extLst>
          </p:cNvPr>
          <p:cNvSpPr>
            <a:spLocks noGrp="1"/>
          </p:cNvSpPr>
          <p:nvPr>
            <p:ph type="ftr" sz="quarter" idx="11"/>
          </p:nvPr>
        </p:nvSpPr>
        <p:spPr/>
        <p:txBody>
          <a:bodyPr/>
          <a:lstStyle/>
          <a:p>
            <a:r>
              <a:rPr lang="en-GB" dirty="0"/>
              <a:t>Juhani Välimäki</a:t>
            </a:r>
          </a:p>
        </p:txBody>
      </p:sp>
    </p:spTree>
    <p:extLst>
      <p:ext uri="{BB962C8B-B14F-4D97-AF65-F5344CB8AC3E}">
        <p14:creationId xmlns:p14="http://schemas.microsoft.com/office/powerpoint/2010/main" val="34362366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a:t>”</a:t>
            </a:r>
            <a:r>
              <a:rPr lang="fi-FI" dirty="0" err="1"/>
              <a:t>Traditional</a:t>
            </a:r>
            <a:r>
              <a:rPr lang="fi-FI" dirty="0"/>
              <a:t> </a:t>
            </a:r>
            <a:r>
              <a:rPr lang="fi-FI" dirty="0" err="1"/>
              <a:t>full-stack</a:t>
            </a:r>
            <a:r>
              <a:rPr lang="fi-FI" dirty="0"/>
              <a:t> </a:t>
            </a:r>
            <a:r>
              <a:rPr lang="fi-FI" dirty="0" err="1"/>
              <a:t>architecture</a:t>
            </a:r>
            <a:r>
              <a:rPr lang="fi-FI" dirty="0"/>
              <a:t> </a:t>
            </a:r>
            <a:r>
              <a:rPr lang="fi-FI" dirty="0" err="1"/>
              <a:t>example</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27.10.2022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10</a:t>
            </a:fld>
            <a:endParaRPr lang="en-GB"/>
          </a:p>
        </p:txBody>
      </p:sp>
      <p:pic>
        <p:nvPicPr>
          <p:cNvPr id="10" name="Content Placeholder 9">
            <a:extLst>
              <a:ext uri="{FF2B5EF4-FFF2-40B4-BE49-F238E27FC236}">
                <a16:creationId xmlns:a16="http://schemas.microsoft.com/office/drawing/2014/main" id="{C343A3CB-0A95-4AD1-93A4-84D7F8D1CD10}"/>
              </a:ext>
            </a:extLst>
          </p:cNvPr>
          <p:cNvPicPr>
            <a:picLocks noGrp="1" noChangeAspect="1"/>
          </p:cNvPicPr>
          <p:nvPr>
            <p:ph sz="half" idx="2"/>
          </p:nvPr>
        </p:nvPicPr>
        <p:blipFill>
          <a:blip r:embed="rId2"/>
          <a:stretch>
            <a:fillRect/>
          </a:stretch>
        </p:blipFill>
        <p:spPr>
          <a:xfrm>
            <a:off x="4940085" y="716797"/>
            <a:ext cx="6989735" cy="5284921"/>
          </a:xfrm>
        </p:spPr>
      </p:pic>
      <p:sp>
        <p:nvSpPr>
          <p:cNvPr id="11" name="Content Placeholder 8">
            <a:extLst>
              <a:ext uri="{FF2B5EF4-FFF2-40B4-BE49-F238E27FC236}">
                <a16:creationId xmlns:a16="http://schemas.microsoft.com/office/drawing/2014/main" id="{CAE4382F-E4E9-4C97-BEDB-EEF0C1386192}"/>
              </a:ext>
            </a:extLst>
          </p:cNvPr>
          <p:cNvSpPr txBox="1">
            <a:spLocks/>
          </p:cNvSpPr>
          <p:nvPr/>
        </p:nvSpPr>
        <p:spPr>
          <a:xfrm>
            <a:off x="442377" y="864031"/>
            <a:ext cx="4048258" cy="4530214"/>
          </a:xfrm>
          <a:prstGeom prst="rect">
            <a:avLst/>
          </a:prstGeom>
        </p:spPr>
        <p:txBody>
          <a:bodyPr vert="horz" lIns="0" tIns="0" rIns="0" bIns="36000" numCol="1" spcCol="360000" rtlCol="0">
            <a:normAutofit/>
          </a:bodyPr>
          <a:lstStyle>
            <a:lvl1pPr marL="360000" indent="-360000" algn="l" defTabSz="914400" rtl="0" eaLnBrk="1" latinLnBrk="0" hangingPunct="1">
              <a:lnSpc>
                <a:spcPts val="2200"/>
              </a:lnSpc>
              <a:spcBef>
                <a:spcPts val="800"/>
              </a:spcBef>
              <a:buClr>
                <a:schemeClr val="accent2"/>
              </a:buClr>
              <a:buFont typeface="+mj-lt"/>
              <a:buAutoNum type="arabicPeriod"/>
              <a:defRPr sz="1800" kern="1200">
                <a:solidFill>
                  <a:schemeClr val="tx1"/>
                </a:solidFill>
                <a:latin typeface="+mn-lt"/>
                <a:ea typeface="+mn-ea"/>
                <a:cs typeface="+mn-cs"/>
              </a:defRPr>
            </a:lvl1pPr>
            <a:lvl2pPr marL="864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296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728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216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fi-FI" sz="2000" dirty="0" err="1"/>
              <a:t>Serves</a:t>
            </a:r>
            <a:r>
              <a:rPr lang="fi-FI" sz="2000" dirty="0"/>
              <a:t> </a:t>
            </a:r>
            <a:r>
              <a:rPr lang="fi-FI" sz="2000" dirty="0" err="1"/>
              <a:t>the</a:t>
            </a:r>
            <a:r>
              <a:rPr lang="fi-FI" sz="2000" dirty="0"/>
              <a:t> </a:t>
            </a:r>
            <a:r>
              <a:rPr lang="fi-FI" sz="2000" dirty="0" err="1"/>
              <a:t>purpose</a:t>
            </a:r>
            <a:r>
              <a:rPr lang="fi-FI" sz="2000" dirty="0"/>
              <a:t> </a:t>
            </a:r>
            <a:r>
              <a:rPr lang="fi-FI" sz="2000" dirty="0" err="1"/>
              <a:t>still</a:t>
            </a:r>
            <a:r>
              <a:rPr lang="fi-FI" sz="2000" dirty="0"/>
              <a:t> for some </a:t>
            </a:r>
            <a:r>
              <a:rPr lang="fi-FI" sz="2000" dirty="0" err="1"/>
              <a:t>information</a:t>
            </a:r>
            <a:r>
              <a:rPr lang="fi-FI" sz="2000" dirty="0"/>
              <a:t> </a:t>
            </a:r>
            <a:r>
              <a:rPr lang="fi-FI" sz="2000" dirty="0" err="1"/>
              <a:t>systems</a:t>
            </a:r>
            <a:r>
              <a:rPr lang="fi-FI" sz="2000" dirty="0"/>
              <a:t>. </a:t>
            </a:r>
            <a:r>
              <a:rPr lang="fi-FI" sz="2000" dirty="0" err="1"/>
              <a:t>E.g</a:t>
            </a:r>
            <a:r>
              <a:rPr lang="fi-FI" sz="2000" dirty="0"/>
              <a:t>. some </a:t>
            </a:r>
            <a:r>
              <a:rPr lang="fi-FI" sz="2000" dirty="0" err="1"/>
              <a:t>customer</a:t>
            </a:r>
            <a:r>
              <a:rPr lang="fi-FI" sz="2000" dirty="0"/>
              <a:t> </a:t>
            </a:r>
            <a:r>
              <a:rPr lang="fi-FI" sz="2000" dirty="0" err="1"/>
              <a:t>projects</a:t>
            </a:r>
            <a:r>
              <a:rPr lang="fi-FI" sz="2000" dirty="0"/>
              <a:t> </a:t>
            </a:r>
            <a:r>
              <a:rPr lang="fi-FI" sz="2000" dirty="0" err="1"/>
              <a:t>are</a:t>
            </a:r>
            <a:r>
              <a:rPr lang="fi-FI" sz="2000" dirty="0"/>
              <a:t> </a:t>
            </a:r>
            <a:r>
              <a:rPr lang="fi-FI" sz="2000" dirty="0" err="1"/>
              <a:t>still</a:t>
            </a:r>
            <a:r>
              <a:rPr lang="fi-FI" sz="2000" dirty="0"/>
              <a:t> </a:t>
            </a:r>
            <a:r>
              <a:rPr lang="fi-FI" sz="2000" dirty="0" err="1"/>
              <a:t>done</a:t>
            </a:r>
            <a:r>
              <a:rPr lang="fi-FI" sz="2000" dirty="0"/>
              <a:t> </a:t>
            </a:r>
            <a:r>
              <a:rPr lang="fi-FI" sz="2000" dirty="0" err="1"/>
              <a:t>this</a:t>
            </a:r>
            <a:r>
              <a:rPr lang="fi-FI" sz="2000" dirty="0"/>
              <a:t> </a:t>
            </a:r>
            <a:r>
              <a:rPr lang="fi-FI" sz="2000" dirty="0" err="1"/>
              <a:t>way</a:t>
            </a:r>
            <a:r>
              <a:rPr lang="fi-FI" sz="2000" dirty="0"/>
              <a:t>, </a:t>
            </a:r>
            <a:r>
              <a:rPr lang="fi-FI" sz="2000" dirty="0" err="1"/>
              <a:t>if</a:t>
            </a:r>
            <a:r>
              <a:rPr lang="fi-FI" sz="2000" dirty="0"/>
              <a:t> </a:t>
            </a:r>
            <a:r>
              <a:rPr lang="fi-FI" sz="2000" dirty="0" err="1"/>
              <a:t>the</a:t>
            </a:r>
            <a:r>
              <a:rPr lang="fi-FI" sz="2000" dirty="0"/>
              <a:t> </a:t>
            </a:r>
            <a:r>
              <a:rPr lang="fi-FI" sz="2000" dirty="0" err="1"/>
              <a:t>nature</a:t>
            </a:r>
            <a:r>
              <a:rPr lang="fi-FI" sz="2000" dirty="0"/>
              <a:t> of </a:t>
            </a:r>
            <a:r>
              <a:rPr lang="fi-FI" sz="2000" dirty="0" err="1"/>
              <a:t>the</a:t>
            </a:r>
            <a:r>
              <a:rPr lang="fi-FI" sz="2000" dirty="0"/>
              <a:t> </a:t>
            </a:r>
            <a:r>
              <a:rPr lang="fi-FI" sz="2000" dirty="0" err="1"/>
              <a:t>communication</a:t>
            </a:r>
            <a:r>
              <a:rPr lang="fi-FI" sz="2000" dirty="0"/>
              <a:t> </a:t>
            </a:r>
            <a:r>
              <a:rPr lang="fi-FI" sz="2000" dirty="0" err="1"/>
              <a:t>between</a:t>
            </a:r>
            <a:r>
              <a:rPr lang="fi-FI" sz="2000" dirty="0"/>
              <a:t> </a:t>
            </a:r>
            <a:r>
              <a:rPr lang="fi-FI" sz="2000" dirty="0" err="1"/>
              <a:t>the</a:t>
            </a:r>
            <a:r>
              <a:rPr lang="fi-FI" sz="2000" dirty="0"/>
              <a:t> </a:t>
            </a:r>
            <a:r>
              <a:rPr lang="fi-FI" sz="2000" dirty="0" err="1"/>
              <a:t>systems</a:t>
            </a:r>
            <a:r>
              <a:rPr lang="fi-FI" sz="2000" dirty="0"/>
              <a:t> </a:t>
            </a:r>
            <a:r>
              <a:rPr lang="fi-FI" sz="2000" dirty="0" err="1"/>
              <a:t>does</a:t>
            </a:r>
            <a:r>
              <a:rPr lang="fi-FI" sz="2000" dirty="0"/>
              <a:t> </a:t>
            </a:r>
            <a:r>
              <a:rPr lang="fi-FI" sz="2000" dirty="0" err="1"/>
              <a:t>not</a:t>
            </a:r>
            <a:r>
              <a:rPr lang="fi-FI" sz="2000" dirty="0"/>
              <a:t> </a:t>
            </a:r>
            <a:r>
              <a:rPr lang="fi-FI" sz="2000" dirty="0" err="1"/>
              <a:t>require</a:t>
            </a:r>
            <a:r>
              <a:rPr lang="fi-FI" sz="2000" dirty="0"/>
              <a:t> </a:t>
            </a:r>
            <a:r>
              <a:rPr lang="fi-FI" sz="2000" dirty="0" err="1"/>
              <a:t>something</a:t>
            </a:r>
            <a:r>
              <a:rPr lang="fi-FI" sz="2000" dirty="0"/>
              <a:t> </a:t>
            </a:r>
            <a:r>
              <a:rPr lang="fi-FI" sz="2000" dirty="0" err="1"/>
              <a:t>else</a:t>
            </a:r>
            <a:r>
              <a:rPr lang="fi-FI" sz="2000" dirty="0"/>
              <a:t>.</a:t>
            </a:r>
          </a:p>
          <a:p>
            <a:pPr marL="0" indent="0">
              <a:buFont typeface="+mj-lt"/>
              <a:buNone/>
            </a:pPr>
            <a:endParaRPr lang="fi-FI" sz="2000" dirty="0"/>
          </a:p>
          <a:p>
            <a:pPr marL="0" indent="0">
              <a:buFont typeface="+mj-lt"/>
              <a:buNone/>
            </a:pPr>
            <a:r>
              <a:rPr lang="fi-FI" sz="2000" dirty="0" err="1"/>
              <a:t>Also</a:t>
            </a:r>
            <a:r>
              <a:rPr lang="fi-FI" sz="2000" dirty="0"/>
              <a:t> </a:t>
            </a:r>
            <a:r>
              <a:rPr lang="fi-FI" sz="2000" dirty="0" err="1"/>
              <a:t>this</a:t>
            </a:r>
            <a:r>
              <a:rPr lang="fi-FI" sz="2000" dirty="0"/>
              <a:t> </a:t>
            </a:r>
            <a:r>
              <a:rPr lang="fi-FI" sz="2000" dirty="0" err="1"/>
              <a:t>could</a:t>
            </a:r>
            <a:r>
              <a:rPr lang="fi-FI" sz="2000" dirty="0"/>
              <a:t> </a:t>
            </a:r>
            <a:r>
              <a:rPr lang="fi-FI" sz="2000" dirty="0" err="1"/>
              <a:t>be</a:t>
            </a:r>
            <a:r>
              <a:rPr lang="fi-FI" sz="2000" dirty="0"/>
              <a:t> </a:t>
            </a:r>
            <a:r>
              <a:rPr lang="fi-FI" sz="2000" dirty="0" err="1"/>
              <a:t>part</a:t>
            </a:r>
            <a:r>
              <a:rPr lang="fi-FI" sz="2000" dirty="0"/>
              <a:t> of some </a:t>
            </a:r>
            <a:r>
              <a:rPr lang="fi-FI" sz="2000" dirty="0" err="1"/>
              <a:t>bigger</a:t>
            </a:r>
            <a:r>
              <a:rPr lang="fi-FI" sz="2000" dirty="0"/>
              <a:t> </a:t>
            </a:r>
            <a:r>
              <a:rPr lang="fi-FI" sz="2000" dirty="0" err="1"/>
              <a:t>system</a:t>
            </a:r>
            <a:r>
              <a:rPr lang="fi-FI" sz="2000" dirty="0"/>
              <a:t> </a:t>
            </a:r>
            <a:r>
              <a:rPr lang="fi-FI" sz="2000" dirty="0" err="1"/>
              <a:t>that</a:t>
            </a:r>
            <a:r>
              <a:rPr lang="fi-FI" sz="2000" dirty="0"/>
              <a:t> </a:t>
            </a:r>
            <a:r>
              <a:rPr lang="fi-FI" sz="2000" dirty="0" err="1"/>
              <a:t>would</a:t>
            </a:r>
            <a:r>
              <a:rPr lang="fi-FI" sz="2000" dirty="0"/>
              <a:t> </a:t>
            </a:r>
            <a:r>
              <a:rPr lang="fi-FI" sz="2000" dirty="0" err="1"/>
              <a:t>have</a:t>
            </a:r>
            <a:r>
              <a:rPr lang="fi-FI" sz="2000" dirty="0"/>
              <a:t> </a:t>
            </a:r>
            <a:r>
              <a:rPr lang="fi-FI" sz="2000" dirty="0" err="1"/>
              <a:t>other</a:t>
            </a:r>
            <a:r>
              <a:rPr lang="fi-FI" sz="2000" dirty="0"/>
              <a:t> </a:t>
            </a:r>
            <a:r>
              <a:rPr lang="fi-FI" sz="2000" dirty="0" err="1"/>
              <a:t>kind</a:t>
            </a:r>
            <a:r>
              <a:rPr lang="fi-FI" sz="2000" dirty="0"/>
              <a:t> of </a:t>
            </a:r>
            <a:r>
              <a:rPr lang="fi-FI" sz="2000" dirty="0" err="1"/>
              <a:t>architectures</a:t>
            </a:r>
            <a:r>
              <a:rPr lang="fi-FI" sz="2000" dirty="0"/>
              <a:t>. </a:t>
            </a:r>
            <a:r>
              <a:rPr lang="fi-FI" sz="2000" dirty="0" err="1"/>
              <a:t>Possibly</a:t>
            </a:r>
            <a:r>
              <a:rPr lang="fi-FI" sz="2000" dirty="0"/>
              <a:t> </a:t>
            </a:r>
            <a:r>
              <a:rPr lang="fi-FI" sz="2000" dirty="0" err="1"/>
              <a:t>joined</a:t>
            </a:r>
            <a:r>
              <a:rPr lang="fi-FI" sz="2000" dirty="0"/>
              <a:t> via </a:t>
            </a:r>
            <a:r>
              <a:rPr lang="fi-FI" sz="2000" dirty="0" err="1"/>
              <a:t>Database</a:t>
            </a:r>
            <a:r>
              <a:rPr lang="fi-FI" sz="2000" dirty="0"/>
              <a:t> </a:t>
            </a:r>
            <a:r>
              <a:rPr lang="fi-FI" sz="2000" dirty="0" err="1"/>
              <a:t>or</a:t>
            </a:r>
            <a:r>
              <a:rPr lang="fi-FI" sz="2000" dirty="0"/>
              <a:t> Backen API</a:t>
            </a:r>
          </a:p>
        </p:txBody>
      </p:sp>
    </p:spTree>
    <p:extLst>
      <p:ext uri="{BB962C8B-B14F-4D97-AF65-F5344CB8AC3E}">
        <p14:creationId xmlns:p14="http://schemas.microsoft.com/office/powerpoint/2010/main" val="39682971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1614380"/>
          </a:xfrm>
        </p:spPr>
        <p:txBody>
          <a:bodyPr>
            <a:normAutofit/>
          </a:bodyPr>
          <a:lstStyle/>
          <a:p>
            <a:r>
              <a:rPr lang="fi-FI" dirty="0"/>
              <a:t>Gold </a:t>
            </a:r>
            <a:r>
              <a:rPr lang="fi-FI" dirty="0" err="1"/>
              <a:t>vault</a:t>
            </a:r>
            <a:r>
              <a:rPr lang="fi-FI" dirty="0"/>
              <a:t> </a:t>
            </a:r>
            <a:r>
              <a:rPr lang="fi-FI" dirty="0" err="1"/>
              <a:t>example</a:t>
            </a:r>
            <a:r>
              <a:rPr lang="fi-FI" dirty="0"/>
              <a:t> (Juhani) of </a:t>
            </a:r>
            <a:r>
              <a:rPr lang="fi-FI" dirty="0" err="1"/>
              <a:t>microservices</a:t>
            </a:r>
            <a:r>
              <a:rPr lang="fi-FI" dirty="0"/>
              <a:t>. Just </a:t>
            </a:r>
            <a:r>
              <a:rPr lang="fi-FI" dirty="0" err="1"/>
              <a:t>fast</a:t>
            </a:r>
            <a:r>
              <a:rPr lang="fi-FI" dirty="0"/>
              <a:t> (</a:t>
            </a:r>
            <a:r>
              <a:rPr lang="fi-FI" dirty="0" err="1"/>
              <a:t>incomplete</a:t>
            </a:r>
            <a:r>
              <a:rPr lang="fi-FI" dirty="0"/>
              <a:t>) </a:t>
            </a:r>
            <a:r>
              <a:rPr lang="fi-FI" dirty="0" err="1"/>
              <a:t>example</a:t>
            </a:r>
            <a:r>
              <a:rPr lang="fi-FI" dirty="0"/>
              <a:t> of SRP/SOC.</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157655" y="1773238"/>
            <a:ext cx="11973911" cy="4140200"/>
          </a:xfrm>
        </p:spPr>
        <p:txBody>
          <a:bodyPr>
            <a:normAutofit/>
          </a:bodyPr>
          <a:lstStyle/>
          <a:p>
            <a:r>
              <a:rPr lang="fi-FI" dirty="0"/>
              <a:t>One </a:t>
            </a:r>
            <a:r>
              <a:rPr lang="fi-FI" dirty="0" err="1"/>
              <a:t>service</a:t>
            </a:r>
            <a:r>
              <a:rPr lang="fi-FI" dirty="0"/>
              <a:t> </a:t>
            </a:r>
            <a:r>
              <a:rPr lang="fi-FI" dirty="0" err="1"/>
              <a:t>receives</a:t>
            </a:r>
            <a:r>
              <a:rPr lang="fi-FI" dirty="0"/>
              <a:t> </a:t>
            </a:r>
            <a:r>
              <a:rPr lang="fi-FI" dirty="0" err="1"/>
              <a:t>images</a:t>
            </a:r>
            <a:r>
              <a:rPr lang="fi-FI" dirty="0"/>
              <a:t> </a:t>
            </a:r>
            <a:r>
              <a:rPr lang="fi-FI" dirty="0" err="1"/>
              <a:t>from</a:t>
            </a:r>
            <a:r>
              <a:rPr lang="fi-FI" dirty="0"/>
              <a:t> </a:t>
            </a:r>
            <a:r>
              <a:rPr lang="fi-FI" dirty="0" err="1"/>
              <a:t>security</a:t>
            </a:r>
            <a:r>
              <a:rPr lang="fi-FI" dirty="0"/>
              <a:t> </a:t>
            </a:r>
            <a:r>
              <a:rPr lang="fi-FI" dirty="0" err="1"/>
              <a:t>camera</a:t>
            </a:r>
            <a:r>
              <a:rPr lang="fi-FI" dirty="0"/>
              <a:t>(s) and </a:t>
            </a:r>
            <a:r>
              <a:rPr lang="fi-FI" dirty="0" err="1"/>
              <a:t>relays</a:t>
            </a:r>
            <a:r>
              <a:rPr lang="fi-FI" dirty="0"/>
              <a:t> </a:t>
            </a:r>
            <a:r>
              <a:rPr lang="fi-FI" dirty="0" err="1"/>
              <a:t>them</a:t>
            </a:r>
            <a:r>
              <a:rPr lang="fi-FI" dirty="0"/>
              <a:t> to </a:t>
            </a:r>
            <a:r>
              <a:rPr lang="fi-FI" dirty="0" err="1"/>
              <a:t>the</a:t>
            </a:r>
            <a:r>
              <a:rPr lang="fi-FI" dirty="0"/>
              <a:t> </a:t>
            </a:r>
            <a:r>
              <a:rPr lang="fi-FI" dirty="0" err="1"/>
              <a:t>people</a:t>
            </a:r>
            <a:r>
              <a:rPr lang="fi-FI" dirty="0"/>
              <a:t> </a:t>
            </a:r>
            <a:r>
              <a:rPr lang="fi-FI" dirty="0" err="1"/>
              <a:t>recognition</a:t>
            </a:r>
            <a:r>
              <a:rPr lang="fi-FI" dirty="0"/>
              <a:t> </a:t>
            </a:r>
            <a:r>
              <a:rPr lang="fi-FI" dirty="0" err="1"/>
              <a:t>service</a:t>
            </a:r>
            <a:r>
              <a:rPr lang="fi-FI" dirty="0"/>
              <a:t> as </a:t>
            </a:r>
            <a:r>
              <a:rPr lang="fi-FI" dirty="0" err="1"/>
              <a:t>images</a:t>
            </a:r>
            <a:r>
              <a:rPr lang="fi-FI" dirty="0"/>
              <a:t>.</a:t>
            </a:r>
          </a:p>
          <a:p>
            <a:r>
              <a:rPr lang="fi-FI" dirty="0"/>
              <a:t>People </a:t>
            </a:r>
            <a:r>
              <a:rPr lang="fi-FI" dirty="0" err="1"/>
              <a:t>recognition</a:t>
            </a:r>
            <a:r>
              <a:rPr lang="fi-FI" dirty="0"/>
              <a:t> </a:t>
            </a:r>
            <a:r>
              <a:rPr lang="fi-FI" dirty="0" err="1"/>
              <a:t>service</a:t>
            </a:r>
            <a:r>
              <a:rPr lang="fi-FI" dirty="0"/>
              <a:t> </a:t>
            </a:r>
            <a:r>
              <a:rPr lang="fi-FI" dirty="0" err="1"/>
              <a:t>identifies</a:t>
            </a:r>
            <a:r>
              <a:rPr lang="fi-FI" dirty="0"/>
              <a:t> (</a:t>
            </a:r>
            <a:r>
              <a:rPr lang="fi-FI" dirty="0" err="1"/>
              <a:t>with</a:t>
            </a:r>
            <a:r>
              <a:rPr lang="fi-FI" dirty="0"/>
              <a:t> ML </a:t>
            </a:r>
            <a:r>
              <a:rPr lang="fi-FI" dirty="0" err="1"/>
              <a:t>based</a:t>
            </a:r>
            <a:r>
              <a:rPr lang="fi-FI" dirty="0"/>
              <a:t> AI) </a:t>
            </a:r>
            <a:r>
              <a:rPr lang="fi-FI" dirty="0" err="1"/>
              <a:t>which</a:t>
            </a:r>
            <a:r>
              <a:rPr lang="fi-FI" dirty="0"/>
              <a:t> </a:t>
            </a:r>
            <a:r>
              <a:rPr lang="fi-FI" dirty="0" err="1"/>
              <a:t>images</a:t>
            </a:r>
            <a:r>
              <a:rPr lang="fi-FI" dirty="0"/>
              <a:t> </a:t>
            </a:r>
            <a:r>
              <a:rPr lang="fi-FI" dirty="0" err="1"/>
              <a:t>contain</a:t>
            </a:r>
            <a:r>
              <a:rPr lang="fi-FI" dirty="0"/>
              <a:t> </a:t>
            </a:r>
            <a:r>
              <a:rPr lang="fi-FI" dirty="0" err="1"/>
              <a:t>human</a:t>
            </a:r>
            <a:r>
              <a:rPr lang="fi-FI" dirty="0"/>
              <a:t> </a:t>
            </a:r>
            <a:r>
              <a:rPr lang="fi-FI" dirty="0" err="1"/>
              <a:t>beings</a:t>
            </a:r>
            <a:r>
              <a:rPr lang="fi-FI" dirty="0"/>
              <a:t> and </a:t>
            </a:r>
            <a:r>
              <a:rPr lang="fi-FI" dirty="0" err="1"/>
              <a:t>relay</a:t>
            </a:r>
            <a:r>
              <a:rPr lang="fi-FI" dirty="0"/>
              <a:t> </a:t>
            </a:r>
            <a:r>
              <a:rPr lang="fi-FI" dirty="0" err="1"/>
              <a:t>those</a:t>
            </a:r>
            <a:r>
              <a:rPr lang="fi-FI" dirty="0"/>
              <a:t> image </a:t>
            </a:r>
            <a:r>
              <a:rPr lang="fi-FI" dirty="0" err="1"/>
              <a:t>sub-parts</a:t>
            </a:r>
            <a:r>
              <a:rPr lang="fi-FI" dirty="0"/>
              <a:t> </a:t>
            </a:r>
            <a:r>
              <a:rPr lang="fi-FI" dirty="0" err="1"/>
              <a:t>cropped</a:t>
            </a:r>
            <a:r>
              <a:rPr lang="fi-FI" dirty="0"/>
              <a:t> to </a:t>
            </a:r>
            <a:r>
              <a:rPr lang="fi-FI" dirty="0" err="1"/>
              <a:t>the</a:t>
            </a:r>
            <a:r>
              <a:rPr lang="fi-FI" dirty="0"/>
              <a:t> </a:t>
            </a:r>
            <a:r>
              <a:rPr lang="fi-FI" dirty="0" err="1"/>
              <a:t>face</a:t>
            </a:r>
            <a:r>
              <a:rPr lang="fi-FI" dirty="0"/>
              <a:t> </a:t>
            </a:r>
            <a:r>
              <a:rPr lang="fi-FI" dirty="0" err="1"/>
              <a:t>recognition</a:t>
            </a:r>
            <a:r>
              <a:rPr lang="fi-FI" dirty="0"/>
              <a:t> </a:t>
            </a:r>
            <a:r>
              <a:rPr lang="fi-FI" dirty="0" err="1"/>
              <a:t>service</a:t>
            </a:r>
            <a:endParaRPr lang="fi-FI" dirty="0"/>
          </a:p>
          <a:p>
            <a:r>
              <a:rPr lang="fi-FI" dirty="0" err="1"/>
              <a:t>The</a:t>
            </a:r>
            <a:r>
              <a:rPr lang="fi-FI" dirty="0"/>
              <a:t> </a:t>
            </a:r>
            <a:r>
              <a:rPr lang="fi-FI" dirty="0" err="1"/>
              <a:t>face</a:t>
            </a:r>
            <a:r>
              <a:rPr lang="fi-FI" dirty="0"/>
              <a:t> </a:t>
            </a:r>
            <a:r>
              <a:rPr lang="fi-FI" dirty="0" err="1"/>
              <a:t>recognition</a:t>
            </a:r>
            <a:r>
              <a:rPr lang="fi-FI" dirty="0"/>
              <a:t> </a:t>
            </a:r>
            <a:r>
              <a:rPr lang="fi-FI" dirty="0" err="1"/>
              <a:t>service</a:t>
            </a:r>
            <a:r>
              <a:rPr lang="fi-FI" dirty="0"/>
              <a:t> </a:t>
            </a:r>
            <a:r>
              <a:rPr lang="fi-FI" dirty="0" err="1"/>
              <a:t>will</a:t>
            </a:r>
            <a:r>
              <a:rPr lang="fi-FI" dirty="0"/>
              <a:t> </a:t>
            </a:r>
            <a:r>
              <a:rPr lang="fi-FI" dirty="0" err="1"/>
              <a:t>try</a:t>
            </a:r>
            <a:r>
              <a:rPr lang="fi-FI" dirty="0"/>
              <a:t> to </a:t>
            </a:r>
            <a:r>
              <a:rPr lang="fi-FI" dirty="0" err="1"/>
              <a:t>identify</a:t>
            </a:r>
            <a:r>
              <a:rPr lang="fi-FI" dirty="0"/>
              <a:t> </a:t>
            </a:r>
            <a:r>
              <a:rPr lang="fi-FI" dirty="0" err="1"/>
              <a:t>known</a:t>
            </a:r>
            <a:r>
              <a:rPr lang="fi-FI" dirty="0"/>
              <a:t> </a:t>
            </a:r>
            <a:r>
              <a:rPr lang="fi-FI" dirty="0" err="1"/>
              <a:t>people</a:t>
            </a:r>
            <a:r>
              <a:rPr lang="fi-FI" dirty="0"/>
              <a:t> and </a:t>
            </a:r>
            <a:r>
              <a:rPr lang="fi-FI" dirty="0" err="1"/>
              <a:t>unknown</a:t>
            </a:r>
            <a:r>
              <a:rPr lang="fi-FI" dirty="0"/>
              <a:t> </a:t>
            </a:r>
            <a:r>
              <a:rPr lang="fi-FI" dirty="0" err="1"/>
              <a:t>people</a:t>
            </a:r>
            <a:r>
              <a:rPr lang="fi-FI" dirty="0"/>
              <a:t>. </a:t>
            </a:r>
            <a:r>
              <a:rPr lang="fi-FI" dirty="0" err="1"/>
              <a:t>Known</a:t>
            </a:r>
            <a:r>
              <a:rPr lang="fi-FI" dirty="0"/>
              <a:t> </a:t>
            </a:r>
            <a:r>
              <a:rPr lang="fi-FI" dirty="0" err="1"/>
              <a:t>people</a:t>
            </a:r>
            <a:r>
              <a:rPr lang="fi-FI" dirty="0"/>
              <a:t> </a:t>
            </a:r>
            <a:r>
              <a:rPr lang="fi-FI" dirty="0" err="1"/>
              <a:t>recognitions</a:t>
            </a:r>
            <a:r>
              <a:rPr lang="fi-FI" dirty="0"/>
              <a:t> </a:t>
            </a:r>
            <a:r>
              <a:rPr lang="fi-FI" dirty="0" err="1"/>
              <a:t>will</a:t>
            </a:r>
            <a:r>
              <a:rPr lang="fi-FI" dirty="0"/>
              <a:t> </a:t>
            </a:r>
            <a:r>
              <a:rPr lang="fi-FI" dirty="0" err="1"/>
              <a:t>be</a:t>
            </a:r>
            <a:r>
              <a:rPr lang="fi-FI" dirty="0"/>
              <a:t> </a:t>
            </a:r>
            <a:r>
              <a:rPr lang="fi-FI" dirty="0" err="1"/>
              <a:t>indicated</a:t>
            </a:r>
            <a:r>
              <a:rPr lang="fi-FI" dirty="0"/>
              <a:t> to </a:t>
            </a:r>
            <a:r>
              <a:rPr lang="fi-FI" dirty="0" err="1"/>
              <a:t>the</a:t>
            </a:r>
            <a:r>
              <a:rPr lang="fi-FI" dirty="0"/>
              <a:t> </a:t>
            </a:r>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Unknown </a:t>
            </a:r>
            <a:r>
              <a:rPr lang="fi-FI" dirty="0" err="1"/>
              <a:t>people</a:t>
            </a:r>
            <a:r>
              <a:rPr lang="fi-FI" dirty="0"/>
              <a:t> to some </a:t>
            </a:r>
            <a:r>
              <a:rPr lang="fi-FI" dirty="0" err="1"/>
              <a:t>other</a:t>
            </a:r>
            <a:r>
              <a:rPr lang="fi-FI" dirty="0"/>
              <a:t> </a:t>
            </a:r>
            <a:r>
              <a:rPr lang="fi-FI" dirty="0" err="1"/>
              <a:t>service</a:t>
            </a:r>
            <a:r>
              <a:rPr lang="fi-FI" dirty="0"/>
              <a:t>.</a:t>
            </a:r>
          </a:p>
          <a:p>
            <a:r>
              <a:rPr lang="fi-FI" dirty="0" err="1"/>
              <a:t>Known</a:t>
            </a:r>
            <a:r>
              <a:rPr lang="fi-FI" dirty="0"/>
              <a:t> </a:t>
            </a:r>
            <a:r>
              <a:rPr lang="fi-FI" dirty="0" err="1"/>
              <a:t>people</a:t>
            </a:r>
            <a:r>
              <a:rPr lang="fi-FI" dirty="0"/>
              <a:t> </a:t>
            </a:r>
            <a:r>
              <a:rPr lang="fi-FI" dirty="0" err="1"/>
              <a:t>log</a:t>
            </a:r>
            <a:r>
              <a:rPr lang="fi-FI" dirty="0"/>
              <a:t> </a:t>
            </a:r>
            <a:r>
              <a:rPr lang="fi-FI" dirty="0" err="1"/>
              <a:t>service</a:t>
            </a:r>
            <a:r>
              <a:rPr lang="fi-FI" dirty="0"/>
              <a:t> </a:t>
            </a:r>
            <a:r>
              <a:rPr lang="fi-FI" dirty="0" err="1"/>
              <a:t>will</a:t>
            </a:r>
            <a:r>
              <a:rPr lang="fi-FI" dirty="0"/>
              <a:t> </a:t>
            </a:r>
            <a:r>
              <a:rPr lang="fi-FI" dirty="0" err="1"/>
              <a:t>make</a:t>
            </a:r>
            <a:r>
              <a:rPr lang="fi-FI" dirty="0"/>
              <a:t> </a:t>
            </a:r>
            <a:r>
              <a:rPr lang="fi-FI" dirty="0" err="1"/>
              <a:t>markings</a:t>
            </a:r>
            <a:r>
              <a:rPr lang="fi-FI" dirty="0"/>
              <a:t> to </a:t>
            </a:r>
            <a:r>
              <a:rPr lang="fi-FI" dirty="0" err="1"/>
              <a:t>the</a:t>
            </a:r>
            <a:r>
              <a:rPr lang="fi-FI" dirty="0"/>
              <a:t> </a:t>
            </a:r>
            <a:r>
              <a:rPr lang="fi-FI" dirty="0" err="1"/>
              <a:t>database</a:t>
            </a:r>
            <a:r>
              <a:rPr lang="fi-FI" dirty="0"/>
              <a:t> of </a:t>
            </a:r>
            <a:r>
              <a:rPr lang="fi-FI" dirty="0" err="1"/>
              <a:t>where</a:t>
            </a:r>
            <a:r>
              <a:rPr lang="fi-FI" dirty="0"/>
              <a:t> </a:t>
            </a:r>
            <a:r>
              <a:rPr lang="fi-FI" dirty="0" err="1"/>
              <a:t>the</a:t>
            </a:r>
            <a:r>
              <a:rPr lang="fi-FI" dirty="0"/>
              <a:t> </a:t>
            </a:r>
            <a:r>
              <a:rPr lang="fi-FI" dirty="0" err="1"/>
              <a:t>known</a:t>
            </a:r>
            <a:r>
              <a:rPr lang="fi-FI" dirty="0"/>
              <a:t> person (</a:t>
            </a:r>
            <a:r>
              <a:rPr lang="fi-FI" dirty="0" err="1"/>
              <a:t>employee</a:t>
            </a:r>
            <a:r>
              <a:rPr lang="fi-FI" dirty="0"/>
              <a:t>, </a:t>
            </a:r>
            <a:r>
              <a:rPr lang="fi-FI" dirty="0" err="1"/>
              <a:t>guard</a:t>
            </a:r>
            <a:r>
              <a:rPr lang="fi-FI" dirty="0"/>
              <a:t>) </a:t>
            </a:r>
            <a:r>
              <a:rPr lang="fi-FI" dirty="0" err="1"/>
              <a:t>has</a:t>
            </a:r>
            <a:r>
              <a:rPr lang="fi-FI" dirty="0"/>
              <a:t> </a:t>
            </a:r>
            <a:r>
              <a:rPr lang="fi-FI" dirty="0" err="1"/>
              <a:t>been</a:t>
            </a:r>
            <a:r>
              <a:rPr lang="fi-FI" dirty="0"/>
              <a:t> </a:t>
            </a:r>
            <a:r>
              <a:rPr lang="fi-FI" dirty="0" err="1"/>
              <a:t>spotted</a:t>
            </a:r>
            <a:r>
              <a:rPr lang="fi-FI" dirty="0"/>
              <a:t> and </a:t>
            </a:r>
            <a:r>
              <a:rPr lang="fi-FI" dirty="0" err="1"/>
              <a:t>when</a:t>
            </a:r>
            <a:r>
              <a:rPr lang="fi-FI" dirty="0"/>
              <a:t>. </a:t>
            </a:r>
          </a:p>
          <a:p>
            <a:r>
              <a:rPr lang="fi-FI" dirty="0"/>
              <a:t>Unknown </a:t>
            </a:r>
            <a:r>
              <a:rPr lang="fi-FI" dirty="0" err="1"/>
              <a:t>people</a:t>
            </a:r>
            <a:r>
              <a:rPr lang="fi-FI" dirty="0"/>
              <a:t> </a:t>
            </a:r>
            <a:r>
              <a:rPr lang="fi-FI" dirty="0" err="1"/>
              <a:t>service</a:t>
            </a:r>
            <a:r>
              <a:rPr lang="fi-FI" dirty="0"/>
              <a:t> </a:t>
            </a:r>
            <a:r>
              <a:rPr lang="fi-FI" dirty="0" err="1"/>
              <a:t>will</a:t>
            </a:r>
            <a:r>
              <a:rPr lang="fi-FI" dirty="0"/>
              <a:t> </a:t>
            </a:r>
            <a:r>
              <a:rPr lang="fi-FI" dirty="0" err="1"/>
              <a:t>log</a:t>
            </a:r>
            <a:r>
              <a:rPr lang="fi-FI" dirty="0"/>
              <a:t> </a:t>
            </a:r>
            <a:r>
              <a:rPr lang="fi-FI" dirty="0" err="1"/>
              <a:t>the</a:t>
            </a:r>
            <a:r>
              <a:rPr lang="fi-FI" dirty="0"/>
              <a:t> </a:t>
            </a:r>
            <a:r>
              <a:rPr lang="fi-FI" dirty="0" err="1"/>
              <a:t>time</a:t>
            </a:r>
            <a:r>
              <a:rPr lang="fi-FI" dirty="0"/>
              <a:t> and </a:t>
            </a:r>
            <a:r>
              <a:rPr lang="fi-FI" dirty="0" err="1"/>
              <a:t>face</a:t>
            </a:r>
            <a:r>
              <a:rPr lang="fi-FI" dirty="0"/>
              <a:t> image to </a:t>
            </a:r>
            <a:r>
              <a:rPr lang="fi-FI" dirty="0" err="1"/>
              <a:t>the</a:t>
            </a:r>
            <a:r>
              <a:rPr lang="fi-FI" dirty="0"/>
              <a:t> </a:t>
            </a:r>
            <a:r>
              <a:rPr lang="fi-FI" dirty="0" err="1"/>
              <a:t>database</a:t>
            </a:r>
            <a:r>
              <a:rPr lang="fi-FI" dirty="0"/>
              <a:t> and </a:t>
            </a:r>
            <a:r>
              <a:rPr lang="fi-FI" dirty="0" err="1"/>
              <a:t>will</a:t>
            </a:r>
            <a:r>
              <a:rPr lang="fi-FI" dirty="0"/>
              <a:t> </a:t>
            </a:r>
            <a:r>
              <a:rPr lang="fi-FI" dirty="0" err="1"/>
              <a:t>send</a:t>
            </a:r>
            <a:r>
              <a:rPr lang="fi-FI" dirty="0"/>
              <a:t> </a:t>
            </a:r>
            <a:r>
              <a:rPr lang="fi-FI" dirty="0" err="1"/>
              <a:t>notification</a:t>
            </a:r>
            <a:r>
              <a:rPr lang="fi-FI" dirty="0"/>
              <a:t> to </a:t>
            </a:r>
            <a:r>
              <a:rPr lang="fi-FI" dirty="0" err="1"/>
              <a:t>the</a:t>
            </a:r>
            <a:r>
              <a:rPr lang="fi-FI" dirty="0"/>
              <a:t> </a:t>
            </a:r>
            <a:r>
              <a:rPr lang="fi-FI" dirty="0" err="1"/>
              <a:t>control</a:t>
            </a:r>
            <a:r>
              <a:rPr lang="fi-FI" dirty="0"/>
              <a:t> </a:t>
            </a:r>
            <a:r>
              <a:rPr lang="fi-FI" dirty="0" err="1"/>
              <a:t>room</a:t>
            </a:r>
            <a:r>
              <a:rPr lang="fi-FI" dirty="0"/>
              <a:t> </a:t>
            </a:r>
            <a:r>
              <a:rPr lang="fi-FI" dirty="0" err="1"/>
              <a:t>service</a:t>
            </a:r>
            <a:endParaRPr lang="fi-FI" dirty="0"/>
          </a:p>
          <a:p>
            <a:r>
              <a:rPr lang="fi-FI" dirty="0"/>
              <a:t>Control </a:t>
            </a:r>
            <a:r>
              <a:rPr lang="fi-FI" dirty="0" err="1"/>
              <a:t>room</a:t>
            </a:r>
            <a:r>
              <a:rPr lang="fi-FI" dirty="0"/>
              <a:t> </a:t>
            </a:r>
            <a:r>
              <a:rPr lang="fi-FI" dirty="0" err="1"/>
              <a:t>service</a:t>
            </a:r>
            <a:r>
              <a:rPr lang="fi-FI" dirty="0"/>
              <a:t> </a:t>
            </a:r>
            <a:r>
              <a:rPr lang="fi-FI" dirty="0" err="1"/>
              <a:t>will</a:t>
            </a:r>
            <a:r>
              <a:rPr lang="fi-FI" dirty="0"/>
              <a:t> sound an </a:t>
            </a:r>
            <a:r>
              <a:rPr lang="fi-FI" dirty="0" err="1"/>
              <a:t>alarm</a:t>
            </a:r>
            <a:r>
              <a:rPr lang="fi-FI" dirty="0"/>
              <a:t> and show </a:t>
            </a:r>
            <a:r>
              <a:rPr lang="fi-FI" dirty="0" err="1"/>
              <a:t>the</a:t>
            </a:r>
            <a:r>
              <a:rPr lang="fi-FI" dirty="0"/>
              <a:t> </a:t>
            </a:r>
            <a:r>
              <a:rPr lang="fi-FI" dirty="0" err="1"/>
              <a:t>unknown</a:t>
            </a:r>
            <a:r>
              <a:rPr lang="fi-FI" dirty="0"/>
              <a:t> person </a:t>
            </a:r>
            <a:r>
              <a:rPr lang="fi-FI" dirty="0" err="1"/>
              <a:t>face</a:t>
            </a:r>
            <a:r>
              <a:rPr lang="fi-FI" dirty="0"/>
              <a:t> image </a:t>
            </a:r>
            <a:r>
              <a:rPr lang="fi-FI" dirty="0" err="1"/>
              <a:t>with</a:t>
            </a:r>
            <a:r>
              <a:rPr lang="fi-FI" dirty="0"/>
              <a:t> </a:t>
            </a:r>
            <a:r>
              <a:rPr lang="fi-FI" dirty="0" err="1"/>
              <a:t>timestamps</a:t>
            </a:r>
            <a:r>
              <a:rPr lang="fi-FI" dirty="0"/>
              <a:t> on </a:t>
            </a:r>
            <a:r>
              <a:rPr lang="fi-FI" dirty="0" err="1"/>
              <a:t>the</a:t>
            </a:r>
            <a:r>
              <a:rPr lang="fi-FI" dirty="0"/>
              <a:t> </a:t>
            </a:r>
            <a:r>
              <a:rPr lang="fi-FI" dirty="0" err="1"/>
              <a:t>screen</a:t>
            </a:r>
            <a:r>
              <a:rPr lang="fi-FI" dirty="0"/>
              <a:t>.</a:t>
            </a:r>
          </a:p>
          <a:p>
            <a:pPr marL="0" indent="0">
              <a:buNone/>
            </a:pPr>
            <a:r>
              <a:rPr lang="fi-FI" dirty="0" err="1"/>
              <a:t>What</a:t>
            </a:r>
            <a:r>
              <a:rPr lang="fi-FI" dirty="0"/>
              <a:t> </a:t>
            </a:r>
            <a:r>
              <a:rPr lang="fi-FI" dirty="0" err="1"/>
              <a:t>benefits</a:t>
            </a:r>
            <a:r>
              <a:rPr lang="fi-FI" dirty="0"/>
              <a:t> </a:t>
            </a:r>
            <a:r>
              <a:rPr lang="fi-FI" dirty="0" err="1"/>
              <a:t>you</a:t>
            </a:r>
            <a:r>
              <a:rPr lang="fi-FI" dirty="0"/>
              <a:t> </a:t>
            </a:r>
            <a:r>
              <a:rPr lang="fi-FI" dirty="0" err="1"/>
              <a:t>can</a:t>
            </a:r>
            <a:r>
              <a:rPr lang="fi-FI" dirty="0"/>
              <a:t> </a:t>
            </a:r>
            <a:r>
              <a:rPr lang="fi-FI" dirty="0" err="1"/>
              <a:t>see</a:t>
            </a:r>
            <a:r>
              <a:rPr lang="fi-FI" dirty="0"/>
              <a:t> in </a:t>
            </a:r>
            <a:r>
              <a:rPr lang="fi-FI" dirty="0" err="1"/>
              <a:t>this</a:t>
            </a:r>
            <a:r>
              <a:rPr lang="fi-FI" dirty="0"/>
              <a:t>? </a:t>
            </a:r>
            <a:r>
              <a:rPr lang="fi-FI" dirty="0" err="1"/>
              <a:t>There</a:t>
            </a:r>
            <a:r>
              <a:rPr lang="fi-FI" dirty="0"/>
              <a:t> </a:t>
            </a:r>
            <a:r>
              <a:rPr lang="fi-FI" dirty="0" err="1"/>
              <a:t>are</a:t>
            </a:r>
            <a:r>
              <a:rPr lang="fi-FI" dirty="0"/>
              <a:t> </a:t>
            </a:r>
            <a:r>
              <a:rPr lang="fi-FI" dirty="0" err="1"/>
              <a:t>multiple</a:t>
            </a:r>
            <a:r>
              <a:rPr lang="fi-FI" dirty="0"/>
              <a:t>. </a:t>
            </a:r>
            <a:r>
              <a:rPr lang="fi-FI" dirty="0" err="1"/>
              <a:t>Possible</a:t>
            </a:r>
            <a:r>
              <a:rPr lang="fi-FI" dirty="0"/>
              <a:t> to </a:t>
            </a:r>
            <a:r>
              <a:rPr lang="fi-FI" dirty="0" err="1"/>
              <a:t>list</a:t>
            </a:r>
            <a:r>
              <a:rPr lang="fi-FI" dirty="0"/>
              <a:t> 5+ for sure.</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27.10.2022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11</a:t>
            </a:fld>
            <a:endParaRPr lang="en-GB"/>
          </a:p>
        </p:txBody>
      </p:sp>
    </p:spTree>
    <p:extLst>
      <p:ext uri="{BB962C8B-B14F-4D97-AF65-F5344CB8AC3E}">
        <p14:creationId xmlns:p14="http://schemas.microsoft.com/office/powerpoint/2010/main" val="3016287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A89D30B-9921-43FC-815E-867EABFDC45D}"/>
              </a:ext>
            </a:extLst>
          </p:cNvPr>
          <p:cNvSpPr/>
          <p:nvPr/>
        </p:nvSpPr>
        <p:spPr>
          <a:xfrm>
            <a:off x="7764650" y="2832459"/>
            <a:ext cx="4227163" cy="266298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endParaRPr lang="fi-FI" dirty="0"/>
          </a:p>
          <a:p>
            <a:pPr algn="r"/>
            <a:endParaRPr lang="fi-FI" dirty="0"/>
          </a:p>
          <a:p>
            <a:pPr algn="r"/>
            <a:endParaRPr lang="fi-FI" dirty="0"/>
          </a:p>
          <a:p>
            <a:pPr algn="r"/>
            <a:r>
              <a:rPr lang="fi-FI" dirty="0"/>
              <a:t>Some </a:t>
            </a:r>
            <a:r>
              <a:rPr lang="fi-FI" dirty="0" err="1"/>
              <a:t>services</a:t>
            </a:r>
            <a:r>
              <a:rPr lang="fi-FI" dirty="0"/>
              <a:t> </a:t>
            </a:r>
          </a:p>
          <a:p>
            <a:pPr algn="r"/>
            <a:r>
              <a:rPr lang="fi-FI" dirty="0" err="1"/>
              <a:t>have</a:t>
            </a:r>
            <a:r>
              <a:rPr lang="fi-FI" dirty="0"/>
              <a:t> data </a:t>
            </a:r>
            <a:r>
              <a:rPr lang="fi-FI" dirty="0" err="1"/>
              <a:t>storage</a:t>
            </a:r>
            <a:r>
              <a:rPr lang="fi-FI" dirty="0"/>
              <a:t> </a:t>
            </a:r>
            <a:r>
              <a:rPr lang="fi-FI" dirty="0" err="1"/>
              <a:t>access</a:t>
            </a:r>
            <a:endParaRPr lang="fi-FI" dirty="0"/>
          </a:p>
          <a:p>
            <a:pPr algn="r"/>
            <a:r>
              <a:rPr lang="fi-FI" dirty="0"/>
              <a:t>Some </a:t>
            </a:r>
            <a:r>
              <a:rPr lang="fi-FI" dirty="0" err="1"/>
              <a:t>others</a:t>
            </a:r>
            <a:r>
              <a:rPr lang="fi-FI" dirty="0"/>
              <a:t> </a:t>
            </a:r>
            <a:r>
              <a:rPr lang="fi-FI" dirty="0" err="1"/>
              <a:t>do</a:t>
            </a:r>
            <a:r>
              <a:rPr lang="fi-FI" dirty="0"/>
              <a:t> </a:t>
            </a:r>
            <a:r>
              <a:rPr lang="fi-FI" dirty="0" err="1"/>
              <a:t>not</a:t>
            </a:r>
            <a:r>
              <a:rPr lang="fi-FI" dirty="0"/>
              <a:t> </a:t>
            </a:r>
            <a:r>
              <a:rPr lang="fi-FI" dirty="0" err="1"/>
              <a:t>need</a:t>
            </a:r>
            <a:r>
              <a:rPr lang="fi-FI" dirty="0"/>
              <a:t>.</a:t>
            </a:r>
          </a:p>
          <a:p>
            <a:pPr algn="r"/>
            <a:endParaRPr lang="fi-FI" dirty="0"/>
          </a:p>
          <a:p>
            <a:pPr algn="r"/>
            <a:endParaRPr lang="fi-FI" dirty="0"/>
          </a:p>
          <a:p>
            <a:pPr algn="r"/>
            <a:r>
              <a:rPr lang="fi-FI" i="1" dirty="0" err="1"/>
              <a:t>Serverless</a:t>
            </a:r>
            <a:r>
              <a:rPr lang="fi-FI" i="1" dirty="0"/>
              <a:t> </a:t>
            </a:r>
            <a:r>
              <a:rPr lang="fi-FI" i="1" dirty="0" err="1"/>
              <a:t>computing</a:t>
            </a:r>
            <a:r>
              <a:rPr lang="fi-FI" i="1" dirty="0"/>
              <a:t> </a:t>
            </a:r>
            <a:r>
              <a:rPr lang="fi-FI" dirty="0" err="1"/>
              <a:t>could</a:t>
            </a:r>
            <a:r>
              <a:rPr lang="fi-FI" dirty="0"/>
              <a:t> </a:t>
            </a:r>
            <a:r>
              <a:rPr lang="fi-FI" dirty="0" err="1"/>
              <a:t>be</a:t>
            </a:r>
            <a:r>
              <a:rPr lang="fi-FI" dirty="0"/>
              <a:t> </a:t>
            </a:r>
            <a:r>
              <a:rPr lang="fi-FI" dirty="0" err="1"/>
              <a:t>used</a:t>
            </a:r>
            <a:r>
              <a:rPr lang="fi-FI" dirty="0"/>
              <a:t>.</a:t>
            </a:r>
          </a:p>
          <a:p>
            <a:pPr algn="r"/>
            <a:endParaRPr lang="fi-FI" dirty="0"/>
          </a:p>
          <a:p>
            <a:pPr algn="r"/>
            <a:endParaRPr lang="fi-FI" dirty="0"/>
          </a:p>
        </p:txBody>
      </p:sp>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err="1"/>
              <a:t>The</a:t>
            </a:r>
            <a:r>
              <a:rPr lang="fi-FI" dirty="0"/>
              <a:t> </a:t>
            </a:r>
            <a:r>
              <a:rPr lang="fi-FI" dirty="0" err="1"/>
              <a:t>microservice</a:t>
            </a:r>
            <a:r>
              <a:rPr lang="fi-FI" dirty="0"/>
              <a:t> </a:t>
            </a:r>
            <a:r>
              <a:rPr lang="fi-FI" dirty="0" err="1"/>
              <a:t>architecture</a:t>
            </a:r>
            <a:r>
              <a:rPr lang="fi-FI" dirty="0"/>
              <a:t> as </a:t>
            </a:r>
            <a:r>
              <a:rPr lang="fi-FI" dirty="0" err="1"/>
              <a:t>principle</a:t>
            </a:r>
            <a:r>
              <a:rPr lang="fi-FI" dirty="0"/>
              <a:t> </a:t>
            </a:r>
            <a:r>
              <a:rPr lang="fi-FI" dirty="0" err="1"/>
              <a:t>picture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27.10.2022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12</a:t>
            </a:fld>
            <a:endParaRPr lang="en-GB"/>
          </a:p>
        </p:txBody>
      </p:sp>
      <p:sp>
        <p:nvSpPr>
          <p:cNvPr id="11" name="Content Placeholder 8">
            <a:extLst>
              <a:ext uri="{FF2B5EF4-FFF2-40B4-BE49-F238E27FC236}">
                <a16:creationId xmlns:a16="http://schemas.microsoft.com/office/drawing/2014/main" id="{CAE4382F-E4E9-4C97-BEDB-EEF0C1386192}"/>
              </a:ext>
            </a:extLst>
          </p:cNvPr>
          <p:cNvSpPr txBox="1">
            <a:spLocks/>
          </p:cNvSpPr>
          <p:nvPr/>
        </p:nvSpPr>
        <p:spPr>
          <a:xfrm>
            <a:off x="442377" y="864031"/>
            <a:ext cx="4048258" cy="4530214"/>
          </a:xfrm>
          <a:prstGeom prst="rect">
            <a:avLst/>
          </a:prstGeom>
        </p:spPr>
        <p:txBody>
          <a:bodyPr vert="horz" lIns="0" tIns="0" rIns="0" bIns="36000" numCol="1" spcCol="360000" rtlCol="0">
            <a:normAutofit/>
          </a:bodyPr>
          <a:lstStyle>
            <a:lvl1pPr marL="360000" indent="-360000" algn="l" defTabSz="914400" rtl="0" eaLnBrk="1" latinLnBrk="0" hangingPunct="1">
              <a:lnSpc>
                <a:spcPts val="2200"/>
              </a:lnSpc>
              <a:spcBef>
                <a:spcPts val="800"/>
              </a:spcBef>
              <a:buClr>
                <a:schemeClr val="accent2"/>
              </a:buClr>
              <a:buFont typeface="+mj-lt"/>
              <a:buAutoNum type="arabicPeriod"/>
              <a:defRPr sz="1800" kern="1200">
                <a:solidFill>
                  <a:schemeClr val="tx1"/>
                </a:solidFill>
                <a:latin typeface="+mn-lt"/>
                <a:ea typeface="+mn-ea"/>
                <a:cs typeface="+mn-cs"/>
              </a:defRPr>
            </a:lvl1pPr>
            <a:lvl2pPr marL="864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2pPr>
            <a:lvl3pPr marL="1296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3pPr>
            <a:lvl4pPr marL="1728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4pPr>
            <a:lvl5pPr marL="2160000" indent="-216000" algn="l" defTabSz="914400" rtl="0" eaLnBrk="1" latinLnBrk="0" hangingPunct="1">
              <a:lnSpc>
                <a:spcPts val="2000"/>
              </a:lnSpc>
              <a:spcBef>
                <a:spcPts val="800"/>
              </a:spcBef>
              <a:buClr>
                <a:schemeClr val="accent2"/>
              </a:buClr>
              <a:buFont typeface="Wingdings" pitchFamily="2" charset="2"/>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mj-lt"/>
              <a:buNone/>
            </a:pPr>
            <a:r>
              <a:rPr lang="fi-FI" sz="2000" dirty="0"/>
              <a:t>Services </a:t>
            </a:r>
            <a:r>
              <a:rPr lang="fi-FI" sz="2000" dirty="0" err="1"/>
              <a:t>that</a:t>
            </a:r>
            <a:r>
              <a:rPr lang="fi-FI" sz="2000" dirty="0"/>
              <a:t> </a:t>
            </a:r>
            <a:r>
              <a:rPr lang="fi-FI" sz="2000" dirty="0" err="1"/>
              <a:t>follow</a:t>
            </a:r>
            <a:r>
              <a:rPr lang="fi-FI" sz="2000" dirty="0"/>
              <a:t> </a:t>
            </a:r>
            <a:r>
              <a:rPr lang="fi-FI" sz="2000" dirty="0" err="1"/>
              <a:t>the</a:t>
            </a:r>
            <a:r>
              <a:rPr lang="fi-FI" sz="2000" dirty="0"/>
              <a:t> SRP/</a:t>
            </a:r>
            <a:r>
              <a:rPr lang="fi-FI" sz="2000" dirty="0" err="1"/>
              <a:t>SoC</a:t>
            </a:r>
            <a:r>
              <a:rPr lang="fi-FI" sz="2000" dirty="0"/>
              <a:t> </a:t>
            </a:r>
            <a:r>
              <a:rPr lang="fi-FI" sz="2000" dirty="0" err="1"/>
              <a:t>principles</a:t>
            </a:r>
            <a:r>
              <a:rPr lang="fi-FI" sz="2000" dirty="0"/>
              <a:t> </a:t>
            </a:r>
            <a:r>
              <a:rPr lang="fi-FI" sz="2000" dirty="0" err="1"/>
              <a:t>call</a:t>
            </a:r>
            <a:r>
              <a:rPr lang="fi-FI" sz="2000" dirty="0"/>
              <a:t> </a:t>
            </a:r>
            <a:r>
              <a:rPr lang="fi-FI" sz="2000" dirty="0" err="1"/>
              <a:t>other</a:t>
            </a:r>
            <a:r>
              <a:rPr lang="fi-FI" sz="2000" dirty="0"/>
              <a:t> </a:t>
            </a:r>
            <a:r>
              <a:rPr lang="fi-FI" sz="2000" dirty="0" err="1"/>
              <a:t>services</a:t>
            </a:r>
            <a:r>
              <a:rPr lang="fi-FI" sz="2000" dirty="0"/>
              <a:t>.</a:t>
            </a:r>
          </a:p>
        </p:txBody>
      </p:sp>
      <p:sp>
        <p:nvSpPr>
          <p:cNvPr id="4" name="Rectangle 3">
            <a:extLst>
              <a:ext uri="{FF2B5EF4-FFF2-40B4-BE49-F238E27FC236}">
                <a16:creationId xmlns:a16="http://schemas.microsoft.com/office/drawing/2014/main" id="{ACBD3CE0-993C-48F7-892E-052330E25CE6}"/>
              </a:ext>
            </a:extLst>
          </p:cNvPr>
          <p:cNvSpPr/>
          <p:nvPr/>
        </p:nvSpPr>
        <p:spPr>
          <a:xfrm>
            <a:off x="7764650" y="864031"/>
            <a:ext cx="4227163" cy="176537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err="1"/>
              <a:t>Same</a:t>
            </a:r>
            <a:r>
              <a:rPr lang="fi-FI" dirty="0"/>
              <a:t> </a:t>
            </a:r>
            <a:r>
              <a:rPr lang="fi-FI" dirty="0" err="1"/>
              <a:t>or</a:t>
            </a:r>
            <a:r>
              <a:rPr lang="fi-FI" dirty="0"/>
              <a:t> </a:t>
            </a:r>
            <a:r>
              <a:rPr lang="fi-FI" dirty="0" err="1"/>
              <a:t>different</a:t>
            </a:r>
            <a:endParaRPr lang="fi-FI" dirty="0"/>
          </a:p>
          <a:p>
            <a:pPr algn="ctr"/>
            <a:r>
              <a:rPr lang="fi-FI" dirty="0"/>
              <a:t> </a:t>
            </a:r>
            <a:r>
              <a:rPr lang="fi-FI" dirty="0" err="1"/>
              <a:t>server</a:t>
            </a:r>
            <a:r>
              <a:rPr lang="fi-FI" dirty="0"/>
              <a:t> </a:t>
            </a:r>
            <a:r>
              <a:rPr lang="fi-FI" dirty="0" err="1"/>
              <a:t>or</a:t>
            </a:r>
            <a:r>
              <a:rPr lang="fi-FI" dirty="0"/>
              <a:t> </a:t>
            </a:r>
            <a:r>
              <a:rPr lang="fi-FI" dirty="0" err="1"/>
              <a:t>server</a:t>
            </a:r>
            <a:r>
              <a:rPr lang="fi-FI" dirty="0"/>
              <a:t> </a:t>
            </a:r>
            <a:r>
              <a:rPr lang="fi-FI" dirty="0" err="1"/>
              <a:t>farm</a:t>
            </a:r>
            <a:endParaRPr lang="fi-FI" dirty="0"/>
          </a:p>
          <a:p>
            <a:pPr algn="ctr"/>
            <a:r>
              <a:rPr lang="fi-FI" dirty="0"/>
              <a:t> </a:t>
            </a:r>
            <a:r>
              <a:rPr lang="fi-FI" dirty="0" err="1"/>
              <a:t>or</a:t>
            </a:r>
            <a:r>
              <a:rPr lang="fi-FI" dirty="0"/>
              <a:t> </a:t>
            </a:r>
            <a:r>
              <a:rPr lang="fi-FI" dirty="0" err="1"/>
              <a:t>other</a:t>
            </a:r>
            <a:r>
              <a:rPr lang="fi-FI" dirty="0"/>
              <a:t> </a:t>
            </a:r>
            <a:r>
              <a:rPr lang="fi-FI" dirty="0" err="1"/>
              <a:t>cloud</a:t>
            </a:r>
            <a:r>
              <a:rPr lang="fi-FI" dirty="0"/>
              <a:t>,</a:t>
            </a:r>
          </a:p>
        </p:txBody>
      </p:sp>
      <p:sp>
        <p:nvSpPr>
          <p:cNvPr id="9" name="Rectangle 8">
            <a:extLst>
              <a:ext uri="{FF2B5EF4-FFF2-40B4-BE49-F238E27FC236}">
                <a16:creationId xmlns:a16="http://schemas.microsoft.com/office/drawing/2014/main" id="{BBBB8A95-1256-428B-B2EA-B3AAA78CE171}"/>
              </a:ext>
            </a:extLst>
          </p:cNvPr>
          <p:cNvSpPr/>
          <p:nvPr/>
        </p:nvSpPr>
        <p:spPr>
          <a:xfrm>
            <a:off x="7013897" y="1180912"/>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2" name="Rectangle 11">
            <a:extLst>
              <a:ext uri="{FF2B5EF4-FFF2-40B4-BE49-F238E27FC236}">
                <a16:creationId xmlns:a16="http://schemas.microsoft.com/office/drawing/2014/main" id="{D2349073-3F1E-4FFA-947D-03C7386874F0}"/>
              </a:ext>
            </a:extLst>
          </p:cNvPr>
          <p:cNvSpPr/>
          <p:nvPr/>
        </p:nvSpPr>
        <p:spPr>
          <a:xfrm>
            <a:off x="7013897" y="2010320"/>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3" name="Rectangle 12">
            <a:extLst>
              <a:ext uri="{FF2B5EF4-FFF2-40B4-BE49-F238E27FC236}">
                <a16:creationId xmlns:a16="http://schemas.microsoft.com/office/drawing/2014/main" id="{87F8394D-9B9E-4DD2-B978-9386E6532820}"/>
              </a:ext>
            </a:extLst>
          </p:cNvPr>
          <p:cNvSpPr/>
          <p:nvPr/>
        </p:nvSpPr>
        <p:spPr>
          <a:xfrm>
            <a:off x="6980719" y="2967190"/>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14" name="Rectangle 13">
            <a:extLst>
              <a:ext uri="{FF2B5EF4-FFF2-40B4-BE49-F238E27FC236}">
                <a16:creationId xmlns:a16="http://schemas.microsoft.com/office/drawing/2014/main" id="{2B6AFC33-A9E2-4D41-943F-031BD336CFFE}"/>
              </a:ext>
            </a:extLst>
          </p:cNvPr>
          <p:cNvSpPr/>
          <p:nvPr/>
        </p:nvSpPr>
        <p:spPr>
          <a:xfrm>
            <a:off x="7013897" y="3952065"/>
            <a:ext cx="1567862" cy="4061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6" name="Connector: Curved 15">
            <a:extLst>
              <a:ext uri="{FF2B5EF4-FFF2-40B4-BE49-F238E27FC236}">
                <a16:creationId xmlns:a16="http://schemas.microsoft.com/office/drawing/2014/main" id="{D62B1D34-4D77-43B1-8617-52ED86A5E00D}"/>
              </a:ext>
            </a:extLst>
          </p:cNvPr>
          <p:cNvCxnSpPr>
            <a:endCxn id="9" idx="1"/>
          </p:cNvCxnSpPr>
          <p:nvPr/>
        </p:nvCxnSpPr>
        <p:spPr>
          <a:xfrm flipV="1">
            <a:off x="5002823" y="1383962"/>
            <a:ext cx="2011074" cy="203050"/>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nector: Curved 16">
            <a:extLst>
              <a:ext uri="{FF2B5EF4-FFF2-40B4-BE49-F238E27FC236}">
                <a16:creationId xmlns:a16="http://schemas.microsoft.com/office/drawing/2014/main" id="{93D44BA4-4368-4273-8F77-9E1B359831D2}"/>
              </a:ext>
            </a:extLst>
          </p:cNvPr>
          <p:cNvCxnSpPr>
            <a:cxnSpLocks/>
            <a:stCxn id="9" idx="3"/>
            <a:endCxn id="12" idx="1"/>
          </p:cNvCxnSpPr>
          <p:nvPr/>
        </p:nvCxnSpPr>
        <p:spPr>
          <a:xfrm flipH="1">
            <a:off x="7013897" y="1383962"/>
            <a:ext cx="1567862" cy="829408"/>
          </a:xfrm>
          <a:prstGeom prst="curvedConnector5">
            <a:avLst>
              <a:gd name="adj1" fmla="val -14580"/>
              <a:gd name="adj2" fmla="val 50000"/>
              <a:gd name="adj3" fmla="val 11458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6E5FBACD-51C2-4E10-8D60-37631C9BA83A}"/>
              </a:ext>
            </a:extLst>
          </p:cNvPr>
          <p:cNvCxnSpPr>
            <a:cxnSpLocks/>
            <a:stCxn id="12" idx="3"/>
            <a:endCxn id="13" idx="1"/>
          </p:cNvCxnSpPr>
          <p:nvPr/>
        </p:nvCxnSpPr>
        <p:spPr>
          <a:xfrm flipH="1">
            <a:off x="6980719" y="2213370"/>
            <a:ext cx="1601040" cy="956870"/>
          </a:xfrm>
          <a:prstGeom prst="curvedConnector5">
            <a:avLst>
              <a:gd name="adj1" fmla="val -14278"/>
              <a:gd name="adj2" fmla="val 50000"/>
              <a:gd name="adj3" fmla="val 114278"/>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D905C3FC-0345-42ED-AD67-B503F82284DA}"/>
              </a:ext>
            </a:extLst>
          </p:cNvPr>
          <p:cNvCxnSpPr>
            <a:cxnSpLocks/>
            <a:stCxn id="12" idx="3"/>
            <a:endCxn id="14" idx="1"/>
          </p:cNvCxnSpPr>
          <p:nvPr/>
        </p:nvCxnSpPr>
        <p:spPr>
          <a:xfrm flipH="1">
            <a:off x="7013897" y="2213370"/>
            <a:ext cx="1567862" cy="1941745"/>
          </a:xfrm>
          <a:prstGeom prst="curvedConnector5">
            <a:avLst>
              <a:gd name="adj1" fmla="val -14580"/>
              <a:gd name="adj2" fmla="val 50000"/>
              <a:gd name="adj3" fmla="val 11458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6" name="Flowchart: Magnetic Disk 25">
            <a:extLst>
              <a:ext uri="{FF2B5EF4-FFF2-40B4-BE49-F238E27FC236}">
                <a16:creationId xmlns:a16="http://schemas.microsoft.com/office/drawing/2014/main" id="{B596B0CA-C521-47D5-81A7-063B7DC07364}"/>
              </a:ext>
            </a:extLst>
          </p:cNvPr>
          <p:cNvSpPr/>
          <p:nvPr/>
        </p:nvSpPr>
        <p:spPr>
          <a:xfrm>
            <a:off x="9697916" y="3077547"/>
            <a:ext cx="589085" cy="6022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7" name="Flowchart: Magnetic Disk 26">
            <a:extLst>
              <a:ext uri="{FF2B5EF4-FFF2-40B4-BE49-F238E27FC236}">
                <a16:creationId xmlns:a16="http://schemas.microsoft.com/office/drawing/2014/main" id="{23283DC8-1D78-4EB6-AD97-6EE46904A63F}"/>
              </a:ext>
            </a:extLst>
          </p:cNvPr>
          <p:cNvSpPr/>
          <p:nvPr/>
        </p:nvSpPr>
        <p:spPr>
          <a:xfrm>
            <a:off x="10931938" y="2005924"/>
            <a:ext cx="589085" cy="602273"/>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29" name="Straight Arrow Connector 28">
            <a:extLst>
              <a:ext uri="{FF2B5EF4-FFF2-40B4-BE49-F238E27FC236}">
                <a16:creationId xmlns:a16="http://schemas.microsoft.com/office/drawing/2014/main" id="{551F879D-F3C4-453F-B4BD-7849809A51BD}"/>
              </a:ext>
            </a:extLst>
          </p:cNvPr>
          <p:cNvCxnSpPr>
            <a:cxnSpLocks/>
            <a:stCxn id="14" idx="3"/>
            <a:endCxn id="26" idx="2"/>
          </p:cNvCxnSpPr>
          <p:nvPr/>
        </p:nvCxnSpPr>
        <p:spPr>
          <a:xfrm flipV="1">
            <a:off x="8581759" y="3378684"/>
            <a:ext cx="1116157" cy="77643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5E19B57D-1F0A-4D20-8E8D-65901587962B}"/>
              </a:ext>
            </a:extLst>
          </p:cNvPr>
          <p:cNvCxnSpPr>
            <a:cxnSpLocks/>
            <a:stCxn id="12" idx="3"/>
            <a:endCxn id="27" idx="2"/>
          </p:cNvCxnSpPr>
          <p:nvPr/>
        </p:nvCxnSpPr>
        <p:spPr>
          <a:xfrm>
            <a:off x="8581759" y="2213370"/>
            <a:ext cx="2350179" cy="93691"/>
          </a:xfrm>
          <a:prstGeom prst="straightConnector1">
            <a:avLst/>
          </a:prstGeom>
          <a:ln w="12700">
            <a:solidFill>
              <a:schemeClr val="bg1"/>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545500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a:extLst>
              <a:ext uri="{FF2B5EF4-FFF2-40B4-BE49-F238E27FC236}">
                <a16:creationId xmlns:a16="http://schemas.microsoft.com/office/drawing/2014/main" id="{8A89D30B-9921-43FC-815E-867EABFDC45D}"/>
              </a:ext>
            </a:extLst>
          </p:cNvPr>
          <p:cNvSpPr/>
          <p:nvPr/>
        </p:nvSpPr>
        <p:spPr>
          <a:xfrm>
            <a:off x="8723516" y="802038"/>
            <a:ext cx="2852209" cy="99599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endParaRPr lang="fi-FI" dirty="0">
              <a:solidFill>
                <a:schemeClr val="tx1"/>
              </a:solidFill>
            </a:endParaRPr>
          </a:p>
          <a:p>
            <a:pPr algn="ctr"/>
            <a:r>
              <a:rPr lang="fi-FI" dirty="0">
                <a:solidFill>
                  <a:schemeClr val="tx1"/>
                </a:solidFill>
              </a:rPr>
              <a:t>offset: 2</a:t>
            </a:r>
          </a:p>
        </p:txBody>
      </p:sp>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158859"/>
            <a:ext cx="11125200" cy="643178"/>
          </a:xfrm>
        </p:spPr>
        <p:txBody>
          <a:bodyPr>
            <a:normAutofit/>
          </a:bodyPr>
          <a:lstStyle/>
          <a:p>
            <a:r>
              <a:rPr lang="fi-FI" dirty="0"/>
              <a:t>Distributed </a:t>
            </a:r>
            <a:r>
              <a:rPr lang="fi-FI" dirty="0" err="1"/>
              <a:t>Event</a:t>
            </a:r>
            <a:r>
              <a:rPr lang="fi-FI" dirty="0"/>
              <a:t> </a:t>
            </a:r>
            <a:r>
              <a:rPr lang="fi-FI" dirty="0" err="1"/>
              <a:t>Stream</a:t>
            </a:r>
            <a:r>
              <a:rPr lang="fi-FI" dirty="0"/>
              <a:t> </a:t>
            </a:r>
            <a:r>
              <a:rPr lang="fi-FI" dirty="0" err="1"/>
              <a:t>architecture</a:t>
            </a:r>
            <a:r>
              <a:rPr lang="fi-FI" dirty="0"/>
              <a:t> – </a:t>
            </a:r>
            <a:r>
              <a:rPr lang="fi-FI" dirty="0" err="1"/>
              <a:t>e.g</a:t>
            </a:r>
            <a:r>
              <a:rPr lang="fi-FI" dirty="0"/>
              <a:t>. Kafka</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27.10.2022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13</a:t>
            </a:fld>
            <a:endParaRPr lang="en-GB"/>
          </a:p>
        </p:txBody>
      </p:sp>
      <p:sp>
        <p:nvSpPr>
          <p:cNvPr id="4" name="Rectangle 3">
            <a:extLst>
              <a:ext uri="{FF2B5EF4-FFF2-40B4-BE49-F238E27FC236}">
                <a16:creationId xmlns:a16="http://schemas.microsoft.com/office/drawing/2014/main" id="{ACBD3CE0-993C-48F7-892E-052330E25CE6}"/>
              </a:ext>
            </a:extLst>
          </p:cNvPr>
          <p:cNvSpPr/>
          <p:nvPr/>
        </p:nvSpPr>
        <p:spPr>
          <a:xfrm>
            <a:off x="4018251" y="1120342"/>
            <a:ext cx="2787211" cy="401187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p>
            <a:pPr algn="ctr"/>
            <a:r>
              <a:rPr lang="fi-FI" dirty="0"/>
              <a:t>Kafka </a:t>
            </a:r>
            <a:r>
              <a:rPr lang="fi-FI" dirty="0" err="1"/>
              <a:t>broker</a:t>
            </a:r>
            <a:br>
              <a:rPr lang="fi-FI" dirty="0"/>
            </a:br>
            <a:r>
              <a:rPr lang="fi-FI" dirty="0"/>
              <a:t>=Kafka </a:t>
            </a:r>
            <a:r>
              <a:rPr lang="fi-FI" dirty="0" err="1"/>
              <a:t>server</a:t>
            </a:r>
            <a:endParaRPr lang="fi-FI" dirty="0"/>
          </a:p>
        </p:txBody>
      </p:sp>
      <p:sp>
        <p:nvSpPr>
          <p:cNvPr id="9" name="Rectangle 8">
            <a:extLst>
              <a:ext uri="{FF2B5EF4-FFF2-40B4-BE49-F238E27FC236}">
                <a16:creationId xmlns:a16="http://schemas.microsoft.com/office/drawing/2014/main" id="{BBBB8A95-1256-428B-B2EA-B3AAA78CE171}"/>
              </a:ext>
            </a:extLst>
          </p:cNvPr>
          <p:cNvSpPr/>
          <p:nvPr/>
        </p:nvSpPr>
        <p:spPr>
          <a:xfrm>
            <a:off x="4016162"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cxnSp>
        <p:nvCxnSpPr>
          <p:cNvPr id="16" name="Connector: Curved 15">
            <a:extLst>
              <a:ext uri="{FF2B5EF4-FFF2-40B4-BE49-F238E27FC236}">
                <a16:creationId xmlns:a16="http://schemas.microsoft.com/office/drawing/2014/main" id="{D62B1D34-4D77-43B1-8617-52ED86A5E00D}"/>
              </a:ext>
            </a:extLst>
          </p:cNvPr>
          <p:cNvCxnSpPr>
            <a:cxnSpLocks/>
            <a:stCxn id="43" idx="3"/>
            <a:endCxn id="9" idx="1"/>
          </p:cNvCxnSpPr>
          <p:nvPr/>
        </p:nvCxnSpPr>
        <p:spPr>
          <a:xfrm>
            <a:off x="3085602" y="1561262"/>
            <a:ext cx="930560" cy="721713"/>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D905C3FC-0345-42ED-AD67-B503F82284DA}"/>
              </a:ext>
            </a:extLst>
          </p:cNvPr>
          <p:cNvCxnSpPr>
            <a:cxnSpLocks/>
            <a:stCxn id="34" idx="3"/>
            <a:endCxn id="36" idx="1"/>
          </p:cNvCxnSpPr>
          <p:nvPr/>
        </p:nvCxnSpPr>
        <p:spPr>
          <a:xfrm flipV="1">
            <a:off x="6803373" y="1300033"/>
            <a:ext cx="1920143" cy="982942"/>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CFFD90B-E1E4-46E1-87C0-0037663F9AC8}"/>
              </a:ext>
            </a:extLst>
          </p:cNvPr>
          <p:cNvSpPr/>
          <p:nvPr/>
        </p:nvSpPr>
        <p:spPr>
          <a:xfrm>
            <a:off x="4413738"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28" name="Rectangle 27">
            <a:extLst>
              <a:ext uri="{FF2B5EF4-FFF2-40B4-BE49-F238E27FC236}">
                <a16:creationId xmlns:a16="http://schemas.microsoft.com/office/drawing/2014/main" id="{767BD452-3452-4067-8595-0AE0686BC31E}"/>
              </a:ext>
            </a:extLst>
          </p:cNvPr>
          <p:cNvSpPr/>
          <p:nvPr/>
        </p:nvSpPr>
        <p:spPr>
          <a:xfrm>
            <a:off x="4811314"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0" name="Rectangle 29">
            <a:extLst>
              <a:ext uri="{FF2B5EF4-FFF2-40B4-BE49-F238E27FC236}">
                <a16:creationId xmlns:a16="http://schemas.microsoft.com/office/drawing/2014/main" id="{D441E575-9839-434C-9984-E1672552FFDA}"/>
              </a:ext>
            </a:extLst>
          </p:cNvPr>
          <p:cNvSpPr/>
          <p:nvPr/>
        </p:nvSpPr>
        <p:spPr>
          <a:xfrm>
            <a:off x="5213069"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1" name="Rectangle 30">
            <a:extLst>
              <a:ext uri="{FF2B5EF4-FFF2-40B4-BE49-F238E27FC236}">
                <a16:creationId xmlns:a16="http://schemas.microsoft.com/office/drawing/2014/main" id="{29ED3D34-7A31-4FE8-9A10-A56E68C875CB}"/>
              </a:ext>
            </a:extLst>
          </p:cNvPr>
          <p:cNvSpPr/>
          <p:nvPr/>
        </p:nvSpPr>
        <p:spPr>
          <a:xfrm>
            <a:off x="5610645"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3" name="Rectangle 32">
            <a:extLst>
              <a:ext uri="{FF2B5EF4-FFF2-40B4-BE49-F238E27FC236}">
                <a16:creationId xmlns:a16="http://schemas.microsoft.com/office/drawing/2014/main" id="{8213B0B5-F893-48D7-A18D-C22454C6584D}"/>
              </a:ext>
            </a:extLst>
          </p:cNvPr>
          <p:cNvSpPr/>
          <p:nvPr/>
        </p:nvSpPr>
        <p:spPr>
          <a:xfrm>
            <a:off x="6008221"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4" name="Rectangle 33">
            <a:extLst>
              <a:ext uri="{FF2B5EF4-FFF2-40B4-BE49-F238E27FC236}">
                <a16:creationId xmlns:a16="http://schemas.microsoft.com/office/drawing/2014/main" id="{C3CBC58D-8E77-4BD7-940C-6559833D9D50}"/>
              </a:ext>
            </a:extLst>
          </p:cNvPr>
          <p:cNvSpPr/>
          <p:nvPr/>
        </p:nvSpPr>
        <p:spPr>
          <a:xfrm>
            <a:off x="6405797" y="2060142"/>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5" name="Rectangle 34">
            <a:extLst>
              <a:ext uri="{FF2B5EF4-FFF2-40B4-BE49-F238E27FC236}">
                <a16:creationId xmlns:a16="http://schemas.microsoft.com/office/drawing/2014/main" id="{CEE5C743-0D08-48D9-AE5D-91535A4C1F2C}"/>
              </a:ext>
            </a:extLst>
          </p:cNvPr>
          <p:cNvSpPr/>
          <p:nvPr/>
        </p:nvSpPr>
        <p:spPr>
          <a:xfrm>
            <a:off x="4016162"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7" name="Rectangle 36">
            <a:extLst>
              <a:ext uri="{FF2B5EF4-FFF2-40B4-BE49-F238E27FC236}">
                <a16:creationId xmlns:a16="http://schemas.microsoft.com/office/drawing/2014/main" id="{09A8D546-0CD1-4323-BC73-5CA1966E277D}"/>
              </a:ext>
            </a:extLst>
          </p:cNvPr>
          <p:cNvSpPr/>
          <p:nvPr/>
        </p:nvSpPr>
        <p:spPr>
          <a:xfrm>
            <a:off x="4413738"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8" name="Rectangle 37">
            <a:extLst>
              <a:ext uri="{FF2B5EF4-FFF2-40B4-BE49-F238E27FC236}">
                <a16:creationId xmlns:a16="http://schemas.microsoft.com/office/drawing/2014/main" id="{6EE06F5A-E082-4C52-86D3-1FF60F580BE8}"/>
              </a:ext>
            </a:extLst>
          </p:cNvPr>
          <p:cNvSpPr/>
          <p:nvPr/>
        </p:nvSpPr>
        <p:spPr>
          <a:xfrm>
            <a:off x="4811314"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39" name="Rectangle 38">
            <a:extLst>
              <a:ext uri="{FF2B5EF4-FFF2-40B4-BE49-F238E27FC236}">
                <a16:creationId xmlns:a16="http://schemas.microsoft.com/office/drawing/2014/main" id="{39AB6F65-88C6-4976-B202-476C9B1F349E}"/>
              </a:ext>
            </a:extLst>
          </p:cNvPr>
          <p:cNvSpPr/>
          <p:nvPr/>
        </p:nvSpPr>
        <p:spPr>
          <a:xfrm>
            <a:off x="5213069"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0" name="Rectangle 39">
            <a:extLst>
              <a:ext uri="{FF2B5EF4-FFF2-40B4-BE49-F238E27FC236}">
                <a16:creationId xmlns:a16="http://schemas.microsoft.com/office/drawing/2014/main" id="{D911C20B-EC6F-479C-BD32-9FF79E0F1F3F}"/>
              </a:ext>
            </a:extLst>
          </p:cNvPr>
          <p:cNvSpPr/>
          <p:nvPr/>
        </p:nvSpPr>
        <p:spPr>
          <a:xfrm>
            <a:off x="5610645"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1" name="Rectangle 40">
            <a:extLst>
              <a:ext uri="{FF2B5EF4-FFF2-40B4-BE49-F238E27FC236}">
                <a16:creationId xmlns:a16="http://schemas.microsoft.com/office/drawing/2014/main" id="{F016A210-BCE4-4CC6-B80B-CD1CB00DC1A9}"/>
              </a:ext>
            </a:extLst>
          </p:cNvPr>
          <p:cNvSpPr/>
          <p:nvPr/>
        </p:nvSpPr>
        <p:spPr>
          <a:xfrm>
            <a:off x="6008221"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2" name="Rectangle 41">
            <a:extLst>
              <a:ext uri="{FF2B5EF4-FFF2-40B4-BE49-F238E27FC236}">
                <a16:creationId xmlns:a16="http://schemas.microsoft.com/office/drawing/2014/main" id="{CB80BA43-D385-465A-90A6-17AB3C315D63}"/>
              </a:ext>
            </a:extLst>
          </p:cNvPr>
          <p:cNvSpPr/>
          <p:nvPr/>
        </p:nvSpPr>
        <p:spPr>
          <a:xfrm>
            <a:off x="6405797" y="3456987"/>
            <a:ext cx="397576" cy="445666"/>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i-FI"/>
          </a:p>
        </p:txBody>
      </p:sp>
      <p:sp>
        <p:nvSpPr>
          <p:cNvPr id="43" name="Rectangle 42">
            <a:extLst>
              <a:ext uri="{FF2B5EF4-FFF2-40B4-BE49-F238E27FC236}">
                <a16:creationId xmlns:a16="http://schemas.microsoft.com/office/drawing/2014/main" id="{C589E08F-43E8-44B3-B91C-5E0B9282CFE7}"/>
              </a:ext>
            </a:extLst>
          </p:cNvPr>
          <p:cNvSpPr/>
          <p:nvPr/>
        </p:nvSpPr>
        <p:spPr>
          <a:xfrm>
            <a:off x="233393" y="1239673"/>
            <a:ext cx="2852209" cy="64317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producer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publisher</a:t>
            </a:r>
            <a:endParaRPr lang="fi-FI" dirty="0">
              <a:solidFill>
                <a:schemeClr val="tx1"/>
              </a:solidFill>
            </a:endParaRPr>
          </a:p>
        </p:txBody>
      </p:sp>
      <p:cxnSp>
        <p:nvCxnSpPr>
          <p:cNvPr id="46" name="Connector: Curved 45">
            <a:extLst>
              <a:ext uri="{FF2B5EF4-FFF2-40B4-BE49-F238E27FC236}">
                <a16:creationId xmlns:a16="http://schemas.microsoft.com/office/drawing/2014/main" id="{50F62C09-DC62-440C-95FE-AB121DA06C02}"/>
              </a:ext>
            </a:extLst>
          </p:cNvPr>
          <p:cNvCxnSpPr>
            <a:cxnSpLocks/>
            <a:stCxn id="34" idx="3"/>
            <a:endCxn id="52" idx="1"/>
          </p:cNvCxnSpPr>
          <p:nvPr/>
        </p:nvCxnSpPr>
        <p:spPr>
          <a:xfrm>
            <a:off x="6803373" y="2282975"/>
            <a:ext cx="1920143" cy="410655"/>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DC91B48F-0A93-4C68-A8F5-12B48E98A1FC}"/>
              </a:ext>
            </a:extLst>
          </p:cNvPr>
          <p:cNvSpPr/>
          <p:nvPr/>
        </p:nvSpPr>
        <p:spPr>
          <a:xfrm>
            <a:off x="4811314" y="2519529"/>
            <a:ext cx="1210588" cy="369332"/>
          </a:xfrm>
          <a:prstGeom prst="rect">
            <a:avLst/>
          </a:prstGeom>
        </p:spPr>
        <p:txBody>
          <a:bodyPr wrap="none">
            <a:spAutoFit/>
          </a:bodyPr>
          <a:lstStyle/>
          <a:p>
            <a:r>
              <a:rPr lang="fi-FI" dirty="0" err="1">
                <a:solidFill>
                  <a:schemeClr val="bg1"/>
                </a:solidFill>
              </a:rPr>
              <a:t>topic</a:t>
            </a:r>
            <a:r>
              <a:rPr lang="fi-FI" dirty="0">
                <a:solidFill>
                  <a:schemeClr val="bg1"/>
                </a:solidFill>
              </a:rPr>
              <a:t> ’abc’</a:t>
            </a:r>
          </a:p>
        </p:txBody>
      </p:sp>
      <p:sp>
        <p:nvSpPr>
          <p:cNvPr id="50" name="Rectangle 49">
            <a:extLst>
              <a:ext uri="{FF2B5EF4-FFF2-40B4-BE49-F238E27FC236}">
                <a16:creationId xmlns:a16="http://schemas.microsoft.com/office/drawing/2014/main" id="{AEA8AD90-D9B3-4F47-9CE0-5D2AF95CA432}"/>
              </a:ext>
            </a:extLst>
          </p:cNvPr>
          <p:cNvSpPr/>
          <p:nvPr/>
        </p:nvSpPr>
        <p:spPr>
          <a:xfrm>
            <a:off x="4811314" y="3916374"/>
            <a:ext cx="1184940" cy="369332"/>
          </a:xfrm>
          <a:prstGeom prst="rect">
            <a:avLst/>
          </a:prstGeom>
        </p:spPr>
        <p:txBody>
          <a:bodyPr wrap="none">
            <a:spAutoFit/>
          </a:bodyPr>
          <a:lstStyle/>
          <a:p>
            <a:r>
              <a:rPr lang="fi-FI" dirty="0" err="1">
                <a:solidFill>
                  <a:schemeClr val="bg1"/>
                </a:solidFill>
              </a:rPr>
              <a:t>topic</a:t>
            </a:r>
            <a:r>
              <a:rPr lang="fi-FI" dirty="0">
                <a:solidFill>
                  <a:schemeClr val="bg1"/>
                </a:solidFill>
              </a:rPr>
              <a:t> ’</a:t>
            </a:r>
            <a:r>
              <a:rPr lang="fi-FI" dirty="0" err="1">
                <a:solidFill>
                  <a:schemeClr val="bg1"/>
                </a:solidFill>
              </a:rPr>
              <a:t>xyz</a:t>
            </a:r>
            <a:r>
              <a:rPr lang="fi-FI" dirty="0">
                <a:solidFill>
                  <a:schemeClr val="bg1"/>
                </a:solidFill>
              </a:rPr>
              <a:t>’</a:t>
            </a:r>
          </a:p>
        </p:txBody>
      </p:sp>
      <p:sp>
        <p:nvSpPr>
          <p:cNvPr id="52" name="Rectangle 51">
            <a:extLst>
              <a:ext uri="{FF2B5EF4-FFF2-40B4-BE49-F238E27FC236}">
                <a16:creationId xmlns:a16="http://schemas.microsoft.com/office/drawing/2014/main" id="{06CC67BE-33FD-4CCF-ABE2-1EBDD75B1BB5}"/>
              </a:ext>
            </a:extLst>
          </p:cNvPr>
          <p:cNvSpPr/>
          <p:nvPr/>
        </p:nvSpPr>
        <p:spPr>
          <a:xfrm>
            <a:off x="8723516" y="1958260"/>
            <a:ext cx="2852209" cy="147074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br>
              <a:rPr lang="fi-FI" dirty="0">
                <a:solidFill>
                  <a:schemeClr val="tx1"/>
                </a:solidFill>
              </a:rPr>
            </a:br>
            <a:r>
              <a:rPr lang="fi-FI" dirty="0">
                <a:solidFill>
                  <a:schemeClr val="tx1"/>
                </a:solidFill>
              </a:rPr>
              <a:t>offset: 0</a:t>
            </a:r>
          </a:p>
          <a:p>
            <a:pPr algn="ctr"/>
            <a:r>
              <a:rPr lang="fi-FI" dirty="0">
                <a:solidFill>
                  <a:schemeClr val="tx1"/>
                </a:solidFill>
              </a:rPr>
              <a:t>(</a:t>
            </a:r>
            <a:r>
              <a:rPr lang="fi-FI" dirty="0" err="1">
                <a:solidFill>
                  <a:schemeClr val="tx1"/>
                </a:solidFill>
              </a:rPr>
              <a:t>maybe</a:t>
            </a:r>
            <a:r>
              <a:rPr lang="fi-FI" dirty="0">
                <a:solidFill>
                  <a:schemeClr val="tx1"/>
                </a:solidFill>
              </a:rPr>
              <a:t> </a:t>
            </a:r>
            <a:r>
              <a:rPr lang="fi-FI" dirty="0" err="1">
                <a:solidFill>
                  <a:schemeClr val="tx1"/>
                </a:solidFill>
              </a:rPr>
              <a:t>offline</a:t>
            </a:r>
            <a:r>
              <a:rPr lang="fi-FI" dirty="0">
                <a:solidFill>
                  <a:schemeClr val="tx1"/>
                </a:solidFill>
              </a:rPr>
              <a:t> for </a:t>
            </a:r>
            <a:r>
              <a:rPr lang="fi-FI" dirty="0" err="1">
                <a:solidFill>
                  <a:schemeClr val="tx1"/>
                </a:solidFill>
              </a:rPr>
              <a:t>day</a:t>
            </a:r>
            <a:r>
              <a:rPr lang="fi-FI" dirty="0">
                <a:solidFill>
                  <a:schemeClr val="tx1"/>
                </a:solidFill>
              </a:rPr>
              <a:t>)</a:t>
            </a:r>
          </a:p>
          <a:p>
            <a:pPr algn="ctr"/>
            <a:endParaRPr lang="fi-FI" dirty="0">
              <a:solidFill>
                <a:schemeClr val="tx1"/>
              </a:solidFill>
            </a:endParaRPr>
          </a:p>
        </p:txBody>
      </p:sp>
      <p:sp>
        <p:nvSpPr>
          <p:cNvPr id="54" name="Rectangle 53">
            <a:extLst>
              <a:ext uri="{FF2B5EF4-FFF2-40B4-BE49-F238E27FC236}">
                <a16:creationId xmlns:a16="http://schemas.microsoft.com/office/drawing/2014/main" id="{7F9D3E5A-F682-42F1-8C2F-8E79EADF8CD2}"/>
              </a:ext>
            </a:extLst>
          </p:cNvPr>
          <p:cNvSpPr/>
          <p:nvPr/>
        </p:nvSpPr>
        <p:spPr>
          <a:xfrm>
            <a:off x="8348679" y="3727928"/>
            <a:ext cx="2852209" cy="1840728"/>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consumer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subscriber</a:t>
            </a:r>
            <a:br>
              <a:rPr lang="fi-FI" dirty="0">
                <a:solidFill>
                  <a:schemeClr val="tx1"/>
                </a:solidFill>
              </a:rPr>
            </a:br>
            <a:r>
              <a:rPr lang="fi-FI" dirty="0">
                <a:solidFill>
                  <a:schemeClr val="tx1"/>
                </a:solidFill>
              </a:rPr>
              <a:t>offset: 4</a:t>
            </a:r>
          </a:p>
        </p:txBody>
      </p:sp>
      <p:cxnSp>
        <p:nvCxnSpPr>
          <p:cNvPr id="55" name="Connector: Curved 54">
            <a:extLst>
              <a:ext uri="{FF2B5EF4-FFF2-40B4-BE49-F238E27FC236}">
                <a16:creationId xmlns:a16="http://schemas.microsoft.com/office/drawing/2014/main" id="{992E4C98-7304-4DA1-893F-18A13E859BA0}"/>
              </a:ext>
            </a:extLst>
          </p:cNvPr>
          <p:cNvCxnSpPr>
            <a:cxnSpLocks/>
            <a:stCxn id="34" idx="3"/>
            <a:endCxn id="54" idx="1"/>
          </p:cNvCxnSpPr>
          <p:nvPr/>
        </p:nvCxnSpPr>
        <p:spPr>
          <a:xfrm>
            <a:off x="6803373" y="2282975"/>
            <a:ext cx="1545306" cy="2365317"/>
          </a:xfrm>
          <a:prstGeom prst="curvedConnector3">
            <a:avLst>
              <a:gd name="adj1" fmla="val 50000"/>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4" name="Rectangle 63">
            <a:extLst>
              <a:ext uri="{FF2B5EF4-FFF2-40B4-BE49-F238E27FC236}">
                <a16:creationId xmlns:a16="http://schemas.microsoft.com/office/drawing/2014/main" id="{C8506C56-C01C-4DA7-A5FB-14C024321F74}"/>
              </a:ext>
            </a:extLst>
          </p:cNvPr>
          <p:cNvSpPr/>
          <p:nvPr/>
        </p:nvSpPr>
        <p:spPr>
          <a:xfrm>
            <a:off x="993531" y="2158512"/>
            <a:ext cx="2063604" cy="1164980"/>
          </a:xfrm>
          <a:prstGeom prst="rect">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i-FI" dirty="0">
                <a:solidFill>
                  <a:schemeClr val="tx1"/>
                </a:solidFill>
              </a:rPr>
              <a:t>Kafka </a:t>
            </a:r>
            <a:r>
              <a:rPr lang="fi-FI" dirty="0" err="1">
                <a:solidFill>
                  <a:schemeClr val="tx1"/>
                </a:solidFill>
              </a:rPr>
              <a:t>producer</a:t>
            </a:r>
            <a:r>
              <a:rPr lang="fi-FI" dirty="0">
                <a:solidFill>
                  <a:schemeClr val="tx1"/>
                </a:solidFill>
              </a:rPr>
              <a:t> </a:t>
            </a:r>
            <a:r>
              <a:rPr lang="fi-FI" dirty="0" err="1">
                <a:solidFill>
                  <a:schemeClr val="tx1"/>
                </a:solidFill>
              </a:rPr>
              <a:t>client</a:t>
            </a:r>
            <a:br>
              <a:rPr lang="fi-FI" dirty="0">
                <a:solidFill>
                  <a:schemeClr val="tx1"/>
                </a:solidFill>
              </a:rPr>
            </a:br>
            <a:r>
              <a:rPr lang="fi-FI" dirty="0">
                <a:solidFill>
                  <a:schemeClr val="tx1"/>
                </a:solidFill>
              </a:rPr>
              <a:t>= </a:t>
            </a:r>
            <a:r>
              <a:rPr lang="fi-FI" dirty="0" err="1">
                <a:solidFill>
                  <a:schemeClr val="tx1"/>
                </a:solidFill>
              </a:rPr>
              <a:t>publisher</a:t>
            </a:r>
            <a:endParaRPr lang="fi-FI" dirty="0">
              <a:solidFill>
                <a:schemeClr val="tx1"/>
              </a:solidFill>
            </a:endParaRPr>
          </a:p>
        </p:txBody>
      </p:sp>
      <p:cxnSp>
        <p:nvCxnSpPr>
          <p:cNvPr id="65" name="Connector: Curved 64">
            <a:extLst>
              <a:ext uri="{FF2B5EF4-FFF2-40B4-BE49-F238E27FC236}">
                <a16:creationId xmlns:a16="http://schemas.microsoft.com/office/drawing/2014/main" id="{9EA3D4E6-D1FA-4697-8D70-3315634EC3D3}"/>
              </a:ext>
            </a:extLst>
          </p:cNvPr>
          <p:cNvCxnSpPr>
            <a:cxnSpLocks/>
            <a:stCxn id="64" idx="3"/>
            <a:endCxn id="9" idx="1"/>
          </p:cNvCxnSpPr>
          <p:nvPr/>
        </p:nvCxnSpPr>
        <p:spPr>
          <a:xfrm flipV="1">
            <a:off x="3057135" y="2282975"/>
            <a:ext cx="959027" cy="458027"/>
          </a:xfrm>
          <a:prstGeom prst="curvedConnector3">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43688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223812"/>
            <a:ext cx="11125200" cy="643178"/>
          </a:xfrm>
        </p:spPr>
        <p:txBody>
          <a:bodyPr>
            <a:normAutofit fontScale="90000"/>
          </a:bodyPr>
          <a:lstStyle/>
          <a:p>
            <a:r>
              <a:rPr lang="fi-FI" dirty="0" err="1"/>
              <a:t>Notice</a:t>
            </a:r>
            <a:r>
              <a:rPr lang="fi-FI" dirty="0"/>
              <a:t> </a:t>
            </a:r>
            <a:r>
              <a:rPr lang="fi-FI" dirty="0" err="1"/>
              <a:t>that</a:t>
            </a:r>
            <a:r>
              <a:rPr lang="fi-FI" dirty="0"/>
              <a:t> </a:t>
            </a:r>
            <a:r>
              <a:rPr lang="fi-FI" dirty="0" err="1"/>
              <a:t>real</a:t>
            </a:r>
            <a:r>
              <a:rPr lang="fi-FI" dirty="0"/>
              <a:t> </a:t>
            </a:r>
            <a:r>
              <a:rPr lang="fi-FI" dirty="0" err="1"/>
              <a:t>systems</a:t>
            </a:r>
            <a:r>
              <a:rPr lang="fi-FI" dirty="0"/>
              <a:t> </a:t>
            </a:r>
            <a:r>
              <a:rPr lang="fi-FI" dirty="0" err="1"/>
              <a:t>usually</a:t>
            </a:r>
            <a:r>
              <a:rPr lang="fi-FI" dirty="0"/>
              <a:t> </a:t>
            </a:r>
            <a:r>
              <a:rPr lang="fi-FI" dirty="0" err="1"/>
              <a:t>have</a:t>
            </a:r>
            <a:r>
              <a:rPr lang="fi-FI" dirty="0"/>
              <a:t> </a:t>
            </a:r>
            <a:r>
              <a:rPr lang="fi-FI" dirty="0" err="1"/>
              <a:t>mixed</a:t>
            </a:r>
            <a:r>
              <a:rPr lang="fi-FI" dirty="0"/>
              <a:t> </a:t>
            </a:r>
            <a:r>
              <a:rPr lang="fi-FI" dirty="0" err="1"/>
              <a:t>architecture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27.10.2022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14</a:t>
            </a:fld>
            <a:endParaRPr lang="en-GB"/>
          </a:p>
        </p:txBody>
      </p:sp>
      <p:sp>
        <p:nvSpPr>
          <p:cNvPr id="44" name="Content Placeholder 8">
            <a:extLst>
              <a:ext uri="{FF2B5EF4-FFF2-40B4-BE49-F238E27FC236}">
                <a16:creationId xmlns:a16="http://schemas.microsoft.com/office/drawing/2014/main" id="{AD58326A-C368-42A5-9A92-5D60011617DB}"/>
              </a:ext>
            </a:extLst>
          </p:cNvPr>
          <p:cNvSpPr>
            <a:spLocks noGrp="1"/>
          </p:cNvSpPr>
          <p:nvPr>
            <p:ph sz="half" idx="2"/>
          </p:nvPr>
        </p:nvSpPr>
        <p:spPr>
          <a:xfrm>
            <a:off x="550865" y="1060314"/>
            <a:ext cx="9185945" cy="4953027"/>
          </a:xfrm>
        </p:spPr>
        <p:txBody>
          <a:bodyPr>
            <a:normAutofit/>
          </a:bodyPr>
          <a:lstStyle/>
          <a:p>
            <a:pPr>
              <a:lnSpc>
                <a:spcPct val="100000"/>
              </a:lnSpc>
              <a:buFont typeface="Arial" panose="020B0604020202020204" pitchFamily="34" charset="0"/>
              <a:buChar char="•"/>
            </a:pPr>
            <a:r>
              <a:rPr lang="fi-FI" sz="2400" dirty="0" err="1"/>
              <a:t>The</a:t>
            </a:r>
            <a:r>
              <a:rPr lang="fi-FI" sz="2400" dirty="0"/>
              <a:t> </a:t>
            </a:r>
            <a:r>
              <a:rPr lang="fi-FI" sz="2400" dirty="0" err="1"/>
              <a:t>previously</a:t>
            </a:r>
            <a:r>
              <a:rPr lang="fi-FI" sz="2400" dirty="0"/>
              <a:t> </a:t>
            </a:r>
            <a:r>
              <a:rPr lang="fi-FI" sz="2400" dirty="0" err="1"/>
              <a:t>presented</a:t>
            </a:r>
            <a:r>
              <a:rPr lang="fi-FI" sz="2400" dirty="0"/>
              <a:t> </a:t>
            </a:r>
            <a:r>
              <a:rPr lang="fi-FI" sz="2400" dirty="0" err="1"/>
              <a:t>three</a:t>
            </a:r>
            <a:r>
              <a:rPr lang="fi-FI" sz="2400" dirty="0"/>
              <a:t> </a:t>
            </a:r>
            <a:r>
              <a:rPr lang="fi-FI" sz="2400" dirty="0" err="1"/>
              <a:t>architectural</a:t>
            </a:r>
            <a:r>
              <a:rPr lang="fi-FI" sz="2400" dirty="0"/>
              <a:t> </a:t>
            </a:r>
            <a:r>
              <a:rPr lang="fi-FI" sz="2400" dirty="0" err="1"/>
              <a:t>models</a:t>
            </a:r>
            <a:r>
              <a:rPr lang="fi-FI" sz="2400" dirty="0"/>
              <a:t> </a:t>
            </a:r>
            <a:r>
              <a:rPr lang="fi-FI" sz="2400" dirty="0" err="1"/>
              <a:t>are</a:t>
            </a:r>
            <a:r>
              <a:rPr lang="fi-FI" sz="2400" dirty="0"/>
              <a:t> </a:t>
            </a:r>
            <a:r>
              <a:rPr lang="fi-FI" sz="2400" dirty="0" err="1"/>
              <a:t>naturally</a:t>
            </a:r>
            <a:r>
              <a:rPr lang="fi-FI" sz="2400" dirty="0"/>
              <a:t> just </a:t>
            </a:r>
            <a:r>
              <a:rPr lang="fi-FI" sz="2400" dirty="0" err="1"/>
              <a:t>simplifications</a:t>
            </a:r>
            <a:endParaRPr lang="fi-FI" sz="2400" dirty="0"/>
          </a:p>
          <a:p>
            <a:pPr>
              <a:lnSpc>
                <a:spcPct val="100000"/>
              </a:lnSpc>
              <a:buFont typeface="Arial" panose="020B0604020202020204" pitchFamily="34" charset="0"/>
              <a:buChar char="•"/>
            </a:pPr>
            <a:r>
              <a:rPr lang="fi-FI" sz="2400" dirty="0" err="1"/>
              <a:t>The</a:t>
            </a:r>
            <a:r>
              <a:rPr lang="fi-FI" sz="2400" dirty="0"/>
              <a:t> </a:t>
            </a:r>
            <a:r>
              <a:rPr lang="fi-FI" sz="2400" dirty="0" err="1"/>
              <a:t>real</a:t>
            </a:r>
            <a:r>
              <a:rPr lang="fi-FI" sz="2400" dirty="0"/>
              <a:t> </a:t>
            </a:r>
            <a:r>
              <a:rPr lang="fi-FI" sz="2400" dirty="0" err="1"/>
              <a:t>information</a:t>
            </a:r>
            <a:r>
              <a:rPr lang="fi-FI" sz="2400" dirty="0"/>
              <a:t> </a:t>
            </a:r>
            <a:r>
              <a:rPr lang="fi-FI" sz="2400" dirty="0" err="1"/>
              <a:t>system</a:t>
            </a:r>
            <a:r>
              <a:rPr lang="fi-FI" sz="2400" dirty="0"/>
              <a:t> </a:t>
            </a:r>
            <a:r>
              <a:rPr lang="fi-FI" sz="2400" dirty="0" err="1"/>
              <a:t>architecture</a:t>
            </a:r>
            <a:r>
              <a:rPr lang="fi-FI" sz="2400" dirty="0"/>
              <a:t> </a:t>
            </a:r>
            <a:r>
              <a:rPr lang="fi-FI" sz="2400" dirty="0" err="1"/>
              <a:t>you</a:t>
            </a:r>
            <a:r>
              <a:rPr lang="fi-FI" sz="2400" dirty="0"/>
              <a:t> </a:t>
            </a:r>
            <a:r>
              <a:rPr lang="fi-FI" sz="2400" dirty="0" err="1"/>
              <a:t>will</a:t>
            </a:r>
            <a:r>
              <a:rPr lang="fi-FI" sz="2400" dirty="0"/>
              <a:t> </a:t>
            </a:r>
            <a:r>
              <a:rPr lang="fi-FI" sz="2400" dirty="0" err="1"/>
              <a:t>be</a:t>
            </a:r>
            <a:r>
              <a:rPr lang="fi-FI" sz="2400" dirty="0"/>
              <a:t> </a:t>
            </a:r>
            <a:r>
              <a:rPr lang="fi-FI" sz="2400" dirty="0" err="1"/>
              <a:t>creating</a:t>
            </a:r>
            <a:r>
              <a:rPr lang="fi-FI" sz="2400" dirty="0"/>
              <a:t> </a:t>
            </a:r>
            <a:r>
              <a:rPr lang="fi-FI" sz="2400" dirty="0" err="1"/>
              <a:t>e.g</a:t>
            </a:r>
            <a:r>
              <a:rPr lang="fi-FI" sz="2400" dirty="0"/>
              <a:t>. for </a:t>
            </a:r>
            <a:r>
              <a:rPr lang="fi-FI" sz="2400" dirty="0" err="1"/>
              <a:t>customers</a:t>
            </a:r>
            <a:r>
              <a:rPr lang="fi-FI" sz="2400" dirty="0"/>
              <a:t> in </a:t>
            </a:r>
            <a:r>
              <a:rPr lang="fi-FI" sz="2400" dirty="0" err="1"/>
              <a:t>our</a:t>
            </a:r>
            <a:r>
              <a:rPr lang="fi-FI" sz="2400" dirty="0"/>
              <a:t> </a:t>
            </a:r>
            <a:r>
              <a:rPr lang="fi-FI" sz="2400" dirty="0" err="1"/>
              <a:t>projects</a:t>
            </a:r>
            <a:r>
              <a:rPr lang="fi-FI" sz="2400" dirty="0"/>
              <a:t> </a:t>
            </a:r>
            <a:r>
              <a:rPr lang="fi-FI" sz="2400" dirty="0" err="1"/>
              <a:t>might</a:t>
            </a:r>
            <a:r>
              <a:rPr lang="fi-FI" sz="2400" dirty="0"/>
              <a:t> </a:t>
            </a:r>
            <a:r>
              <a:rPr lang="fi-FI" sz="2400" dirty="0" err="1"/>
              <a:t>well</a:t>
            </a:r>
            <a:r>
              <a:rPr lang="fi-FI" sz="2400" dirty="0"/>
              <a:t> </a:t>
            </a:r>
            <a:r>
              <a:rPr lang="fi-FI" sz="2400" dirty="0" err="1"/>
              <a:t>be</a:t>
            </a:r>
            <a:r>
              <a:rPr lang="fi-FI" sz="2400" dirty="0"/>
              <a:t> a </a:t>
            </a:r>
            <a:r>
              <a:rPr lang="fi-FI" sz="2400" b="1" dirty="0"/>
              <a:t>mix of </a:t>
            </a:r>
            <a:r>
              <a:rPr lang="fi-FI" sz="2400" b="1" dirty="0" err="1"/>
              <a:t>even</a:t>
            </a:r>
            <a:r>
              <a:rPr lang="fi-FI" sz="2400" b="1" dirty="0"/>
              <a:t> </a:t>
            </a:r>
            <a:r>
              <a:rPr lang="fi-FI" sz="2400" b="1" dirty="0" err="1"/>
              <a:t>all</a:t>
            </a:r>
            <a:r>
              <a:rPr lang="fi-FI" sz="2400" b="1" dirty="0"/>
              <a:t> of </a:t>
            </a:r>
            <a:r>
              <a:rPr lang="fi-FI" sz="2400" b="1" dirty="0" err="1"/>
              <a:t>these</a:t>
            </a:r>
            <a:r>
              <a:rPr lang="fi-FI" sz="2400" dirty="0"/>
              <a:t>. And </a:t>
            </a:r>
            <a:r>
              <a:rPr lang="fi-FI" sz="2400" dirty="0" err="1"/>
              <a:t>nowadays</a:t>
            </a:r>
            <a:r>
              <a:rPr lang="fi-FI" sz="2400" dirty="0"/>
              <a:t> </a:t>
            </a:r>
            <a:r>
              <a:rPr lang="fi-FI" sz="2400" dirty="0" err="1"/>
              <a:t>often</a:t>
            </a:r>
            <a:r>
              <a:rPr lang="fi-FI" sz="2400" dirty="0"/>
              <a:t> is.</a:t>
            </a:r>
          </a:p>
          <a:p>
            <a:pPr>
              <a:lnSpc>
                <a:spcPct val="100000"/>
              </a:lnSpc>
              <a:buFont typeface="Arial" panose="020B0604020202020204" pitchFamily="34" charset="0"/>
              <a:buChar char="•"/>
            </a:pPr>
            <a:r>
              <a:rPr lang="fi-FI" sz="2400" dirty="0" err="1"/>
              <a:t>But</a:t>
            </a:r>
            <a:r>
              <a:rPr lang="fi-FI" sz="2400" dirty="0"/>
              <a:t> look at </a:t>
            </a:r>
            <a:r>
              <a:rPr lang="fi-FI" sz="2400" dirty="0" err="1"/>
              <a:t>these</a:t>
            </a:r>
            <a:r>
              <a:rPr lang="fi-FI" sz="2400" dirty="0"/>
              <a:t> as </a:t>
            </a:r>
            <a:r>
              <a:rPr lang="fi-FI" sz="2400" dirty="0" err="1"/>
              <a:t>tools</a:t>
            </a:r>
            <a:r>
              <a:rPr lang="fi-FI" sz="2400" dirty="0"/>
              <a:t> in </a:t>
            </a:r>
            <a:r>
              <a:rPr lang="fi-FI" sz="2400" dirty="0" err="1"/>
              <a:t>your</a:t>
            </a:r>
            <a:r>
              <a:rPr lang="fi-FI" sz="2400" dirty="0"/>
              <a:t> </a:t>
            </a:r>
            <a:r>
              <a:rPr lang="fi-FI" sz="2400" dirty="0" err="1"/>
              <a:t>toolbox</a:t>
            </a:r>
            <a:r>
              <a:rPr lang="fi-FI" sz="2400" dirty="0"/>
              <a:t>. </a:t>
            </a:r>
            <a:r>
              <a:rPr lang="fi-FI" sz="2400" dirty="0" err="1"/>
              <a:t>Then</a:t>
            </a:r>
            <a:r>
              <a:rPr lang="fi-FI" sz="2400" dirty="0"/>
              <a:t> </a:t>
            </a:r>
            <a:r>
              <a:rPr lang="fi-FI" sz="2400" dirty="0" err="1"/>
              <a:t>you</a:t>
            </a:r>
            <a:r>
              <a:rPr lang="fi-FI" sz="2400" dirty="0"/>
              <a:t> </a:t>
            </a:r>
            <a:r>
              <a:rPr lang="fi-FI" sz="2400" dirty="0" err="1"/>
              <a:t>are</a:t>
            </a:r>
            <a:r>
              <a:rPr lang="fi-FI" sz="2400" dirty="0"/>
              <a:t> </a:t>
            </a:r>
            <a:r>
              <a:rPr lang="fi-FI" sz="2400" dirty="0" err="1"/>
              <a:t>free</a:t>
            </a:r>
            <a:r>
              <a:rPr lang="fi-FI" sz="2400" dirty="0"/>
              <a:t> to </a:t>
            </a:r>
            <a:r>
              <a:rPr lang="fi-FI" sz="2400" dirty="0" err="1"/>
              <a:t>use</a:t>
            </a:r>
            <a:r>
              <a:rPr lang="fi-FI" sz="2400" dirty="0"/>
              <a:t> </a:t>
            </a:r>
            <a:r>
              <a:rPr lang="fi-FI" sz="2400" dirty="0" err="1"/>
              <a:t>the</a:t>
            </a:r>
            <a:r>
              <a:rPr lang="fi-FI" sz="2400" dirty="0"/>
              <a:t> </a:t>
            </a:r>
            <a:r>
              <a:rPr lang="fi-FI" sz="2400" dirty="0" err="1"/>
              <a:t>one</a:t>
            </a:r>
            <a:r>
              <a:rPr lang="fi-FI" sz="2400" dirty="0"/>
              <a:t> </a:t>
            </a:r>
            <a:r>
              <a:rPr lang="fi-FI" sz="2400" dirty="0" err="1"/>
              <a:t>that</a:t>
            </a:r>
            <a:r>
              <a:rPr lang="fi-FI" sz="2400" dirty="0"/>
              <a:t> </a:t>
            </a:r>
            <a:r>
              <a:rPr lang="fi-FI" sz="2400" dirty="0" err="1"/>
              <a:t>fits</a:t>
            </a:r>
            <a:r>
              <a:rPr lang="fi-FI" sz="2400" dirty="0"/>
              <a:t> </a:t>
            </a:r>
            <a:r>
              <a:rPr lang="fi-FI" sz="2400" dirty="0" err="1"/>
              <a:t>the</a:t>
            </a:r>
            <a:r>
              <a:rPr lang="fi-FI" sz="2400" dirty="0"/>
              <a:t> </a:t>
            </a:r>
            <a:r>
              <a:rPr lang="fi-FI" sz="2400" dirty="0" err="1"/>
              <a:t>best</a:t>
            </a:r>
            <a:r>
              <a:rPr lang="fi-FI" sz="2400" dirty="0"/>
              <a:t> in </a:t>
            </a:r>
            <a:r>
              <a:rPr lang="fi-FI" sz="2400" dirty="0" err="1"/>
              <a:t>each</a:t>
            </a:r>
            <a:r>
              <a:rPr lang="fi-FI" sz="2400" dirty="0"/>
              <a:t> </a:t>
            </a:r>
            <a:r>
              <a:rPr lang="fi-FI" sz="2400" dirty="0" err="1"/>
              <a:t>need</a:t>
            </a:r>
            <a:r>
              <a:rPr lang="fi-FI" sz="2400" dirty="0"/>
              <a:t>.</a:t>
            </a:r>
          </a:p>
          <a:p>
            <a:pPr>
              <a:lnSpc>
                <a:spcPct val="100000"/>
              </a:lnSpc>
              <a:buFont typeface="Arial" panose="020B0604020202020204" pitchFamily="34" charset="0"/>
              <a:buChar char="•"/>
            </a:pPr>
            <a:r>
              <a:rPr lang="fi-FI" sz="2400" dirty="0"/>
              <a:t>It </a:t>
            </a:r>
            <a:r>
              <a:rPr lang="fi-FI" sz="2400" dirty="0" err="1"/>
              <a:t>may</a:t>
            </a:r>
            <a:r>
              <a:rPr lang="fi-FI" sz="2400" dirty="0"/>
              <a:t> </a:t>
            </a:r>
            <a:r>
              <a:rPr lang="fi-FI" sz="2400" dirty="0" err="1"/>
              <a:t>still</a:t>
            </a:r>
            <a:r>
              <a:rPr lang="fi-FI" sz="2400" dirty="0"/>
              <a:t> </a:t>
            </a:r>
            <a:r>
              <a:rPr lang="fi-FI" sz="2400" dirty="0" err="1"/>
              <a:t>be</a:t>
            </a:r>
            <a:r>
              <a:rPr lang="fi-FI" sz="2400" dirty="0"/>
              <a:t> </a:t>
            </a:r>
            <a:r>
              <a:rPr lang="fi-FI" sz="2400" dirty="0" err="1"/>
              <a:t>also</a:t>
            </a:r>
            <a:r>
              <a:rPr lang="fi-FI" sz="2400" dirty="0"/>
              <a:t> just </a:t>
            </a:r>
            <a:r>
              <a:rPr lang="fi-FI" sz="2400" dirty="0" err="1"/>
              <a:t>the</a:t>
            </a:r>
            <a:r>
              <a:rPr lang="fi-FI" sz="2400" dirty="0"/>
              <a:t> </a:t>
            </a:r>
            <a:r>
              <a:rPr lang="fi-FI" sz="2400" dirty="0" err="1"/>
              <a:t>good</a:t>
            </a:r>
            <a:r>
              <a:rPr lang="fi-FI" sz="2400" dirty="0"/>
              <a:t> </a:t>
            </a:r>
            <a:r>
              <a:rPr lang="fi-FI" sz="2400" dirty="0" err="1"/>
              <a:t>old</a:t>
            </a:r>
            <a:r>
              <a:rPr lang="fi-FI" sz="2400" dirty="0"/>
              <a:t> </a:t>
            </a:r>
            <a:r>
              <a:rPr lang="fi-FI" sz="2400" dirty="0" err="1"/>
              <a:t>full-stack</a:t>
            </a:r>
            <a:r>
              <a:rPr lang="fi-FI" sz="2400" dirty="0"/>
              <a:t>, </a:t>
            </a:r>
            <a:r>
              <a:rPr lang="fi-FI" sz="2400" dirty="0" err="1"/>
              <a:t>though</a:t>
            </a:r>
            <a:r>
              <a:rPr lang="fi-FI" sz="2400" dirty="0"/>
              <a:t> </a:t>
            </a:r>
            <a:r>
              <a:rPr lang="fi-FI" sz="2400" dirty="0" err="1"/>
              <a:t>that</a:t>
            </a:r>
            <a:r>
              <a:rPr lang="fi-FI" sz="2400" dirty="0"/>
              <a:t> </a:t>
            </a:r>
            <a:r>
              <a:rPr lang="fi-FI" sz="2400" dirty="0" err="1"/>
              <a:t>starts</a:t>
            </a:r>
            <a:r>
              <a:rPr lang="fi-FI" sz="2400" dirty="0"/>
              <a:t> to </a:t>
            </a:r>
            <a:r>
              <a:rPr lang="fi-FI" sz="2400" dirty="0" err="1"/>
              <a:t>be</a:t>
            </a:r>
            <a:r>
              <a:rPr lang="fi-FI" sz="2400" dirty="0"/>
              <a:t> </a:t>
            </a:r>
            <a:r>
              <a:rPr lang="fi-FI" sz="2400" dirty="0" err="1"/>
              <a:t>more</a:t>
            </a:r>
            <a:r>
              <a:rPr lang="fi-FI" sz="2400" dirty="0"/>
              <a:t> </a:t>
            </a:r>
            <a:r>
              <a:rPr lang="fi-FI" sz="2400" dirty="0" err="1"/>
              <a:t>rare</a:t>
            </a:r>
            <a:r>
              <a:rPr lang="fi-FI" sz="2400" dirty="0"/>
              <a:t> in </a:t>
            </a:r>
            <a:r>
              <a:rPr lang="fi-FI" sz="2400" dirty="0" err="1"/>
              <a:t>our</a:t>
            </a:r>
            <a:r>
              <a:rPr lang="fi-FI" sz="2400" dirty="0"/>
              <a:t> </a:t>
            </a:r>
            <a:r>
              <a:rPr lang="fi-FI" sz="2400" dirty="0" err="1"/>
              <a:t>customer</a:t>
            </a:r>
            <a:r>
              <a:rPr lang="fi-FI" sz="2400" dirty="0"/>
              <a:t> </a:t>
            </a:r>
            <a:r>
              <a:rPr lang="fi-FI" sz="2400" dirty="0" err="1"/>
              <a:t>cases</a:t>
            </a:r>
            <a:endParaRPr lang="fi-FI" sz="2400" dirty="0"/>
          </a:p>
        </p:txBody>
      </p:sp>
    </p:spTree>
    <p:extLst>
      <p:ext uri="{BB962C8B-B14F-4D97-AF65-F5344CB8AC3E}">
        <p14:creationId xmlns:p14="http://schemas.microsoft.com/office/powerpoint/2010/main" val="3407906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a:t>Three </a:t>
            </a:r>
            <a:r>
              <a:rPr lang="fi-FI" dirty="0" err="1"/>
              <a:t>phases</a:t>
            </a:r>
            <a:r>
              <a:rPr lang="fi-FI" dirty="0"/>
              <a:t> in </a:t>
            </a:r>
            <a:r>
              <a:rPr lang="fi-FI" dirty="0" err="1"/>
              <a:t>programming</a:t>
            </a:r>
            <a:r>
              <a:rPr lang="fi-FI" dirty="0"/>
              <a:t> a case (at </a:t>
            </a:r>
            <a:r>
              <a:rPr lang="fi-FI" dirty="0" err="1"/>
              <a:t>least</a:t>
            </a:r>
            <a:r>
              <a:rPr lang="fi-FI" dirty="0"/>
              <a:t> in </a:t>
            </a:r>
            <a:r>
              <a:rPr lang="fi-FI" dirty="0" err="1"/>
              <a:t>school</a:t>
            </a:r>
            <a:r>
              <a:rPr lang="fi-FI" dirty="0"/>
              <a:t> </a:t>
            </a:r>
            <a:r>
              <a:rPr lang="fi-FI" dirty="0" err="1"/>
              <a:t>cases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fontScale="92500"/>
          </a:bodyPr>
          <a:lstStyle/>
          <a:p>
            <a:r>
              <a:rPr lang="fi-FI" dirty="0"/>
              <a:t>Technical </a:t>
            </a:r>
            <a:r>
              <a:rPr lang="fi-FI" dirty="0" err="1"/>
              <a:t>studies</a:t>
            </a:r>
            <a:endParaRPr lang="fi-FI" dirty="0"/>
          </a:p>
          <a:p>
            <a:pPr lvl="1"/>
            <a:r>
              <a:rPr lang="fi-FI" dirty="0" err="1"/>
              <a:t>Fast</a:t>
            </a:r>
            <a:r>
              <a:rPr lang="fi-FI" dirty="0"/>
              <a:t> </a:t>
            </a:r>
            <a:r>
              <a:rPr lang="fi-FI" dirty="0" err="1"/>
              <a:t>experiments</a:t>
            </a:r>
            <a:r>
              <a:rPr lang="fi-FI" dirty="0"/>
              <a:t> of </a:t>
            </a:r>
            <a:r>
              <a:rPr lang="fi-FI" dirty="0" err="1"/>
              <a:t>any</a:t>
            </a:r>
            <a:r>
              <a:rPr lang="fi-FI" dirty="0"/>
              <a:t> </a:t>
            </a:r>
            <a:r>
              <a:rPr lang="fi-FI" dirty="0" err="1"/>
              <a:t>kind</a:t>
            </a:r>
            <a:r>
              <a:rPr lang="fi-FI" dirty="0"/>
              <a:t>. </a:t>
            </a:r>
            <a:r>
              <a:rPr lang="fi-FI" dirty="0" err="1"/>
              <a:t>Speed</a:t>
            </a:r>
            <a:r>
              <a:rPr lang="fi-FI" dirty="0"/>
              <a:t> in </a:t>
            </a:r>
            <a:r>
              <a:rPr lang="fi-FI" dirty="0" err="1"/>
              <a:t>learning</a:t>
            </a:r>
            <a:r>
              <a:rPr lang="fi-FI" dirty="0"/>
              <a:t> is </a:t>
            </a:r>
            <a:r>
              <a:rPr lang="fi-FI" dirty="0" err="1"/>
              <a:t>important</a:t>
            </a:r>
            <a:r>
              <a:rPr lang="fi-FI" dirty="0"/>
              <a:t>. </a:t>
            </a:r>
            <a:r>
              <a:rPr lang="fi-FI" dirty="0" err="1"/>
              <a:t>But</a:t>
            </a:r>
            <a:r>
              <a:rPr lang="fi-FI" dirty="0"/>
              <a:t> </a:t>
            </a:r>
            <a:r>
              <a:rPr lang="fi-FI" dirty="0" err="1"/>
              <a:t>also</a:t>
            </a:r>
            <a:r>
              <a:rPr lang="fi-FI" dirty="0"/>
              <a:t> </a:t>
            </a:r>
            <a:r>
              <a:rPr lang="fi-FI" dirty="0" err="1"/>
              <a:t>deep</a:t>
            </a:r>
            <a:r>
              <a:rPr lang="fi-FI" dirty="0"/>
              <a:t> </a:t>
            </a:r>
            <a:r>
              <a:rPr lang="fi-FI" dirty="0" err="1"/>
              <a:t>understanding</a:t>
            </a:r>
            <a:r>
              <a:rPr lang="fi-FI" dirty="0"/>
              <a:t> of at </a:t>
            </a:r>
            <a:r>
              <a:rPr lang="fi-FI" dirty="0" err="1"/>
              <a:t>least</a:t>
            </a:r>
            <a:r>
              <a:rPr lang="fi-FI" dirty="0"/>
              <a:t> </a:t>
            </a:r>
            <a:r>
              <a:rPr lang="fi-FI" dirty="0" err="1"/>
              <a:t>the</a:t>
            </a:r>
            <a:r>
              <a:rPr lang="fi-FI" dirty="0"/>
              <a:t> </a:t>
            </a:r>
            <a:r>
              <a:rPr lang="fi-FI" dirty="0" err="1"/>
              <a:t>core</a:t>
            </a:r>
            <a:r>
              <a:rPr lang="fi-FI" dirty="0"/>
              <a:t> </a:t>
            </a:r>
            <a:r>
              <a:rPr lang="fi-FI" dirty="0" err="1"/>
              <a:t>concepts</a:t>
            </a:r>
            <a:r>
              <a:rPr lang="fi-FI" dirty="0"/>
              <a:t>. </a:t>
            </a:r>
            <a:r>
              <a:rPr lang="fi-FI" dirty="0" err="1"/>
              <a:t>Mickey</a:t>
            </a:r>
            <a:r>
              <a:rPr lang="fi-FI" dirty="0"/>
              <a:t> </a:t>
            </a:r>
            <a:r>
              <a:rPr lang="fi-FI" dirty="0" err="1"/>
              <a:t>mouse</a:t>
            </a:r>
            <a:r>
              <a:rPr lang="fi-FI" dirty="0"/>
              <a:t> </a:t>
            </a:r>
            <a:r>
              <a:rPr lang="fi-FI" dirty="0" err="1"/>
              <a:t>examples</a:t>
            </a:r>
            <a:r>
              <a:rPr lang="fi-FI" dirty="0"/>
              <a:t>. </a:t>
            </a:r>
            <a:r>
              <a:rPr lang="fi-FI" dirty="0" err="1"/>
              <a:t>Closer</a:t>
            </a:r>
            <a:r>
              <a:rPr lang="fi-FI" dirty="0"/>
              <a:t> to 0% </a:t>
            </a:r>
            <a:r>
              <a:rPr lang="fi-FI" dirty="0" err="1"/>
              <a:t>customer</a:t>
            </a:r>
            <a:r>
              <a:rPr lang="fi-FI" dirty="0"/>
              <a:t> </a:t>
            </a:r>
            <a:r>
              <a:rPr lang="fi-FI" dirty="0" err="1"/>
              <a:t>value</a:t>
            </a:r>
            <a:r>
              <a:rPr lang="fi-FI" dirty="0"/>
              <a:t>, </a:t>
            </a:r>
            <a:r>
              <a:rPr lang="fi-FI" dirty="0" err="1"/>
              <a:t>but</a:t>
            </a:r>
            <a:r>
              <a:rPr lang="fi-FI" dirty="0"/>
              <a:t> </a:t>
            </a:r>
            <a:r>
              <a:rPr lang="fi-FI" dirty="0" err="1"/>
              <a:t>aiming</a:t>
            </a:r>
            <a:r>
              <a:rPr lang="fi-FI" dirty="0"/>
              <a:t> at </a:t>
            </a:r>
            <a:r>
              <a:rPr lang="fi-FI" dirty="0" err="1"/>
              <a:t>closer</a:t>
            </a:r>
            <a:r>
              <a:rPr lang="fi-FI" dirty="0"/>
              <a:t> to 100% </a:t>
            </a:r>
            <a:r>
              <a:rPr lang="fi-FI" dirty="0" err="1"/>
              <a:t>technical</a:t>
            </a:r>
            <a:r>
              <a:rPr lang="fi-FI" dirty="0"/>
              <a:t> </a:t>
            </a:r>
            <a:r>
              <a:rPr lang="fi-FI" dirty="0" err="1"/>
              <a:t>ability</a:t>
            </a:r>
            <a:r>
              <a:rPr lang="fi-FI" dirty="0"/>
              <a:t> </a:t>
            </a:r>
            <a:r>
              <a:rPr lang="fi-FI" dirty="0" err="1"/>
              <a:t>development</a:t>
            </a:r>
            <a:endParaRPr lang="fi-FI" dirty="0"/>
          </a:p>
          <a:p>
            <a:pPr lvl="1"/>
            <a:r>
              <a:rPr lang="fi-FI" dirty="0" err="1"/>
              <a:t>Only</a:t>
            </a:r>
            <a:r>
              <a:rPr lang="fi-FI" dirty="0"/>
              <a:t> </a:t>
            </a:r>
            <a:r>
              <a:rPr lang="fi-FI" dirty="0" err="1"/>
              <a:t>think</a:t>
            </a:r>
            <a:r>
              <a:rPr lang="fi-FI" dirty="0"/>
              <a:t> of </a:t>
            </a:r>
            <a:r>
              <a:rPr lang="fi-FI" dirty="0" err="1"/>
              <a:t>the</a:t>
            </a:r>
            <a:r>
              <a:rPr lang="fi-FI" dirty="0"/>
              <a:t> </a:t>
            </a:r>
            <a:r>
              <a:rPr lang="fi-FI" dirty="0" err="1"/>
              <a:t>customer</a:t>
            </a:r>
            <a:r>
              <a:rPr lang="fi-FI" dirty="0"/>
              <a:t> case </a:t>
            </a:r>
            <a:r>
              <a:rPr lang="fi-FI" dirty="0" err="1"/>
              <a:t>from</a:t>
            </a:r>
            <a:r>
              <a:rPr lang="fi-FI" dirty="0"/>
              <a:t> </a:t>
            </a:r>
            <a:r>
              <a:rPr lang="fi-FI" dirty="0" err="1"/>
              <a:t>technical</a:t>
            </a:r>
            <a:r>
              <a:rPr lang="fi-FI" dirty="0"/>
              <a:t> </a:t>
            </a:r>
            <a:r>
              <a:rPr lang="fi-FI" dirty="0" err="1"/>
              <a:t>point</a:t>
            </a:r>
            <a:r>
              <a:rPr lang="fi-FI" dirty="0"/>
              <a:t> of </a:t>
            </a:r>
            <a:r>
              <a:rPr lang="fi-FI" dirty="0" err="1"/>
              <a:t>view</a:t>
            </a:r>
            <a:r>
              <a:rPr lang="fi-FI" dirty="0"/>
              <a:t>. </a:t>
            </a:r>
            <a:r>
              <a:rPr lang="fi-FI" dirty="0" err="1"/>
              <a:t>What</a:t>
            </a:r>
            <a:r>
              <a:rPr lang="fi-FI" dirty="0"/>
              <a:t> </a:t>
            </a:r>
            <a:r>
              <a:rPr lang="fi-FI" dirty="0" err="1"/>
              <a:t>are</a:t>
            </a:r>
            <a:r>
              <a:rPr lang="fi-FI" dirty="0"/>
              <a:t> </a:t>
            </a:r>
            <a:r>
              <a:rPr lang="fi-FI" dirty="0" err="1"/>
              <a:t>the</a:t>
            </a:r>
            <a:r>
              <a:rPr lang="fi-FI" dirty="0"/>
              <a:t> </a:t>
            </a:r>
            <a:r>
              <a:rPr lang="fi-FI" dirty="0" err="1"/>
              <a:t>technical</a:t>
            </a:r>
            <a:r>
              <a:rPr lang="fi-FI" dirty="0"/>
              <a:t> </a:t>
            </a:r>
            <a:r>
              <a:rPr lang="fi-FI" dirty="0" err="1"/>
              <a:t>challenges</a:t>
            </a:r>
            <a:r>
              <a:rPr lang="fi-FI" dirty="0"/>
              <a:t> </a:t>
            </a:r>
            <a:r>
              <a:rPr lang="fi-FI" dirty="0" err="1"/>
              <a:t>that</a:t>
            </a:r>
            <a:r>
              <a:rPr lang="fi-FI" dirty="0"/>
              <a:t> </a:t>
            </a:r>
            <a:r>
              <a:rPr lang="fi-FI" dirty="0" err="1"/>
              <a:t>need</a:t>
            </a:r>
            <a:r>
              <a:rPr lang="fi-FI" dirty="0"/>
              <a:t> to </a:t>
            </a:r>
            <a:r>
              <a:rPr lang="fi-FI" dirty="0" err="1"/>
              <a:t>be</a:t>
            </a:r>
            <a:r>
              <a:rPr lang="fi-FI" dirty="0"/>
              <a:t> </a:t>
            </a:r>
            <a:r>
              <a:rPr lang="fi-FI" dirty="0" err="1"/>
              <a:t>addressed</a:t>
            </a:r>
            <a:r>
              <a:rPr lang="fi-FI" dirty="0"/>
              <a:t> </a:t>
            </a:r>
            <a:r>
              <a:rPr lang="fi-FI" dirty="0" err="1"/>
              <a:t>right</a:t>
            </a:r>
            <a:r>
              <a:rPr lang="fi-FI" dirty="0"/>
              <a:t> </a:t>
            </a:r>
            <a:r>
              <a:rPr lang="fi-FI" dirty="0" err="1"/>
              <a:t>now</a:t>
            </a:r>
            <a:r>
              <a:rPr lang="fi-FI" dirty="0"/>
              <a:t>?</a:t>
            </a:r>
          </a:p>
          <a:p>
            <a:r>
              <a:rPr lang="fi-FI" dirty="0" err="1"/>
              <a:t>Archictecture</a:t>
            </a:r>
            <a:r>
              <a:rPr lang="fi-FI" dirty="0"/>
              <a:t> </a:t>
            </a:r>
            <a:r>
              <a:rPr lang="fi-FI" dirty="0" err="1"/>
              <a:t>building</a:t>
            </a:r>
            <a:endParaRPr lang="fi-FI" dirty="0"/>
          </a:p>
          <a:p>
            <a:pPr lvl="1"/>
            <a:r>
              <a:rPr lang="fi-FI" dirty="0"/>
              <a:t>No </a:t>
            </a:r>
            <a:r>
              <a:rPr lang="fi-FI" dirty="0" err="1"/>
              <a:t>hurry</a:t>
            </a:r>
            <a:r>
              <a:rPr lang="fi-FI" dirty="0"/>
              <a:t>. </a:t>
            </a:r>
            <a:r>
              <a:rPr lang="fi-FI" dirty="0" err="1"/>
              <a:t>Refactoring</a:t>
            </a:r>
            <a:r>
              <a:rPr lang="fi-FI" dirty="0"/>
              <a:t>, </a:t>
            </a:r>
            <a:r>
              <a:rPr lang="fi-FI" dirty="0" err="1"/>
              <a:t>refactoring</a:t>
            </a:r>
            <a:r>
              <a:rPr lang="fi-FI" dirty="0"/>
              <a:t>.</a:t>
            </a:r>
          </a:p>
          <a:p>
            <a:pPr lvl="1"/>
            <a:r>
              <a:rPr lang="fi-FI" dirty="0" err="1"/>
              <a:t>Creating</a:t>
            </a:r>
            <a:r>
              <a:rPr lang="fi-FI" dirty="0"/>
              <a:t> </a:t>
            </a:r>
            <a:r>
              <a:rPr lang="fi-FI" dirty="0" err="1"/>
              <a:t>basis</a:t>
            </a:r>
            <a:r>
              <a:rPr lang="fi-FI" dirty="0"/>
              <a:t> for </a:t>
            </a:r>
            <a:r>
              <a:rPr lang="fi-FI" dirty="0" err="1"/>
              <a:t>the</a:t>
            </a:r>
            <a:r>
              <a:rPr lang="fi-FI" dirty="0"/>
              <a:t> </a:t>
            </a:r>
            <a:r>
              <a:rPr lang="fi-FI" dirty="0" err="1"/>
              <a:t>smooth</a:t>
            </a:r>
            <a:r>
              <a:rPr lang="fi-FI" dirty="0"/>
              <a:t> </a:t>
            </a:r>
            <a:r>
              <a:rPr lang="fi-FI" dirty="0" err="1"/>
              <a:t>shared</a:t>
            </a:r>
            <a:r>
              <a:rPr lang="fi-FI" dirty="0"/>
              <a:t> </a:t>
            </a:r>
            <a:r>
              <a:rPr lang="fi-FI" dirty="0" err="1"/>
              <a:t>development</a:t>
            </a:r>
            <a:r>
              <a:rPr lang="fi-FI" dirty="0"/>
              <a:t> </a:t>
            </a:r>
            <a:r>
              <a:rPr lang="fi-FI" dirty="0" err="1"/>
              <a:t>by</a:t>
            </a:r>
            <a:r>
              <a:rPr lang="fi-FI" dirty="0"/>
              <a:t> </a:t>
            </a:r>
            <a:r>
              <a:rPr lang="fi-FI" dirty="0" err="1"/>
              <a:t>multiple</a:t>
            </a:r>
            <a:r>
              <a:rPr lang="fi-FI" dirty="0"/>
              <a:t> </a:t>
            </a:r>
            <a:r>
              <a:rPr lang="fi-FI" dirty="0" err="1"/>
              <a:t>developers</a:t>
            </a:r>
            <a:r>
              <a:rPr lang="fi-FI" dirty="0"/>
              <a:t>.</a:t>
            </a:r>
          </a:p>
          <a:p>
            <a:pPr lvl="1"/>
            <a:r>
              <a:rPr lang="fi-FI" dirty="0" err="1"/>
              <a:t>Not</a:t>
            </a:r>
            <a:r>
              <a:rPr lang="fi-FI" dirty="0"/>
              <a:t> just </a:t>
            </a:r>
            <a:r>
              <a:rPr lang="fi-FI" dirty="0" err="1"/>
              <a:t>modules</a:t>
            </a:r>
            <a:r>
              <a:rPr lang="fi-FI" dirty="0"/>
              <a:t> and </a:t>
            </a:r>
            <a:r>
              <a:rPr lang="fi-FI" dirty="0" err="1"/>
              <a:t>files</a:t>
            </a:r>
            <a:r>
              <a:rPr lang="fi-FI" dirty="0"/>
              <a:t>, </a:t>
            </a:r>
            <a:r>
              <a:rPr lang="fi-FI" dirty="0" err="1"/>
              <a:t>but</a:t>
            </a:r>
            <a:r>
              <a:rPr lang="fi-FI" dirty="0"/>
              <a:t> </a:t>
            </a:r>
            <a:r>
              <a:rPr lang="fi-FI" dirty="0" err="1"/>
              <a:t>also</a:t>
            </a:r>
            <a:r>
              <a:rPr lang="fi-FI" dirty="0"/>
              <a:t> </a:t>
            </a:r>
            <a:r>
              <a:rPr lang="fi-FI" dirty="0" err="1"/>
              <a:t>ways</a:t>
            </a:r>
            <a:r>
              <a:rPr lang="fi-FI" dirty="0"/>
              <a:t> to </a:t>
            </a:r>
            <a:r>
              <a:rPr lang="fi-FI" dirty="0" err="1"/>
              <a:t>do</a:t>
            </a:r>
            <a:r>
              <a:rPr lang="fi-FI" dirty="0"/>
              <a:t> and </a:t>
            </a:r>
            <a:r>
              <a:rPr lang="fi-FI" dirty="0" err="1"/>
              <a:t>principles</a:t>
            </a:r>
            <a:r>
              <a:rPr lang="fi-FI" dirty="0"/>
              <a:t> to </a:t>
            </a:r>
            <a:r>
              <a:rPr lang="fi-FI" dirty="0" err="1"/>
              <a:t>follow</a:t>
            </a:r>
            <a:endParaRPr lang="fi-FI" dirty="0"/>
          </a:p>
          <a:p>
            <a:r>
              <a:rPr lang="fi-FI" dirty="0"/>
              <a:t>Feature </a:t>
            </a:r>
            <a:r>
              <a:rPr lang="fi-FI" dirty="0" err="1"/>
              <a:t>development</a:t>
            </a:r>
            <a:r>
              <a:rPr lang="fi-FI" dirty="0"/>
              <a:t>, </a:t>
            </a:r>
            <a:r>
              <a:rPr lang="fi-FI" dirty="0" err="1"/>
              <a:t>real</a:t>
            </a:r>
            <a:r>
              <a:rPr lang="fi-FI" dirty="0"/>
              <a:t> business case </a:t>
            </a:r>
            <a:r>
              <a:rPr lang="fi-FI" dirty="0" err="1"/>
              <a:t>user</a:t>
            </a:r>
            <a:r>
              <a:rPr lang="fi-FI" dirty="0"/>
              <a:t> </a:t>
            </a:r>
            <a:r>
              <a:rPr lang="fi-FI" dirty="0" err="1"/>
              <a:t>story</a:t>
            </a:r>
            <a:r>
              <a:rPr lang="fi-FI" dirty="0"/>
              <a:t> </a:t>
            </a:r>
            <a:r>
              <a:rPr lang="fi-FI" dirty="0" err="1"/>
              <a:t>implementation</a:t>
            </a:r>
            <a:endParaRPr lang="fi-FI" dirty="0"/>
          </a:p>
          <a:p>
            <a:pPr lvl="1"/>
            <a:r>
              <a:rPr lang="fi-FI" dirty="0" err="1"/>
              <a:t>Now</a:t>
            </a:r>
            <a:r>
              <a:rPr lang="fi-FI" dirty="0"/>
              <a:t> </a:t>
            </a:r>
            <a:r>
              <a:rPr lang="fi-FI" dirty="0" err="1"/>
              <a:t>this</a:t>
            </a:r>
            <a:r>
              <a:rPr lang="fi-FI" dirty="0"/>
              <a:t> is </a:t>
            </a:r>
            <a:r>
              <a:rPr lang="fi-FI" dirty="0" err="1"/>
              <a:t>the</a:t>
            </a:r>
            <a:r>
              <a:rPr lang="fi-FI" dirty="0"/>
              <a:t> </a:t>
            </a:r>
            <a:r>
              <a:rPr lang="fi-FI" dirty="0" err="1"/>
              <a:t>customer-centric</a:t>
            </a:r>
            <a:r>
              <a:rPr lang="fi-FI" dirty="0"/>
              <a:t> </a:t>
            </a:r>
            <a:r>
              <a:rPr lang="fi-FI" dirty="0" err="1"/>
              <a:t>part</a:t>
            </a:r>
            <a:endParaRPr lang="fi-FI" dirty="0"/>
          </a:p>
          <a:p>
            <a:pPr lvl="1"/>
            <a:r>
              <a:rPr lang="fi-FI" dirty="0" err="1"/>
              <a:t>Now</a:t>
            </a:r>
            <a:r>
              <a:rPr lang="fi-FI" dirty="0"/>
              <a:t> </a:t>
            </a:r>
            <a:r>
              <a:rPr lang="fi-FI" dirty="0" err="1"/>
              <a:t>the</a:t>
            </a:r>
            <a:r>
              <a:rPr lang="fi-FI" dirty="0"/>
              <a:t> </a:t>
            </a:r>
            <a:r>
              <a:rPr lang="fi-FI" dirty="0" err="1"/>
              <a:t>development</a:t>
            </a:r>
            <a:r>
              <a:rPr lang="fi-FI" dirty="0"/>
              <a:t> </a:t>
            </a:r>
            <a:r>
              <a:rPr lang="fi-FI" dirty="0" err="1"/>
              <a:t>should</a:t>
            </a:r>
            <a:r>
              <a:rPr lang="fi-FI" dirty="0"/>
              <a:t> </a:t>
            </a:r>
            <a:r>
              <a:rPr lang="fi-FI" dirty="0" err="1"/>
              <a:t>be</a:t>
            </a:r>
            <a:r>
              <a:rPr lang="fi-FI" dirty="0"/>
              <a:t> </a:t>
            </a:r>
            <a:r>
              <a:rPr lang="fi-FI" dirty="0" err="1"/>
              <a:t>fast</a:t>
            </a:r>
            <a:r>
              <a:rPr lang="fi-FI" dirty="0"/>
              <a:t>, as </a:t>
            </a:r>
            <a:r>
              <a:rPr lang="fi-FI" dirty="0" err="1"/>
              <a:t>tech</a:t>
            </a:r>
            <a:r>
              <a:rPr lang="fi-FI" dirty="0"/>
              <a:t> is </a:t>
            </a:r>
            <a:r>
              <a:rPr lang="fi-FI" dirty="0" err="1"/>
              <a:t>known</a:t>
            </a:r>
            <a:r>
              <a:rPr lang="fi-FI" dirty="0"/>
              <a:t> (</a:t>
            </a:r>
            <a:r>
              <a:rPr lang="fi-FI" dirty="0" err="1"/>
              <a:t>from</a:t>
            </a:r>
            <a:r>
              <a:rPr lang="fi-FI" dirty="0"/>
              <a:t> 1, OR </a:t>
            </a:r>
            <a:r>
              <a:rPr lang="fi-FI" dirty="0" err="1"/>
              <a:t>earlier</a:t>
            </a:r>
            <a:r>
              <a:rPr lang="fi-FI" dirty="0"/>
              <a:t> </a:t>
            </a:r>
            <a:r>
              <a:rPr lang="fi-FI" dirty="0" err="1"/>
              <a:t>project</a:t>
            </a:r>
            <a:r>
              <a:rPr lang="fi-FI" dirty="0"/>
              <a:t>) and </a:t>
            </a:r>
            <a:r>
              <a:rPr lang="fi-FI" dirty="0" err="1"/>
              <a:t>architecture</a:t>
            </a:r>
            <a:r>
              <a:rPr lang="fi-FI" dirty="0"/>
              <a:t> </a:t>
            </a:r>
            <a:r>
              <a:rPr lang="fi-FI" dirty="0" err="1"/>
              <a:t>built</a:t>
            </a:r>
            <a:r>
              <a:rPr lang="fi-FI" dirty="0"/>
              <a:t> (2 OR </a:t>
            </a:r>
            <a:r>
              <a:rPr lang="fi-FI" dirty="0" err="1"/>
              <a:t>earlier</a:t>
            </a:r>
            <a:r>
              <a:rPr lang="fi-FI" dirty="0"/>
              <a:t>).</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27.10.2022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15</a:t>
            </a:fld>
            <a:endParaRPr lang="en-GB"/>
          </a:p>
        </p:txBody>
      </p:sp>
    </p:spTree>
    <p:extLst>
      <p:ext uri="{BB962C8B-B14F-4D97-AF65-F5344CB8AC3E}">
        <p14:creationId xmlns:p14="http://schemas.microsoft.com/office/powerpoint/2010/main" val="40113695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p:txBody>
          <a:bodyPr/>
          <a:lstStyle/>
          <a:p>
            <a:r>
              <a:rPr lang="fi-FI" dirty="0" err="1"/>
              <a:t>What</a:t>
            </a:r>
            <a:r>
              <a:rPr lang="fi-FI" dirty="0"/>
              <a:t> </a:t>
            </a:r>
            <a:r>
              <a:rPr lang="fi-FI" dirty="0" err="1"/>
              <a:t>happens</a:t>
            </a:r>
            <a:r>
              <a:rPr lang="fi-FI" dirty="0"/>
              <a:t> (</a:t>
            </a:r>
            <a:r>
              <a:rPr lang="fi-FI" dirty="0" err="1"/>
              <a:t>especially</a:t>
            </a:r>
            <a:r>
              <a:rPr lang="fi-FI" dirty="0"/>
              <a:t> in </a:t>
            </a:r>
            <a:r>
              <a:rPr lang="fi-FI" dirty="0" err="1"/>
              <a:t>school</a:t>
            </a:r>
            <a:r>
              <a:rPr lang="fi-FI" dirty="0"/>
              <a:t> </a:t>
            </a:r>
            <a:r>
              <a:rPr lang="fi-FI" dirty="0" err="1"/>
              <a:t>projects</a:t>
            </a:r>
            <a:r>
              <a:rPr lang="fi-FI" dirty="0"/>
              <a:t>) </a:t>
            </a:r>
            <a:r>
              <a:rPr lang="fi-FI" dirty="0" err="1"/>
              <a:t>if</a:t>
            </a:r>
            <a:r>
              <a:rPr lang="fi-FI" dirty="0"/>
              <a:t> </a:t>
            </a:r>
            <a:r>
              <a:rPr lang="fi-FI" dirty="0" err="1"/>
              <a:t>students</a:t>
            </a:r>
            <a:r>
              <a:rPr lang="fi-FI" dirty="0"/>
              <a:t> </a:t>
            </a:r>
            <a:r>
              <a:rPr lang="fi-FI" dirty="0" err="1"/>
              <a:t>jump</a:t>
            </a:r>
            <a:r>
              <a:rPr lang="fi-FI" dirty="0"/>
              <a:t> </a:t>
            </a:r>
            <a:r>
              <a:rPr lang="fi-FI" dirty="0" err="1"/>
              <a:t>over</a:t>
            </a:r>
            <a:r>
              <a:rPr lang="fi-FI" dirty="0"/>
              <a:t> </a:t>
            </a:r>
            <a:r>
              <a:rPr lang="fi-FI" dirty="0" err="1"/>
              <a:t>the</a:t>
            </a:r>
            <a:r>
              <a:rPr lang="fi-FI" dirty="0"/>
              <a:t> </a:t>
            </a:r>
            <a:r>
              <a:rPr lang="fi-FI" dirty="0" err="1"/>
              <a:t>phases</a:t>
            </a:r>
            <a:r>
              <a:rPr lang="fi-FI" dirty="0"/>
              <a:t>?</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p:txBody>
          <a:bodyPr>
            <a:normAutofit/>
          </a:bodyPr>
          <a:lstStyle/>
          <a:p>
            <a:pPr>
              <a:buFont typeface="Arial" panose="020B0604020202020204" pitchFamily="34" charset="0"/>
              <a:buChar char="•"/>
            </a:pPr>
            <a:r>
              <a:rPr lang="fi-FI" sz="2400" dirty="0" err="1"/>
              <a:t>Then</a:t>
            </a:r>
            <a:r>
              <a:rPr lang="fi-FI" sz="2400" dirty="0"/>
              <a:t> </a:t>
            </a:r>
            <a:r>
              <a:rPr lang="fi-FI" sz="2400" dirty="0" err="1"/>
              <a:t>they</a:t>
            </a:r>
            <a:r>
              <a:rPr lang="fi-FI" sz="2400" dirty="0"/>
              <a:t> </a:t>
            </a:r>
            <a:r>
              <a:rPr lang="fi-FI" sz="2400" dirty="0" err="1"/>
              <a:t>are</a:t>
            </a:r>
            <a:r>
              <a:rPr lang="fi-FI" sz="2400" dirty="0"/>
              <a:t> </a:t>
            </a:r>
            <a:r>
              <a:rPr lang="fi-FI" sz="2400" dirty="0" err="1"/>
              <a:t>trying</a:t>
            </a:r>
            <a:r>
              <a:rPr lang="fi-FI" sz="2400" dirty="0"/>
              <a:t> to </a:t>
            </a:r>
            <a:r>
              <a:rPr lang="fi-FI" sz="2400" dirty="0" err="1"/>
              <a:t>eat</a:t>
            </a:r>
            <a:r>
              <a:rPr lang="fi-FI" sz="2400" dirty="0"/>
              <a:t> an </a:t>
            </a:r>
            <a:r>
              <a:rPr lang="fi-FI" sz="2400" dirty="0" err="1"/>
              <a:t>elephant</a:t>
            </a:r>
            <a:r>
              <a:rPr lang="fi-FI" sz="2400" dirty="0"/>
              <a:t> as a </a:t>
            </a:r>
            <a:r>
              <a:rPr lang="fi-FI" sz="2400" dirty="0" err="1"/>
              <a:t>whole</a:t>
            </a:r>
            <a:endParaRPr lang="fi-FI" sz="2400" dirty="0"/>
          </a:p>
          <a:p>
            <a:pPr>
              <a:buFont typeface="Arial" panose="020B0604020202020204" pitchFamily="34" charset="0"/>
              <a:buChar char="•"/>
            </a:pPr>
            <a:r>
              <a:rPr lang="fi-FI" sz="2400" dirty="0" err="1"/>
              <a:t>Leads</a:t>
            </a:r>
            <a:r>
              <a:rPr lang="fi-FI" sz="2400" dirty="0"/>
              <a:t> </a:t>
            </a:r>
            <a:r>
              <a:rPr lang="fi-FI" sz="2400" dirty="0" err="1"/>
              <a:t>often</a:t>
            </a:r>
            <a:r>
              <a:rPr lang="fi-FI" sz="2400" dirty="0"/>
              <a:t> to </a:t>
            </a:r>
            <a:r>
              <a:rPr lang="fi-FI" sz="2400" dirty="0" err="1"/>
              <a:t>the</a:t>
            </a:r>
            <a:r>
              <a:rPr lang="fi-FI" sz="2400" dirty="0"/>
              <a:t> </a:t>
            </a:r>
            <a:r>
              <a:rPr lang="fi-FI" sz="2400" dirty="0" err="1"/>
              <a:t>analysis-paralysis</a:t>
            </a:r>
            <a:endParaRPr lang="fi-FI" sz="2400" dirty="0"/>
          </a:p>
          <a:p>
            <a:pPr lvl="1">
              <a:buFont typeface="Arial" panose="020B0604020202020204" pitchFamily="34" charset="0"/>
              <a:buChar char="•"/>
            </a:pPr>
            <a:r>
              <a:rPr lang="fi-FI" sz="2000" dirty="0"/>
              <a:t>”</a:t>
            </a:r>
            <a:r>
              <a:rPr lang="fi-FI" sz="2000" dirty="0" err="1"/>
              <a:t>We</a:t>
            </a:r>
            <a:r>
              <a:rPr lang="fi-FI" sz="2000" dirty="0"/>
              <a:t> </a:t>
            </a:r>
            <a:r>
              <a:rPr lang="fi-FI" sz="2000" dirty="0" err="1"/>
              <a:t>cannot</a:t>
            </a:r>
            <a:r>
              <a:rPr lang="fi-FI" sz="2000" dirty="0"/>
              <a:t> </a:t>
            </a:r>
            <a:r>
              <a:rPr lang="fi-FI" sz="2000" dirty="0" err="1"/>
              <a:t>start</a:t>
            </a:r>
            <a:r>
              <a:rPr lang="fi-FI" sz="2000" dirty="0"/>
              <a:t> </a:t>
            </a:r>
            <a:r>
              <a:rPr lang="fi-FI" sz="2000" dirty="0" err="1"/>
              <a:t>because</a:t>
            </a:r>
            <a:r>
              <a:rPr lang="fi-FI" sz="2000" dirty="0"/>
              <a:t> </a:t>
            </a:r>
            <a:r>
              <a:rPr lang="fi-FI" sz="2000" dirty="0" err="1"/>
              <a:t>we</a:t>
            </a:r>
            <a:r>
              <a:rPr lang="fi-FI" sz="2000" dirty="0"/>
              <a:t> </a:t>
            </a:r>
            <a:r>
              <a:rPr lang="fi-FI" sz="2000" dirty="0" err="1"/>
              <a:t>don’t</a:t>
            </a:r>
            <a:r>
              <a:rPr lang="fi-FI" sz="2000" dirty="0"/>
              <a:t> </a:t>
            </a:r>
            <a:r>
              <a:rPr lang="fi-FI" sz="2000" dirty="0" err="1"/>
              <a:t>know</a:t>
            </a:r>
            <a:r>
              <a:rPr lang="fi-FI" sz="2000" dirty="0"/>
              <a:t> </a:t>
            </a:r>
            <a:r>
              <a:rPr lang="fi-FI" sz="2000" dirty="0" err="1"/>
              <a:t>exactly</a:t>
            </a:r>
            <a:r>
              <a:rPr lang="fi-FI" sz="2000" dirty="0"/>
              <a:t> </a:t>
            </a:r>
            <a:r>
              <a:rPr lang="fi-FI" sz="2000" dirty="0" err="1"/>
              <a:t>what</a:t>
            </a:r>
            <a:r>
              <a:rPr lang="fi-FI" sz="2000" dirty="0"/>
              <a:t> </a:t>
            </a:r>
            <a:r>
              <a:rPr lang="fi-FI" sz="2000" dirty="0" err="1"/>
              <a:t>customer</a:t>
            </a:r>
            <a:r>
              <a:rPr lang="fi-FI" sz="2000" dirty="0"/>
              <a:t> </a:t>
            </a:r>
            <a:r>
              <a:rPr lang="fi-FI" sz="2000" dirty="0" err="1"/>
              <a:t>needs</a:t>
            </a:r>
            <a:r>
              <a:rPr lang="fi-FI" sz="2000" dirty="0"/>
              <a:t>”</a:t>
            </a:r>
          </a:p>
          <a:p>
            <a:pPr lvl="1">
              <a:buFont typeface="Arial" panose="020B0604020202020204" pitchFamily="34" charset="0"/>
              <a:buChar char="•"/>
            </a:pP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to </a:t>
            </a:r>
            <a:r>
              <a:rPr lang="fi-FI" sz="2000" dirty="0" err="1"/>
              <a:t>start</a:t>
            </a:r>
            <a:r>
              <a:rPr lang="fi-FI" sz="2000" dirty="0"/>
              <a:t> </a:t>
            </a:r>
            <a:r>
              <a:rPr lang="fi-FI" sz="2000" dirty="0" err="1"/>
              <a:t>with</a:t>
            </a:r>
            <a:r>
              <a:rPr lang="fi-FI" sz="2000" dirty="0"/>
              <a:t> </a:t>
            </a:r>
            <a:r>
              <a:rPr lang="fi-FI" sz="2000" dirty="0" err="1"/>
              <a:t>the</a:t>
            </a:r>
            <a:r>
              <a:rPr lang="fi-FI" sz="2000" dirty="0"/>
              <a:t> </a:t>
            </a:r>
            <a:r>
              <a:rPr lang="fi-FI" sz="2000" dirty="0" err="1"/>
              <a:t>phases</a:t>
            </a:r>
            <a:r>
              <a:rPr lang="fi-FI" sz="2000" dirty="0"/>
              <a:t> 1 and 2!</a:t>
            </a:r>
          </a:p>
          <a:p>
            <a:pPr lvl="1">
              <a:buFont typeface="Arial" panose="020B0604020202020204" pitchFamily="34" charset="0"/>
              <a:buChar char="•"/>
            </a:pPr>
            <a:r>
              <a:rPr lang="fi-FI" sz="2000" dirty="0"/>
              <a:t>In </a:t>
            </a:r>
            <a:r>
              <a:rPr lang="fi-FI" sz="2000" dirty="0" err="1"/>
              <a:t>agile</a:t>
            </a:r>
            <a:r>
              <a:rPr lang="fi-FI" sz="2000" dirty="0"/>
              <a:t> </a:t>
            </a:r>
            <a:r>
              <a:rPr lang="fi-FI" sz="2000" dirty="0" err="1"/>
              <a:t>development</a:t>
            </a:r>
            <a:r>
              <a:rPr lang="fi-FI" sz="2000" dirty="0"/>
              <a:t> </a:t>
            </a:r>
            <a:r>
              <a:rPr lang="fi-FI" sz="2000" dirty="0" err="1"/>
              <a:t>we</a:t>
            </a:r>
            <a:r>
              <a:rPr lang="fi-FI" sz="2000" dirty="0"/>
              <a:t> </a:t>
            </a:r>
            <a:r>
              <a:rPr lang="fi-FI" sz="2000" dirty="0" err="1"/>
              <a:t>do</a:t>
            </a:r>
            <a:r>
              <a:rPr lang="fi-FI" sz="2000" dirty="0"/>
              <a:t> </a:t>
            </a:r>
            <a:r>
              <a:rPr lang="fi-FI" sz="2000" dirty="0" err="1"/>
              <a:t>not</a:t>
            </a:r>
            <a:r>
              <a:rPr lang="fi-FI" sz="2000" dirty="0"/>
              <a:t> </a:t>
            </a:r>
            <a:r>
              <a:rPr lang="fi-FI" sz="2000" dirty="0" err="1"/>
              <a:t>need</a:t>
            </a:r>
            <a:r>
              <a:rPr lang="fi-FI" sz="2000" dirty="0"/>
              <a:t> to </a:t>
            </a:r>
            <a:r>
              <a:rPr lang="fi-FI" sz="2000" dirty="0" err="1"/>
              <a:t>know</a:t>
            </a:r>
            <a:r>
              <a:rPr lang="fi-FI" sz="2000" dirty="0"/>
              <a:t> </a:t>
            </a:r>
            <a:r>
              <a:rPr lang="fi-FI" sz="2000" dirty="0" err="1"/>
              <a:t>exactly</a:t>
            </a:r>
            <a:r>
              <a:rPr lang="fi-FI" sz="2000" dirty="0"/>
              <a:t> in </a:t>
            </a:r>
            <a:r>
              <a:rPr lang="fi-FI" sz="2000" dirty="0" err="1"/>
              <a:t>the</a:t>
            </a:r>
            <a:r>
              <a:rPr lang="fi-FI" sz="2000" dirty="0"/>
              <a:t> </a:t>
            </a:r>
            <a:r>
              <a:rPr lang="fi-FI" sz="2000" dirty="0" err="1"/>
              <a:t>phase</a:t>
            </a:r>
            <a:r>
              <a:rPr lang="fi-FI" sz="2000" dirty="0"/>
              <a:t> 3 </a:t>
            </a:r>
            <a:r>
              <a:rPr lang="fi-FI" sz="2000" dirty="0" err="1"/>
              <a:t>either</a:t>
            </a:r>
            <a:r>
              <a:rPr lang="fi-FI" sz="2000" dirty="0"/>
              <a:t>!</a:t>
            </a:r>
          </a:p>
          <a:p>
            <a:pPr lvl="2">
              <a:buFont typeface="Arial" panose="020B0604020202020204" pitchFamily="34" charset="0"/>
              <a:buChar char="•"/>
            </a:pPr>
            <a:r>
              <a:rPr lang="fi-FI" sz="2000" dirty="0" err="1"/>
              <a:t>Prototyping</a:t>
            </a:r>
            <a:r>
              <a:rPr lang="fi-FI" sz="2000" dirty="0"/>
              <a:t>: </a:t>
            </a:r>
            <a:r>
              <a:rPr lang="fi-FI" sz="2000" dirty="0" err="1"/>
              <a:t>Create</a:t>
            </a:r>
            <a:r>
              <a:rPr lang="fi-FI" sz="2000" dirty="0"/>
              <a:t> </a:t>
            </a:r>
            <a:r>
              <a:rPr lang="fi-FI" sz="2000" dirty="0" err="1"/>
              <a:t>first</a:t>
            </a:r>
            <a:r>
              <a:rPr lang="fi-FI" sz="2000" dirty="0"/>
              <a:t> </a:t>
            </a:r>
            <a:r>
              <a:rPr lang="fi-FI" sz="2000" dirty="0" err="1"/>
              <a:t>lean</a:t>
            </a:r>
            <a:r>
              <a:rPr lang="fi-FI" sz="2000" dirty="0"/>
              <a:t> version of </a:t>
            </a:r>
            <a:r>
              <a:rPr lang="fi-FI" sz="2000" dirty="0" err="1"/>
              <a:t>what</a:t>
            </a:r>
            <a:r>
              <a:rPr lang="fi-FI" sz="2000" dirty="0"/>
              <a:t> </a:t>
            </a:r>
            <a:r>
              <a:rPr lang="fi-FI" sz="2000" dirty="0" err="1"/>
              <a:t>customer</a:t>
            </a:r>
            <a:r>
              <a:rPr lang="fi-FI" sz="2000" dirty="0"/>
              <a:t> </a:t>
            </a:r>
            <a:r>
              <a:rPr lang="fi-FI" sz="2000" dirty="0" err="1"/>
              <a:t>might</a:t>
            </a:r>
            <a:r>
              <a:rPr lang="fi-FI" sz="2000" dirty="0"/>
              <a:t> </a:t>
            </a:r>
            <a:r>
              <a:rPr lang="fi-FI" sz="2000" dirty="0" err="1"/>
              <a:t>want</a:t>
            </a:r>
            <a:r>
              <a:rPr lang="fi-FI" sz="2000" dirty="0"/>
              <a:t>.</a:t>
            </a:r>
          </a:p>
          <a:p>
            <a:pPr lvl="2">
              <a:buFont typeface="Arial" panose="020B0604020202020204" pitchFamily="34" charset="0"/>
              <a:buChar char="•"/>
            </a:pPr>
            <a:r>
              <a:rPr lang="fi-FI" sz="2000" dirty="0" err="1"/>
              <a:t>Iterate</a:t>
            </a:r>
            <a:r>
              <a:rPr lang="fi-FI" sz="2000" dirty="0"/>
              <a:t>: </a:t>
            </a:r>
            <a:r>
              <a:rPr lang="fi-FI" sz="2000" dirty="0" err="1"/>
              <a:t>Ask</a:t>
            </a:r>
            <a:r>
              <a:rPr lang="fi-FI" sz="2000" dirty="0"/>
              <a:t> feedback and </a:t>
            </a:r>
            <a:r>
              <a:rPr lang="fi-FI" sz="2000" dirty="0" err="1"/>
              <a:t>start</a:t>
            </a:r>
            <a:r>
              <a:rPr lang="fi-FI" sz="2000" dirty="0"/>
              <a:t> </a:t>
            </a:r>
            <a:r>
              <a:rPr lang="fi-FI" sz="2000" dirty="0" err="1"/>
              <a:t>working</a:t>
            </a:r>
            <a:r>
              <a:rPr lang="fi-FI" sz="2000" dirty="0"/>
              <a:t> on it</a:t>
            </a:r>
          </a:p>
          <a:p>
            <a:pPr lvl="2">
              <a:buFont typeface="Arial" panose="020B0604020202020204" pitchFamily="34" charset="0"/>
              <a:buChar char="•"/>
            </a:pPr>
            <a:r>
              <a:rPr lang="fi-FI" sz="2000" dirty="0" err="1"/>
              <a:t>Should</a:t>
            </a:r>
            <a:r>
              <a:rPr lang="fi-FI" sz="2000" dirty="0"/>
              <a:t> </a:t>
            </a:r>
            <a:r>
              <a:rPr lang="fi-FI" sz="2000" dirty="0" err="1"/>
              <a:t>be</a:t>
            </a:r>
            <a:r>
              <a:rPr lang="fi-FI" sz="2000" dirty="0"/>
              <a:t> </a:t>
            </a:r>
            <a:r>
              <a:rPr lang="fi-FI" sz="2000" dirty="0" err="1"/>
              <a:t>easy</a:t>
            </a:r>
            <a:r>
              <a:rPr lang="fi-FI" sz="2000" dirty="0"/>
              <a:t>, </a:t>
            </a:r>
            <a:r>
              <a:rPr lang="fi-FI" sz="2000" dirty="0" err="1"/>
              <a:t>if</a:t>
            </a:r>
            <a:r>
              <a:rPr lang="fi-FI" sz="2000" dirty="0"/>
              <a:t> </a:t>
            </a:r>
            <a:r>
              <a:rPr lang="fi-FI" sz="2000" dirty="0" err="1"/>
              <a:t>you</a:t>
            </a:r>
            <a:r>
              <a:rPr lang="fi-FI" sz="2000" dirty="0"/>
              <a:t> </a:t>
            </a:r>
            <a:r>
              <a:rPr lang="fi-FI" sz="2000" dirty="0" err="1"/>
              <a:t>did</a:t>
            </a:r>
            <a:r>
              <a:rPr lang="fi-FI" sz="2000" dirty="0"/>
              <a:t> </a:t>
            </a:r>
            <a:r>
              <a:rPr lang="fi-FI" sz="2000" dirty="0" err="1"/>
              <a:t>not</a:t>
            </a:r>
            <a:r>
              <a:rPr lang="fi-FI" sz="2000" dirty="0"/>
              <a:t> </a:t>
            </a:r>
            <a:r>
              <a:rPr lang="fi-FI" sz="2000" dirty="0" err="1"/>
              <a:t>skip</a:t>
            </a:r>
            <a:r>
              <a:rPr lang="fi-FI" sz="2000" dirty="0"/>
              <a:t> </a:t>
            </a:r>
            <a:r>
              <a:rPr lang="fi-FI" sz="2000" dirty="0" err="1"/>
              <a:t>phases</a:t>
            </a:r>
            <a:r>
              <a:rPr lang="fi-FI" sz="2000" dirty="0"/>
              <a:t> 1 and 2</a:t>
            </a:r>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27.10.2022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16</a:t>
            </a:fld>
            <a:endParaRPr lang="en-GB"/>
          </a:p>
        </p:txBody>
      </p:sp>
    </p:spTree>
    <p:extLst>
      <p:ext uri="{BB962C8B-B14F-4D97-AF65-F5344CB8AC3E}">
        <p14:creationId xmlns:p14="http://schemas.microsoft.com/office/powerpoint/2010/main" val="213218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a:t>
            </a:r>
            <a:r>
              <a:rPr lang="fi-FI" dirty="0" err="1"/>
              <a:t>Opinion</a:t>
            </a:r>
            <a:r>
              <a:rPr lang="fi-FI" dirty="0"/>
              <a:t> – and </a:t>
            </a:r>
            <a:r>
              <a:rPr lang="fi-FI" dirty="0" err="1"/>
              <a:t>Questions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There</a:t>
            </a:r>
            <a:r>
              <a:rPr lang="fi-FI" dirty="0"/>
              <a:t> </a:t>
            </a:r>
            <a:r>
              <a:rPr lang="fi-FI" dirty="0" err="1"/>
              <a:t>are</a:t>
            </a:r>
            <a:r>
              <a:rPr lang="fi-FI" dirty="0"/>
              <a:t> no </a:t>
            </a:r>
            <a:r>
              <a:rPr lang="fi-FI" dirty="0" err="1"/>
              <a:t>correct</a:t>
            </a:r>
            <a:r>
              <a:rPr lang="fi-FI" dirty="0"/>
              <a:t> </a:t>
            </a:r>
            <a:r>
              <a:rPr lang="fi-FI" dirty="0" err="1"/>
              <a:t>answers</a:t>
            </a:r>
            <a:r>
              <a:rPr lang="fi-FI" dirty="0"/>
              <a:t> to </a:t>
            </a:r>
            <a:r>
              <a:rPr lang="fi-FI" dirty="0" err="1"/>
              <a:t>these</a:t>
            </a:r>
            <a:r>
              <a:rPr lang="fi-FI" dirty="0"/>
              <a:t> </a:t>
            </a:r>
            <a:r>
              <a:rPr lang="fi-FI" dirty="0" err="1"/>
              <a:t>questions</a:t>
            </a:r>
            <a:endParaRPr lang="fi-FI" dirty="0"/>
          </a:p>
          <a:p>
            <a:r>
              <a:rPr lang="fi-FI" dirty="0"/>
              <a:t>Robert C. Martin </a:t>
            </a:r>
            <a:r>
              <a:rPr lang="fi-FI" dirty="0" err="1"/>
              <a:t>said</a:t>
            </a:r>
            <a:r>
              <a:rPr lang="fi-FI" dirty="0"/>
              <a:t>, </a:t>
            </a:r>
            <a:r>
              <a:rPr lang="fi-FI" dirty="0" err="1"/>
              <a:t>based</a:t>
            </a:r>
            <a:r>
              <a:rPr lang="fi-FI" dirty="0"/>
              <a:t> on </a:t>
            </a:r>
            <a:r>
              <a:rPr lang="fi-FI" dirty="0" err="1"/>
              <a:t>Ivar</a:t>
            </a:r>
            <a:r>
              <a:rPr lang="fi-FI" dirty="0"/>
              <a:t> Jacobsen </a:t>
            </a:r>
            <a:r>
              <a:rPr lang="fi-FI" dirty="0" err="1"/>
              <a:t>book</a:t>
            </a:r>
            <a:r>
              <a:rPr lang="fi-FI" dirty="0"/>
              <a:t>, </a:t>
            </a:r>
            <a:r>
              <a:rPr lang="fi-FI" dirty="0" err="1"/>
              <a:t>something</a:t>
            </a:r>
            <a:r>
              <a:rPr lang="fi-FI" dirty="0"/>
              <a:t> </a:t>
            </a:r>
            <a:r>
              <a:rPr lang="fi-FI" dirty="0" err="1"/>
              <a:t>like</a:t>
            </a:r>
            <a:r>
              <a:rPr lang="fi-FI" dirty="0"/>
              <a:t> </a:t>
            </a:r>
            <a:r>
              <a:rPr lang="fi-FI" dirty="0" err="1"/>
              <a:t>this</a:t>
            </a:r>
            <a:r>
              <a:rPr lang="fi-FI" dirty="0"/>
              <a:t>:</a:t>
            </a:r>
          </a:p>
          <a:p>
            <a:pPr lvl="1"/>
            <a:r>
              <a:rPr lang="fi-FI" dirty="0"/>
              <a:t>”</a:t>
            </a:r>
            <a:r>
              <a:rPr lang="fi-FI" i="1" dirty="0"/>
              <a:t>Architecture </a:t>
            </a:r>
            <a:r>
              <a:rPr lang="fi-FI" i="1" dirty="0" err="1"/>
              <a:t>should</a:t>
            </a:r>
            <a:r>
              <a:rPr lang="fi-FI" i="1" dirty="0"/>
              <a:t> </a:t>
            </a:r>
            <a:r>
              <a:rPr lang="fi-FI" i="1" dirty="0" err="1"/>
              <a:t>be</a:t>
            </a:r>
            <a:r>
              <a:rPr lang="fi-FI" i="1" dirty="0"/>
              <a:t> </a:t>
            </a:r>
            <a:r>
              <a:rPr lang="fi-FI" i="1" dirty="0" err="1"/>
              <a:t>based</a:t>
            </a:r>
            <a:r>
              <a:rPr lang="fi-FI" i="1" dirty="0"/>
              <a:t> on </a:t>
            </a:r>
            <a:r>
              <a:rPr lang="fi-FI" i="1" dirty="0" err="1"/>
              <a:t>the</a:t>
            </a:r>
            <a:r>
              <a:rPr lang="fi-FI" i="1" dirty="0"/>
              <a:t> business </a:t>
            </a:r>
            <a:r>
              <a:rPr lang="fi-FI" i="1" dirty="0" err="1"/>
              <a:t>use</a:t>
            </a:r>
            <a:r>
              <a:rPr lang="fi-FI" i="1" dirty="0"/>
              <a:t> </a:t>
            </a:r>
            <a:r>
              <a:rPr lang="fi-FI" i="1" dirty="0" err="1"/>
              <a:t>cases</a:t>
            </a:r>
            <a:r>
              <a:rPr lang="fi-FI" i="1" dirty="0"/>
              <a:t> of </a:t>
            </a:r>
            <a:r>
              <a:rPr lang="fi-FI" i="1" dirty="0" err="1"/>
              <a:t>the</a:t>
            </a:r>
            <a:r>
              <a:rPr lang="fi-FI" i="1" dirty="0"/>
              <a:t> </a:t>
            </a:r>
            <a:r>
              <a:rPr lang="fi-FI" i="1" dirty="0" err="1"/>
              <a:t>customer</a:t>
            </a:r>
            <a:r>
              <a:rPr lang="fi-FI" dirty="0"/>
              <a:t> – </a:t>
            </a:r>
            <a:r>
              <a:rPr lang="fi-FI" dirty="0" err="1"/>
              <a:t>customer-centered</a:t>
            </a:r>
            <a:r>
              <a:rPr lang="fi-FI" dirty="0"/>
              <a:t> design.”</a:t>
            </a:r>
          </a:p>
          <a:p>
            <a:r>
              <a:rPr lang="fi-FI" dirty="0" err="1"/>
              <a:t>What</a:t>
            </a:r>
            <a:r>
              <a:rPr lang="fi-FI" dirty="0"/>
              <a:t> </a:t>
            </a:r>
            <a:r>
              <a:rPr lang="fi-FI" dirty="0" err="1"/>
              <a:t>would</a:t>
            </a:r>
            <a:r>
              <a:rPr lang="fi-FI" dirty="0"/>
              <a:t> </a:t>
            </a:r>
            <a:r>
              <a:rPr lang="fi-FI" dirty="0" err="1"/>
              <a:t>be</a:t>
            </a:r>
            <a:r>
              <a:rPr lang="fi-FI" dirty="0"/>
              <a:t> </a:t>
            </a:r>
            <a:r>
              <a:rPr lang="fi-FI" dirty="0" err="1"/>
              <a:t>the</a:t>
            </a:r>
            <a:r>
              <a:rPr lang="fi-FI" dirty="0"/>
              <a:t> </a:t>
            </a:r>
            <a:r>
              <a:rPr lang="fi-FI" dirty="0" err="1"/>
              <a:t>pros</a:t>
            </a:r>
            <a:r>
              <a:rPr lang="fi-FI" dirty="0"/>
              <a:t> and </a:t>
            </a:r>
            <a:r>
              <a:rPr lang="fi-FI" dirty="0" err="1"/>
              <a:t>cons</a:t>
            </a:r>
            <a:r>
              <a:rPr lang="fi-FI" dirty="0"/>
              <a:t> of </a:t>
            </a:r>
            <a:r>
              <a:rPr lang="fi-FI" dirty="0" err="1"/>
              <a:t>that</a:t>
            </a:r>
            <a:r>
              <a:rPr lang="fi-FI" dirty="0"/>
              <a:t> </a:t>
            </a:r>
            <a:r>
              <a:rPr lang="fi-FI" dirty="0" err="1"/>
              <a:t>approach</a:t>
            </a:r>
            <a:r>
              <a:rPr lang="fi-FI" dirty="0"/>
              <a:t>?</a:t>
            </a:r>
          </a:p>
          <a:p>
            <a:r>
              <a:rPr lang="fi-FI" dirty="0" err="1"/>
              <a:t>Would</a:t>
            </a:r>
            <a:r>
              <a:rPr lang="fi-FI" dirty="0"/>
              <a:t> </a:t>
            </a:r>
            <a:r>
              <a:rPr lang="fi-FI" dirty="0" err="1"/>
              <a:t>you</a:t>
            </a:r>
            <a:r>
              <a:rPr lang="fi-FI" dirty="0"/>
              <a:t> </a:t>
            </a:r>
            <a:r>
              <a:rPr lang="fi-FI" dirty="0" err="1"/>
              <a:t>create</a:t>
            </a:r>
            <a:r>
              <a:rPr lang="fi-FI" dirty="0"/>
              <a:t> </a:t>
            </a:r>
            <a:r>
              <a:rPr lang="fi-FI" dirty="0" err="1"/>
              <a:t>your</a:t>
            </a:r>
            <a:r>
              <a:rPr lang="fi-FI" dirty="0"/>
              <a:t> </a:t>
            </a:r>
            <a:r>
              <a:rPr lang="fi-FI" dirty="0" err="1"/>
              <a:t>architectures</a:t>
            </a:r>
            <a:r>
              <a:rPr lang="fi-FI" dirty="0"/>
              <a:t> _</a:t>
            </a:r>
            <a:r>
              <a:rPr lang="fi-FI" dirty="0" err="1"/>
              <a:t>based</a:t>
            </a:r>
            <a:r>
              <a:rPr lang="fi-FI" dirty="0"/>
              <a:t>_ on </a:t>
            </a:r>
            <a:r>
              <a:rPr lang="fi-FI" dirty="0" err="1"/>
              <a:t>use</a:t>
            </a:r>
            <a:r>
              <a:rPr lang="fi-FI" dirty="0"/>
              <a:t> </a:t>
            </a:r>
            <a:r>
              <a:rPr lang="fi-FI" dirty="0" err="1"/>
              <a:t>cases</a:t>
            </a:r>
            <a:r>
              <a:rPr lang="fi-FI" dirty="0"/>
              <a:t> / </a:t>
            </a:r>
            <a:r>
              <a:rPr lang="fi-FI" dirty="0" err="1"/>
              <a:t>user</a:t>
            </a:r>
            <a:r>
              <a:rPr lang="fi-FI" dirty="0"/>
              <a:t> </a:t>
            </a:r>
            <a:r>
              <a:rPr lang="fi-FI" dirty="0" err="1"/>
              <a:t>stories</a:t>
            </a:r>
            <a:r>
              <a:rPr lang="fi-FI" dirty="0"/>
              <a:t>?</a:t>
            </a:r>
          </a:p>
          <a:p>
            <a:r>
              <a:rPr lang="fi-FI" dirty="0" err="1"/>
              <a:t>Or</a:t>
            </a:r>
            <a:r>
              <a:rPr lang="fi-FI" dirty="0"/>
              <a:t> </a:t>
            </a:r>
            <a:r>
              <a:rPr lang="fi-FI" dirty="0" err="1"/>
              <a:t>would</a:t>
            </a:r>
            <a:r>
              <a:rPr lang="fi-FI" dirty="0"/>
              <a:t> </a:t>
            </a:r>
            <a:r>
              <a:rPr lang="fi-FI" dirty="0" err="1"/>
              <a:t>you</a:t>
            </a:r>
            <a:r>
              <a:rPr lang="fi-FI" dirty="0"/>
              <a:t> </a:t>
            </a:r>
            <a:r>
              <a:rPr lang="fi-FI" dirty="0" err="1"/>
              <a:t>do</a:t>
            </a:r>
            <a:r>
              <a:rPr lang="fi-FI" dirty="0"/>
              <a:t> </a:t>
            </a:r>
            <a:r>
              <a:rPr lang="fi-FI" dirty="0" err="1"/>
              <a:t>more</a:t>
            </a:r>
            <a:r>
              <a:rPr lang="fi-FI" dirty="0"/>
              <a:t> </a:t>
            </a:r>
            <a:r>
              <a:rPr lang="fi-FI" dirty="0" err="1"/>
              <a:t>traditional</a:t>
            </a:r>
            <a:r>
              <a:rPr lang="fi-FI" dirty="0"/>
              <a:t> </a:t>
            </a:r>
            <a:r>
              <a:rPr lang="fi-FI" dirty="0" err="1"/>
              <a:t>way</a:t>
            </a:r>
            <a:r>
              <a:rPr lang="fi-FI" dirty="0"/>
              <a:t>, </a:t>
            </a:r>
            <a:r>
              <a:rPr lang="fi-FI" dirty="0" err="1"/>
              <a:t>let</a:t>
            </a:r>
            <a:r>
              <a:rPr lang="fi-FI" dirty="0"/>
              <a:t> </a:t>
            </a:r>
            <a:r>
              <a:rPr lang="fi-FI" dirty="0" err="1"/>
              <a:t>the</a:t>
            </a:r>
            <a:r>
              <a:rPr lang="fi-FI" dirty="0"/>
              <a:t> </a:t>
            </a:r>
            <a:r>
              <a:rPr lang="fi-FI" dirty="0" err="1"/>
              <a:t>use</a:t>
            </a:r>
            <a:r>
              <a:rPr lang="fi-FI" dirty="0"/>
              <a:t> </a:t>
            </a:r>
            <a:r>
              <a:rPr lang="fi-FI" dirty="0" err="1"/>
              <a:t>cases</a:t>
            </a:r>
            <a:r>
              <a:rPr lang="fi-FI" dirty="0"/>
              <a:t> </a:t>
            </a:r>
            <a:r>
              <a:rPr lang="fi-FI" dirty="0" err="1"/>
              <a:t>affect</a:t>
            </a:r>
            <a:r>
              <a:rPr lang="fi-FI" dirty="0"/>
              <a:t> </a:t>
            </a:r>
            <a:r>
              <a:rPr lang="fi-FI" b="1" dirty="0" err="1"/>
              <a:t>the</a:t>
            </a:r>
            <a:r>
              <a:rPr lang="fi-FI" b="1" dirty="0"/>
              <a:t> </a:t>
            </a:r>
            <a:r>
              <a:rPr lang="fi-FI" b="1" dirty="0" err="1"/>
              <a:t>choice</a:t>
            </a:r>
            <a:r>
              <a:rPr lang="fi-FI" b="1" dirty="0"/>
              <a:t> </a:t>
            </a:r>
            <a:r>
              <a:rPr lang="fi-FI" dirty="0"/>
              <a:t>of </a:t>
            </a:r>
            <a:r>
              <a:rPr lang="fi-FI" dirty="0" err="1"/>
              <a:t>the</a:t>
            </a:r>
            <a:r>
              <a:rPr lang="fi-FI" dirty="0"/>
              <a:t> </a:t>
            </a:r>
            <a:r>
              <a:rPr lang="fi-FI" dirty="0" err="1"/>
              <a:t>architecture</a:t>
            </a:r>
            <a:r>
              <a:rPr lang="fi-FI" dirty="0"/>
              <a:t> and </a:t>
            </a:r>
            <a:r>
              <a:rPr lang="fi-FI" dirty="0" err="1"/>
              <a:t>how</a:t>
            </a:r>
            <a:r>
              <a:rPr lang="fi-FI" dirty="0"/>
              <a:t> it is </a:t>
            </a:r>
            <a:r>
              <a:rPr lang="fi-FI" dirty="0" err="1"/>
              <a:t>audited</a:t>
            </a:r>
            <a:r>
              <a:rPr lang="fi-FI" dirty="0"/>
              <a:t>, </a:t>
            </a:r>
            <a:r>
              <a:rPr lang="fi-FI" dirty="0" err="1"/>
              <a:t>but</a:t>
            </a:r>
            <a:r>
              <a:rPr lang="fi-FI" dirty="0"/>
              <a:t> </a:t>
            </a:r>
            <a:r>
              <a:rPr lang="fi-FI" dirty="0" err="1"/>
              <a:t>still</a:t>
            </a:r>
            <a:r>
              <a:rPr lang="fi-FI" dirty="0"/>
              <a:t> </a:t>
            </a:r>
            <a:r>
              <a:rPr lang="fi-FI" dirty="0" err="1"/>
              <a:t>base</a:t>
            </a:r>
            <a:r>
              <a:rPr lang="fi-FI" dirty="0"/>
              <a:t> </a:t>
            </a:r>
            <a:r>
              <a:rPr lang="fi-FI" dirty="0" err="1"/>
              <a:t>the</a:t>
            </a:r>
            <a:r>
              <a:rPr lang="fi-FI" dirty="0"/>
              <a:t> </a:t>
            </a:r>
            <a:r>
              <a:rPr lang="fi-FI" dirty="0" err="1"/>
              <a:t>architecture</a:t>
            </a:r>
            <a:r>
              <a:rPr lang="fi-FI" dirty="0"/>
              <a:t> on </a:t>
            </a:r>
            <a:r>
              <a:rPr lang="fi-FI" dirty="0" err="1"/>
              <a:t>many</a:t>
            </a:r>
            <a:r>
              <a:rPr lang="fi-FI" dirty="0"/>
              <a:t> </a:t>
            </a:r>
            <a:r>
              <a:rPr lang="fi-FI" dirty="0" err="1"/>
              <a:t>other</a:t>
            </a:r>
            <a:r>
              <a:rPr lang="fi-FI" dirty="0"/>
              <a:t> </a:t>
            </a:r>
            <a:r>
              <a:rPr lang="fi-FI" dirty="0" err="1"/>
              <a:t>factors</a:t>
            </a:r>
            <a:r>
              <a:rPr lang="fi-FI" dirty="0"/>
              <a:t>.</a:t>
            </a:r>
          </a:p>
          <a:p>
            <a:pPr lvl="1"/>
            <a:r>
              <a:rPr lang="fi-FI" dirty="0"/>
              <a:t>Software </a:t>
            </a:r>
            <a:r>
              <a:rPr lang="fi-FI" dirty="0" err="1"/>
              <a:t>company</a:t>
            </a:r>
            <a:r>
              <a:rPr lang="fi-FI" dirty="0"/>
              <a:t> </a:t>
            </a:r>
            <a:r>
              <a:rPr lang="fi-FI" dirty="0" err="1"/>
              <a:t>does</a:t>
            </a:r>
            <a:r>
              <a:rPr lang="fi-FI" dirty="0"/>
              <a:t> </a:t>
            </a:r>
            <a:r>
              <a:rPr lang="fi-FI" dirty="0" err="1"/>
              <a:t>not</a:t>
            </a:r>
            <a:r>
              <a:rPr lang="fi-FI" dirty="0"/>
              <a:t> </a:t>
            </a:r>
            <a:r>
              <a:rPr lang="fi-FI" dirty="0" err="1"/>
              <a:t>exist</a:t>
            </a:r>
            <a:r>
              <a:rPr lang="fi-FI" dirty="0"/>
              <a:t> for </a:t>
            </a:r>
            <a:r>
              <a:rPr lang="fi-FI" dirty="0" err="1"/>
              <a:t>the</a:t>
            </a:r>
            <a:r>
              <a:rPr lang="fi-FI" dirty="0"/>
              <a:t> </a:t>
            </a:r>
            <a:r>
              <a:rPr lang="fi-FI" dirty="0" err="1"/>
              <a:t>customers</a:t>
            </a:r>
            <a:r>
              <a:rPr lang="fi-FI" dirty="0"/>
              <a:t>. It </a:t>
            </a:r>
            <a:r>
              <a:rPr lang="fi-FI" dirty="0" err="1"/>
              <a:t>exists</a:t>
            </a:r>
            <a:r>
              <a:rPr lang="fi-FI" dirty="0"/>
              <a:t> to </a:t>
            </a:r>
            <a:r>
              <a:rPr lang="fi-FI" dirty="0" err="1"/>
              <a:t>make</a:t>
            </a:r>
            <a:r>
              <a:rPr lang="fi-FI" dirty="0"/>
              <a:t> </a:t>
            </a:r>
            <a:r>
              <a:rPr lang="fi-FI" dirty="0" err="1"/>
              <a:t>income</a:t>
            </a:r>
            <a:r>
              <a:rPr lang="fi-FI" dirty="0"/>
              <a:t> to </a:t>
            </a:r>
            <a:r>
              <a:rPr lang="fi-FI" dirty="0" err="1"/>
              <a:t>the</a:t>
            </a:r>
            <a:r>
              <a:rPr lang="fi-FI" dirty="0"/>
              <a:t> </a:t>
            </a:r>
            <a:r>
              <a:rPr lang="fi-FI" dirty="0" err="1"/>
              <a:t>owners</a:t>
            </a:r>
            <a:r>
              <a:rPr lang="fi-FI" dirty="0"/>
              <a:t>.</a:t>
            </a:r>
          </a:p>
          <a:p>
            <a:pPr lvl="1"/>
            <a:r>
              <a:rPr lang="fi-FI" dirty="0" err="1"/>
              <a:t>Customer</a:t>
            </a:r>
            <a:r>
              <a:rPr lang="fi-FI" dirty="0"/>
              <a:t> </a:t>
            </a:r>
            <a:r>
              <a:rPr lang="fi-FI" dirty="0" err="1"/>
              <a:t>satisfaction</a:t>
            </a:r>
            <a:r>
              <a:rPr lang="fi-FI" dirty="0"/>
              <a:t> and </a:t>
            </a:r>
            <a:r>
              <a:rPr lang="fi-FI" dirty="0" err="1"/>
              <a:t>retainment</a:t>
            </a:r>
            <a:r>
              <a:rPr lang="fi-FI" dirty="0"/>
              <a:t> is a </a:t>
            </a:r>
            <a:r>
              <a:rPr lang="fi-FI" dirty="0" err="1"/>
              <a:t>strategy</a:t>
            </a:r>
            <a:r>
              <a:rPr lang="fi-FI" dirty="0"/>
              <a:t> to </a:t>
            </a:r>
            <a:r>
              <a:rPr lang="fi-FI" dirty="0" err="1"/>
              <a:t>stay</a:t>
            </a:r>
            <a:r>
              <a:rPr lang="fi-FI" dirty="0"/>
              <a:t> </a:t>
            </a:r>
            <a:r>
              <a:rPr lang="fi-FI" dirty="0" err="1"/>
              <a:t>alive</a:t>
            </a:r>
            <a:r>
              <a:rPr lang="fi-FI" dirty="0"/>
              <a:t> and </a:t>
            </a:r>
            <a:r>
              <a:rPr lang="fi-FI" dirty="0" err="1"/>
              <a:t>grow</a:t>
            </a:r>
            <a:r>
              <a:rPr lang="fi-FI" dirty="0"/>
              <a:t> </a:t>
            </a:r>
            <a:r>
              <a:rPr lang="fi-FI" dirty="0" err="1"/>
              <a:t>the</a:t>
            </a:r>
            <a:r>
              <a:rPr lang="fi-FI" dirty="0"/>
              <a:t> </a:t>
            </a:r>
            <a:r>
              <a:rPr lang="fi-FI" dirty="0" err="1"/>
              <a:t>income</a:t>
            </a:r>
            <a:endParaRPr lang="fi-FI" dirty="0"/>
          </a:p>
          <a:p>
            <a:pPr lvl="1"/>
            <a:r>
              <a:rPr lang="fi-FI" dirty="0" err="1"/>
              <a:t>What</a:t>
            </a:r>
            <a:r>
              <a:rPr lang="fi-FI" dirty="0"/>
              <a:t> </a:t>
            </a:r>
            <a:r>
              <a:rPr lang="fi-FI" dirty="0" err="1"/>
              <a:t>happens</a:t>
            </a:r>
            <a:r>
              <a:rPr lang="fi-FI" dirty="0"/>
              <a:t> to a Software </a:t>
            </a:r>
            <a:r>
              <a:rPr lang="fi-FI" dirty="0" err="1"/>
              <a:t>company</a:t>
            </a:r>
            <a:r>
              <a:rPr lang="fi-FI" dirty="0"/>
              <a:t> </a:t>
            </a:r>
            <a:r>
              <a:rPr lang="fi-FI" dirty="0" err="1"/>
              <a:t>who</a:t>
            </a:r>
            <a:r>
              <a:rPr lang="fi-FI" dirty="0"/>
              <a:t> </a:t>
            </a:r>
            <a:r>
              <a:rPr lang="fi-FI" dirty="0" err="1"/>
              <a:t>doesn’t</a:t>
            </a:r>
            <a:r>
              <a:rPr lang="fi-FI" dirty="0"/>
              <a:t> </a:t>
            </a:r>
            <a:r>
              <a:rPr lang="fi-FI" dirty="0" err="1"/>
              <a:t>do</a:t>
            </a:r>
            <a:r>
              <a:rPr lang="fi-FI" dirty="0"/>
              <a:t> </a:t>
            </a:r>
            <a:r>
              <a:rPr lang="fi-FI" dirty="0" err="1"/>
              <a:t>things</a:t>
            </a:r>
            <a:r>
              <a:rPr lang="fi-FI" dirty="0"/>
              <a:t> </a:t>
            </a:r>
            <a:r>
              <a:rPr lang="fi-FI" dirty="0" err="1"/>
              <a:t>efficiently</a:t>
            </a:r>
            <a:r>
              <a:rPr lang="fi-FI" dirty="0"/>
              <a:t> and </a:t>
            </a:r>
            <a:r>
              <a:rPr lang="fi-FI" dirty="0" err="1"/>
              <a:t>e.g</a:t>
            </a:r>
            <a:r>
              <a:rPr lang="fi-FI" dirty="0"/>
              <a:t>. </a:t>
            </a:r>
            <a:r>
              <a:rPr lang="fi-FI" dirty="0" err="1"/>
              <a:t>use</a:t>
            </a:r>
            <a:r>
              <a:rPr lang="fi-FI" dirty="0"/>
              <a:t> </a:t>
            </a:r>
            <a:r>
              <a:rPr lang="fi-FI" dirty="0" err="1"/>
              <a:t>the</a:t>
            </a:r>
            <a:r>
              <a:rPr lang="fi-FI" dirty="0"/>
              <a:t> </a:t>
            </a:r>
            <a:r>
              <a:rPr lang="fi-FI" dirty="0" err="1"/>
              <a:t>same</a:t>
            </a:r>
            <a:r>
              <a:rPr lang="fi-FI" dirty="0"/>
              <a:t> </a:t>
            </a:r>
            <a:r>
              <a:rPr lang="fi-FI" dirty="0" err="1"/>
              <a:t>architecture</a:t>
            </a:r>
            <a:r>
              <a:rPr lang="fi-FI" dirty="0"/>
              <a:t> and </a:t>
            </a:r>
            <a:r>
              <a:rPr lang="fi-FI" dirty="0" err="1"/>
              <a:t>tech</a:t>
            </a:r>
            <a:r>
              <a:rPr lang="fi-FI" dirty="0"/>
              <a:t> </a:t>
            </a:r>
            <a:r>
              <a:rPr lang="fi-FI" dirty="0" err="1"/>
              <a:t>stack</a:t>
            </a:r>
            <a:r>
              <a:rPr lang="fi-FI" dirty="0"/>
              <a:t> in </a:t>
            </a:r>
            <a:r>
              <a:rPr lang="fi-FI" dirty="0" err="1"/>
              <a:t>many</a:t>
            </a:r>
            <a:r>
              <a:rPr lang="fi-FI" dirty="0"/>
              <a:t> </a:t>
            </a:r>
            <a:r>
              <a:rPr lang="fi-FI" dirty="0" err="1"/>
              <a:t>projects</a:t>
            </a:r>
            <a:r>
              <a:rPr lang="fi-FI" dirty="0"/>
              <a:t> for </a:t>
            </a:r>
            <a:r>
              <a:rPr lang="fi-FI" dirty="0" err="1"/>
              <a:t>multiple</a:t>
            </a:r>
            <a:r>
              <a:rPr lang="fi-FI" dirty="0"/>
              <a:t> </a:t>
            </a:r>
            <a:r>
              <a:rPr lang="fi-FI" dirty="0" err="1"/>
              <a:t>customers</a:t>
            </a:r>
            <a:r>
              <a:rPr lang="fi-FI" dirty="0"/>
              <a:t>? </a:t>
            </a:r>
            <a:r>
              <a:rPr lang="fi-FI" dirty="0" err="1"/>
              <a:t>Note</a:t>
            </a:r>
            <a:r>
              <a:rPr lang="fi-FI" dirty="0"/>
              <a:t>, </a:t>
            </a:r>
            <a:r>
              <a:rPr lang="fi-FI" dirty="0" err="1"/>
              <a:t>the</a:t>
            </a:r>
            <a:r>
              <a:rPr lang="fi-FI" dirty="0"/>
              <a:t> </a:t>
            </a:r>
            <a:r>
              <a:rPr lang="fi-FI" dirty="0" err="1"/>
              <a:t>other</a:t>
            </a:r>
            <a:r>
              <a:rPr lang="fi-FI" dirty="0"/>
              <a:t> </a:t>
            </a:r>
            <a:r>
              <a:rPr lang="fi-FI" dirty="0" err="1"/>
              <a:t>competing</a:t>
            </a:r>
            <a:r>
              <a:rPr lang="fi-FI" dirty="0"/>
              <a:t> SW </a:t>
            </a:r>
            <a:r>
              <a:rPr lang="fi-FI" dirty="0" err="1"/>
              <a:t>companies</a:t>
            </a:r>
            <a:r>
              <a:rPr lang="fi-FI" dirty="0"/>
              <a:t> </a:t>
            </a:r>
            <a:r>
              <a:rPr lang="fi-FI" dirty="0" err="1"/>
              <a:t>do</a:t>
            </a:r>
            <a:r>
              <a:rPr lang="fi-FI" dirty="0"/>
              <a:t>.</a:t>
            </a:r>
          </a:p>
          <a:p>
            <a:pPr lvl="1"/>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17</a:t>
            </a:fld>
            <a:endParaRPr lang="en-GB"/>
          </a:p>
        </p:txBody>
      </p:sp>
    </p:spTree>
    <p:extLst>
      <p:ext uri="{BB962C8B-B14F-4D97-AF65-F5344CB8AC3E}">
        <p14:creationId xmlns:p14="http://schemas.microsoft.com/office/powerpoint/2010/main" val="2628821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3801FB7-8FBC-844F-8D63-9A597A066215}"/>
              </a:ext>
            </a:extLst>
          </p:cNvPr>
          <p:cNvSpPr>
            <a:spLocks noGrp="1"/>
          </p:cNvSpPr>
          <p:nvPr>
            <p:ph type="title"/>
          </p:nvPr>
        </p:nvSpPr>
        <p:spPr>
          <a:xfrm>
            <a:off x="550863" y="549276"/>
            <a:ext cx="11125200" cy="574352"/>
          </a:xfrm>
        </p:spPr>
        <p:txBody>
          <a:bodyPr/>
          <a:lstStyle/>
          <a:p>
            <a:r>
              <a:rPr lang="fi-FI" dirty="0"/>
              <a:t>Notes on Robert C. Martin, </a:t>
            </a:r>
            <a:r>
              <a:rPr lang="fi-FI" dirty="0" err="1"/>
              <a:t>aka</a:t>
            </a:r>
            <a:r>
              <a:rPr lang="fi-FI" dirty="0"/>
              <a:t> ’</a:t>
            </a:r>
            <a:r>
              <a:rPr lang="fi-FI" dirty="0" err="1"/>
              <a:t>Uncle</a:t>
            </a:r>
            <a:r>
              <a:rPr lang="fi-FI" dirty="0"/>
              <a:t> Bob’</a:t>
            </a:r>
          </a:p>
        </p:txBody>
      </p:sp>
      <p:sp>
        <p:nvSpPr>
          <p:cNvPr id="9" name="Content Placeholder 8">
            <a:extLst>
              <a:ext uri="{FF2B5EF4-FFF2-40B4-BE49-F238E27FC236}">
                <a16:creationId xmlns:a16="http://schemas.microsoft.com/office/drawing/2014/main" id="{C711FFF1-5700-384F-B322-71416B4D664F}"/>
              </a:ext>
            </a:extLst>
          </p:cNvPr>
          <p:cNvSpPr>
            <a:spLocks noGrp="1"/>
          </p:cNvSpPr>
          <p:nvPr>
            <p:ph sz="half" idx="2"/>
          </p:nvPr>
        </p:nvSpPr>
        <p:spPr>
          <a:xfrm>
            <a:off x="220851" y="1773238"/>
            <a:ext cx="11581108" cy="4140200"/>
          </a:xfrm>
        </p:spPr>
        <p:txBody>
          <a:bodyPr>
            <a:normAutofit/>
          </a:bodyPr>
          <a:lstStyle/>
          <a:p>
            <a:pPr marL="0" indent="0">
              <a:buNone/>
            </a:pPr>
            <a:r>
              <a:rPr lang="fi-FI" dirty="0"/>
              <a:t>(</a:t>
            </a:r>
            <a:r>
              <a:rPr lang="fi-FI" dirty="0" err="1"/>
              <a:t>These</a:t>
            </a:r>
            <a:r>
              <a:rPr lang="fi-FI" dirty="0"/>
              <a:t> </a:t>
            </a:r>
            <a:r>
              <a:rPr lang="fi-FI" dirty="0" err="1"/>
              <a:t>are</a:t>
            </a:r>
            <a:r>
              <a:rPr lang="fi-FI" dirty="0"/>
              <a:t> just my </a:t>
            </a:r>
            <a:r>
              <a:rPr lang="fi-FI" dirty="0" err="1"/>
              <a:t>own</a:t>
            </a:r>
            <a:r>
              <a:rPr lang="fi-FI" dirty="0"/>
              <a:t> </a:t>
            </a:r>
            <a:r>
              <a:rPr lang="fi-FI" dirty="0" err="1"/>
              <a:t>opinions</a:t>
            </a:r>
            <a:r>
              <a:rPr lang="fi-FI" dirty="0"/>
              <a:t> </a:t>
            </a:r>
            <a:r>
              <a:rPr lang="fi-FI" dirty="0" err="1"/>
              <a:t>with</a:t>
            </a:r>
            <a:r>
              <a:rPr lang="fi-FI" dirty="0"/>
              <a:t> </a:t>
            </a:r>
            <a:r>
              <a:rPr lang="fi-FI" dirty="0" err="1"/>
              <a:t>little</a:t>
            </a:r>
            <a:r>
              <a:rPr lang="fi-FI" dirty="0"/>
              <a:t> </a:t>
            </a:r>
            <a:r>
              <a:rPr lang="fi-FI" dirty="0" err="1"/>
              <a:t>more</a:t>
            </a:r>
            <a:r>
              <a:rPr lang="fi-FI" dirty="0"/>
              <a:t> </a:t>
            </a:r>
            <a:r>
              <a:rPr lang="fi-FI" dirty="0" err="1"/>
              <a:t>knowledge</a:t>
            </a:r>
            <a:r>
              <a:rPr lang="fi-FI" dirty="0"/>
              <a:t> </a:t>
            </a:r>
            <a:r>
              <a:rPr lang="fi-FI" dirty="0" err="1"/>
              <a:t>than</a:t>
            </a:r>
            <a:r>
              <a:rPr lang="fi-FI" dirty="0"/>
              <a:t> </a:t>
            </a:r>
            <a:r>
              <a:rPr lang="fi-FI" dirty="0" err="1"/>
              <a:t>listening</a:t>
            </a:r>
            <a:r>
              <a:rPr lang="fi-FI" dirty="0"/>
              <a:t> to </a:t>
            </a:r>
            <a:r>
              <a:rPr lang="fi-FI" dirty="0" err="1"/>
              <a:t>many</a:t>
            </a:r>
            <a:r>
              <a:rPr lang="fi-FI" dirty="0"/>
              <a:t> of </a:t>
            </a:r>
            <a:r>
              <a:rPr lang="fi-FI" dirty="0" err="1"/>
              <a:t>his</a:t>
            </a:r>
            <a:r>
              <a:rPr lang="fi-FI" dirty="0"/>
              <a:t> </a:t>
            </a:r>
            <a:r>
              <a:rPr lang="fi-FI" dirty="0" err="1"/>
              <a:t>videos</a:t>
            </a:r>
            <a:r>
              <a:rPr lang="fi-FI" dirty="0"/>
              <a:t>. </a:t>
            </a:r>
            <a:r>
              <a:rPr lang="fi-FI" dirty="0" err="1"/>
              <a:t>So</a:t>
            </a:r>
            <a:r>
              <a:rPr lang="fi-FI" dirty="0"/>
              <a:t> </a:t>
            </a:r>
            <a:r>
              <a:rPr lang="fi-FI" dirty="0" err="1"/>
              <a:t>take</a:t>
            </a:r>
            <a:r>
              <a:rPr lang="fi-FI" dirty="0"/>
              <a:t> </a:t>
            </a:r>
            <a:r>
              <a:rPr lang="fi-FI" dirty="0" err="1"/>
              <a:t>these</a:t>
            </a:r>
            <a:r>
              <a:rPr lang="fi-FI" dirty="0"/>
              <a:t> </a:t>
            </a:r>
            <a:r>
              <a:rPr lang="fi-FI" dirty="0" err="1"/>
              <a:t>with</a:t>
            </a:r>
            <a:r>
              <a:rPr lang="fi-FI" dirty="0"/>
              <a:t> 2kg of </a:t>
            </a:r>
            <a:r>
              <a:rPr lang="fi-FI" dirty="0" err="1"/>
              <a:t>salt</a:t>
            </a:r>
            <a:r>
              <a:rPr lang="fi-FI" dirty="0"/>
              <a:t> </a:t>
            </a:r>
            <a:r>
              <a:rPr lang="fi-FI" dirty="0">
                <a:sym typeface="Wingdings" panose="05000000000000000000" pitchFamily="2" charset="2"/>
              </a:rPr>
              <a:t> </a:t>
            </a:r>
            <a:r>
              <a:rPr lang="fi-FI" dirty="0"/>
              <a:t>)</a:t>
            </a:r>
            <a:br>
              <a:rPr lang="fi-FI" dirty="0"/>
            </a:br>
            <a:br>
              <a:rPr lang="fi-FI" dirty="0"/>
            </a:br>
            <a:r>
              <a:rPr lang="fi-FI" dirty="0"/>
              <a:t>Author of </a:t>
            </a:r>
            <a:r>
              <a:rPr lang="fi-FI" dirty="0" err="1"/>
              <a:t>e.g</a:t>
            </a:r>
            <a:r>
              <a:rPr lang="fi-FI" dirty="0"/>
              <a:t>. </a:t>
            </a:r>
            <a:r>
              <a:rPr lang="fi-FI" dirty="0" err="1"/>
              <a:t>the</a:t>
            </a:r>
            <a:r>
              <a:rPr lang="fi-FI" dirty="0"/>
              <a:t> ”</a:t>
            </a:r>
            <a:r>
              <a:rPr lang="fi-FI" dirty="0" err="1"/>
              <a:t>Clean</a:t>
            </a:r>
            <a:r>
              <a:rPr lang="fi-FI" dirty="0"/>
              <a:t> </a:t>
            </a:r>
            <a:r>
              <a:rPr lang="fi-FI" dirty="0" err="1"/>
              <a:t>code</a:t>
            </a:r>
            <a:r>
              <a:rPr lang="fi-FI" dirty="0"/>
              <a:t>” </a:t>
            </a:r>
            <a:r>
              <a:rPr lang="fi-FI" dirty="0" err="1"/>
              <a:t>book</a:t>
            </a:r>
            <a:endParaRPr lang="fi-FI" dirty="0"/>
          </a:p>
          <a:p>
            <a:pPr marL="285750" indent="-285750">
              <a:buFont typeface="Arial" panose="020B0604020202020204" pitchFamily="34" charset="0"/>
              <a:buChar char="•"/>
            </a:pPr>
            <a:r>
              <a:rPr lang="en-US" dirty="0"/>
              <a:t>80-90% of what he says is brilliant and should be learned from. 10-20% should be taken with a kilogram of salt. It's </a:t>
            </a:r>
            <a:r>
              <a:rPr lang="en-US" dirty="0" err="1"/>
              <a:t>opionated</a:t>
            </a:r>
            <a:r>
              <a:rPr lang="en-US" dirty="0"/>
              <a:t> and highly debatable.</a:t>
            </a:r>
          </a:p>
          <a:p>
            <a:pPr marL="285750" indent="-285750">
              <a:buFont typeface="Arial" panose="020B0604020202020204" pitchFamily="34" charset="0"/>
              <a:buChar char="•"/>
            </a:pPr>
            <a:r>
              <a:rPr lang="en-US" dirty="0"/>
              <a:t>Thus, use his opinions and speeches as stimulant but not as source of the truth. And he is great in inspiring. The videos are to big part entertainment. And very good entertainment with lot of good advice to developers.</a:t>
            </a:r>
          </a:p>
          <a:p>
            <a:pPr marL="285750" indent="-285750">
              <a:buFont typeface="Arial" panose="020B0604020202020204" pitchFamily="34" charset="0"/>
              <a:buChar char="•"/>
            </a:pPr>
            <a:r>
              <a:rPr lang="en-US" dirty="0"/>
              <a:t>But I do not know how much he e.g. has worked on modern DevOps, frameworks and cloud-native apps? Or what is his database development understanding level?</a:t>
            </a:r>
          </a:p>
          <a:p>
            <a:pPr marL="285750" indent="-285750">
              <a:buFont typeface="Arial" panose="020B0604020202020204" pitchFamily="34" charset="0"/>
              <a:buChar char="•"/>
            </a:pPr>
            <a:r>
              <a:rPr lang="en-US" dirty="0"/>
              <a:t>Separate note, not related to him:</a:t>
            </a:r>
          </a:p>
          <a:p>
            <a:pPr marL="789750" lvl="1" indent="-285750">
              <a:buFont typeface="Arial" panose="020B0604020202020204" pitchFamily="34" charset="0"/>
              <a:buChar char="•"/>
            </a:pPr>
            <a:r>
              <a:rPr lang="en-US" dirty="0"/>
              <a:t>I have seen very famous and respected gurus reveal in their demonstrations that they do not understand basic things about something outside of their immediate expertise area. E.g. databases. True.</a:t>
            </a:r>
            <a:endParaRPr lang="fi-FI" dirty="0"/>
          </a:p>
        </p:txBody>
      </p:sp>
      <p:sp>
        <p:nvSpPr>
          <p:cNvPr id="5" name="Date Placeholder 4">
            <a:extLst>
              <a:ext uri="{FF2B5EF4-FFF2-40B4-BE49-F238E27FC236}">
                <a16:creationId xmlns:a16="http://schemas.microsoft.com/office/drawing/2014/main" id="{CDF9BDDB-4154-894E-83EF-04FB624FF30E}"/>
              </a:ext>
            </a:extLst>
          </p:cNvPr>
          <p:cNvSpPr>
            <a:spLocks noGrp="1"/>
          </p:cNvSpPr>
          <p:nvPr>
            <p:ph type="dt" sz="half" idx="10"/>
          </p:nvPr>
        </p:nvSpPr>
        <p:spPr/>
        <p:txBody>
          <a:bodyPr/>
          <a:lstStyle/>
          <a:p>
            <a:fld id="{551D5D1D-8623-7244-B1BC-5984C123D6C5}" type="datetime1">
              <a:rPr lang="fi-FI" smtClean="0"/>
              <a:t>27.10.2022</a:t>
            </a:fld>
            <a:endParaRPr lang="en-GB"/>
          </a:p>
        </p:txBody>
      </p:sp>
      <p:sp>
        <p:nvSpPr>
          <p:cNvPr id="6" name="Footer Placeholder 5">
            <a:extLst>
              <a:ext uri="{FF2B5EF4-FFF2-40B4-BE49-F238E27FC236}">
                <a16:creationId xmlns:a16="http://schemas.microsoft.com/office/drawing/2014/main" id="{DEED56F3-0862-1748-A7A9-EE5914100F5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CBC8079-2140-8745-901A-8EB4BF8EAF2D}"/>
              </a:ext>
            </a:extLst>
          </p:cNvPr>
          <p:cNvSpPr>
            <a:spLocks noGrp="1"/>
          </p:cNvSpPr>
          <p:nvPr>
            <p:ph type="sldNum" sz="quarter" idx="12"/>
          </p:nvPr>
        </p:nvSpPr>
        <p:spPr/>
        <p:txBody>
          <a:bodyPr/>
          <a:lstStyle/>
          <a:p>
            <a:fld id="{76BAB7ED-EDE9-4D4B-9A2D-30E18C47C16E}" type="slidenum">
              <a:rPr lang="en-GB" smtClean="0"/>
              <a:t>18</a:t>
            </a:fld>
            <a:endParaRPr lang="en-GB"/>
          </a:p>
        </p:txBody>
      </p:sp>
    </p:spTree>
    <p:extLst>
      <p:ext uri="{BB962C8B-B14F-4D97-AF65-F5344CB8AC3E}">
        <p14:creationId xmlns:p14="http://schemas.microsoft.com/office/powerpoint/2010/main" val="214097185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Why</a:t>
            </a:r>
            <a:r>
              <a:rPr lang="fi-FI" dirty="0"/>
              <a:t> to </a:t>
            </a:r>
            <a:r>
              <a:rPr lang="fi-FI" dirty="0" err="1"/>
              <a:t>have</a:t>
            </a:r>
            <a:r>
              <a:rPr lang="fi-FI" dirty="0"/>
              <a:t> </a:t>
            </a:r>
            <a:r>
              <a:rPr lang="fi-FI" dirty="0" err="1"/>
              <a:t>good</a:t>
            </a:r>
            <a:r>
              <a:rPr lang="fi-FI" dirty="0"/>
              <a:t> Software Architecture?</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i-FI" dirty="0" err="1"/>
              <a:t>We</a:t>
            </a:r>
            <a:r>
              <a:rPr lang="fi-FI" dirty="0"/>
              <a:t> </a:t>
            </a:r>
            <a:r>
              <a:rPr lang="fi-FI" dirty="0" err="1"/>
              <a:t>spend</a:t>
            </a:r>
            <a:r>
              <a:rPr lang="fi-FI" dirty="0"/>
              <a:t> some </a:t>
            </a:r>
            <a:r>
              <a:rPr lang="fi-FI" dirty="0" err="1"/>
              <a:t>effort</a:t>
            </a:r>
            <a:r>
              <a:rPr lang="fi-FI" dirty="0"/>
              <a:t> in </a:t>
            </a:r>
            <a:r>
              <a:rPr lang="fi-FI" dirty="0" err="1"/>
              <a:t>the</a:t>
            </a:r>
            <a:r>
              <a:rPr lang="fi-FI" dirty="0"/>
              <a:t> </a:t>
            </a:r>
            <a:r>
              <a:rPr lang="fi-FI" dirty="0" err="1"/>
              <a:t>beginning</a:t>
            </a:r>
            <a:r>
              <a:rPr lang="fi-FI" dirty="0"/>
              <a:t>, to </a:t>
            </a:r>
            <a:r>
              <a:rPr lang="fi-FI" dirty="0" err="1"/>
              <a:t>make</a:t>
            </a:r>
            <a:r>
              <a:rPr lang="fi-FI" dirty="0"/>
              <a:t> </a:t>
            </a:r>
            <a:r>
              <a:rPr lang="fi-FI" dirty="0" err="1"/>
              <a:t>the</a:t>
            </a:r>
            <a:r>
              <a:rPr lang="fi-FI" dirty="0"/>
              <a:t> </a:t>
            </a:r>
            <a:r>
              <a:rPr lang="fi-FI" dirty="0" err="1"/>
              <a:t>development</a:t>
            </a:r>
            <a:r>
              <a:rPr lang="fi-FI" dirty="0"/>
              <a:t> </a:t>
            </a:r>
            <a:r>
              <a:rPr lang="fi-FI" i="1" dirty="0" err="1"/>
              <a:t>easier</a:t>
            </a:r>
            <a:r>
              <a:rPr lang="fi-FI" i="1" dirty="0"/>
              <a:t>, </a:t>
            </a:r>
            <a:r>
              <a:rPr lang="fi-FI" i="1" dirty="0" err="1"/>
              <a:t>safer</a:t>
            </a:r>
            <a:r>
              <a:rPr lang="fi-FI" i="1" dirty="0"/>
              <a:t>, </a:t>
            </a:r>
            <a:r>
              <a:rPr lang="fi-FI" i="1" dirty="0" err="1"/>
              <a:t>faster</a:t>
            </a:r>
            <a:r>
              <a:rPr lang="fi-FI" i="1" dirty="0"/>
              <a:t>, </a:t>
            </a:r>
            <a:r>
              <a:rPr lang="fi-FI" i="1" dirty="0" err="1"/>
              <a:t>less</a:t>
            </a:r>
            <a:r>
              <a:rPr lang="fi-FI" i="1" dirty="0"/>
              <a:t> </a:t>
            </a:r>
            <a:r>
              <a:rPr lang="fi-FI" i="1" dirty="0" err="1"/>
              <a:t>tiring</a:t>
            </a:r>
            <a:r>
              <a:rPr lang="fi-FI" i="1" dirty="0"/>
              <a:t> </a:t>
            </a:r>
            <a:r>
              <a:rPr lang="fi-FI" dirty="0" err="1"/>
              <a:t>later</a:t>
            </a:r>
            <a:r>
              <a:rPr lang="fi-FI" dirty="0"/>
              <a:t> in </a:t>
            </a:r>
            <a:r>
              <a:rPr lang="fi-FI" dirty="0" err="1"/>
              <a:t>the</a:t>
            </a:r>
            <a:r>
              <a:rPr lang="fi-FI" dirty="0"/>
              <a:t> </a:t>
            </a:r>
            <a:r>
              <a:rPr lang="fi-FI" dirty="0" err="1"/>
              <a:t>project</a:t>
            </a:r>
            <a:r>
              <a:rPr lang="fi-FI" dirty="0"/>
              <a:t>. </a:t>
            </a:r>
          </a:p>
          <a:p>
            <a:r>
              <a:rPr lang="fi-FI" dirty="0" err="1"/>
              <a:t>Finally</a:t>
            </a:r>
            <a:r>
              <a:rPr lang="fi-FI" dirty="0"/>
              <a:t> </a:t>
            </a:r>
            <a:r>
              <a:rPr lang="fi-FI" dirty="0" err="1"/>
              <a:t>this</a:t>
            </a:r>
            <a:r>
              <a:rPr lang="fi-FI" dirty="0"/>
              <a:t> </a:t>
            </a:r>
            <a:r>
              <a:rPr lang="fi-FI" dirty="0" err="1"/>
              <a:t>can</a:t>
            </a:r>
            <a:r>
              <a:rPr lang="fi-FI" dirty="0"/>
              <a:t> </a:t>
            </a:r>
            <a:r>
              <a:rPr lang="fi-FI" dirty="0" err="1"/>
              <a:t>be</a:t>
            </a:r>
            <a:r>
              <a:rPr lang="fi-FI" dirty="0"/>
              <a:t> </a:t>
            </a:r>
            <a:r>
              <a:rPr lang="fi-FI" dirty="0" err="1"/>
              <a:t>measured</a:t>
            </a:r>
            <a:r>
              <a:rPr lang="fi-FI" dirty="0"/>
              <a:t> </a:t>
            </a:r>
            <a:r>
              <a:rPr lang="fi-FI" dirty="0" err="1"/>
              <a:t>also</a:t>
            </a:r>
            <a:r>
              <a:rPr lang="fi-FI" dirty="0"/>
              <a:t> in €uros. </a:t>
            </a:r>
            <a:r>
              <a:rPr lang="fi-FI" dirty="0" err="1"/>
              <a:t>The</a:t>
            </a:r>
            <a:r>
              <a:rPr lang="fi-FI" dirty="0"/>
              <a:t> software </a:t>
            </a:r>
            <a:r>
              <a:rPr lang="fi-FI" dirty="0" err="1"/>
              <a:t>company</a:t>
            </a:r>
            <a:r>
              <a:rPr lang="fi-FI" dirty="0"/>
              <a:t> </a:t>
            </a:r>
            <a:r>
              <a:rPr lang="fi-FI" dirty="0" err="1"/>
              <a:t>will</a:t>
            </a:r>
            <a:r>
              <a:rPr lang="fi-FI" dirty="0"/>
              <a:t> </a:t>
            </a:r>
            <a:r>
              <a:rPr lang="fi-FI" dirty="0" err="1"/>
              <a:t>have</a:t>
            </a:r>
            <a:r>
              <a:rPr lang="fi-FI" dirty="0"/>
              <a:t> a </a:t>
            </a:r>
            <a:r>
              <a:rPr lang="fi-FI" dirty="0" err="1"/>
              <a:t>better</a:t>
            </a:r>
            <a:r>
              <a:rPr lang="fi-FI" dirty="0"/>
              <a:t> </a:t>
            </a:r>
            <a:r>
              <a:rPr lang="fi-FI" dirty="0" err="1"/>
              <a:t>foundation</a:t>
            </a:r>
            <a:r>
              <a:rPr lang="fi-FI" dirty="0"/>
              <a:t> to </a:t>
            </a:r>
            <a:r>
              <a:rPr lang="fi-FI" dirty="0" err="1"/>
              <a:t>serve</a:t>
            </a:r>
            <a:r>
              <a:rPr lang="fi-FI" dirty="0"/>
              <a:t> </a:t>
            </a:r>
            <a:r>
              <a:rPr lang="fi-FI" dirty="0" err="1"/>
              <a:t>also</a:t>
            </a:r>
            <a:r>
              <a:rPr lang="fi-FI" dirty="0"/>
              <a:t> </a:t>
            </a:r>
            <a:r>
              <a:rPr lang="fi-FI" dirty="0" err="1"/>
              <a:t>future</a:t>
            </a:r>
            <a:r>
              <a:rPr lang="fi-FI" dirty="0"/>
              <a:t> </a:t>
            </a:r>
            <a:r>
              <a:rPr lang="fi-FI" dirty="0" err="1"/>
              <a:t>customers</a:t>
            </a:r>
            <a:r>
              <a:rPr lang="fi-FI" dirty="0"/>
              <a:t>. </a:t>
            </a:r>
          </a:p>
          <a:p>
            <a:r>
              <a:rPr lang="fi-FI" dirty="0" err="1"/>
              <a:t>Investment</a:t>
            </a:r>
            <a:r>
              <a:rPr lang="fi-FI" dirty="0"/>
              <a:t> + ROI (Return on </a:t>
            </a:r>
            <a:r>
              <a:rPr lang="fi-FI" dirty="0" err="1"/>
              <a:t>investment</a:t>
            </a:r>
            <a:r>
              <a:rPr lang="fi-FI"/>
              <a:t>). </a:t>
            </a:r>
            <a:r>
              <a:rPr lang="fi-FI" dirty="0"/>
              <a:t>And </a:t>
            </a:r>
            <a:r>
              <a:rPr lang="fi-FI" dirty="0" err="1"/>
              <a:t>are</a:t>
            </a:r>
            <a:r>
              <a:rPr lang="fi-FI" dirty="0"/>
              <a:t> </a:t>
            </a:r>
            <a:r>
              <a:rPr lang="fi-FI" dirty="0" err="1"/>
              <a:t>we</a:t>
            </a:r>
            <a:r>
              <a:rPr lang="fi-FI" dirty="0"/>
              <a:t> </a:t>
            </a:r>
            <a:r>
              <a:rPr lang="fi-FI" dirty="0" err="1"/>
              <a:t>talking</a:t>
            </a:r>
            <a:r>
              <a:rPr lang="fi-FI" dirty="0"/>
              <a:t> </a:t>
            </a:r>
            <a:r>
              <a:rPr lang="fi-FI" dirty="0" err="1"/>
              <a:t>about</a:t>
            </a:r>
            <a:r>
              <a:rPr lang="fi-FI" dirty="0"/>
              <a:t> </a:t>
            </a:r>
            <a:r>
              <a:rPr lang="fi-FI" dirty="0" err="1"/>
              <a:t>one</a:t>
            </a:r>
            <a:r>
              <a:rPr lang="fi-FI" dirty="0"/>
              <a:t> </a:t>
            </a:r>
            <a:r>
              <a:rPr lang="fi-FI" dirty="0" err="1"/>
              <a:t>week</a:t>
            </a:r>
            <a:r>
              <a:rPr lang="fi-FI" dirty="0"/>
              <a:t>, </a:t>
            </a:r>
            <a:r>
              <a:rPr lang="fi-FI" dirty="0" err="1"/>
              <a:t>one</a:t>
            </a:r>
            <a:r>
              <a:rPr lang="fi-FI" dirty="0"/>
              <a:t> </a:t>
            </a:r>
            <a:r>
              <a:rPr lang="fi-FI" dirty="0" err="1"/>
              <a:t>month</a:t>
            </a:r>
            <a:r>
              <a:rPr lang="fi-FI" dirty="0"/>
              <a:t>, </a:t>
            </a:r>
            <a:r>
              <a:rPr lang="fi-FI" dirty="0" err="1"/>
              <a:t>one</a:t>
            </a:r>
            <a:r>
              <a:rPr lang="fi-FI" dirty="0"/>
              <a:t> </a:t>
            </a:r>
            <a:r>
              <a:rPr lang="fi-FI" dirty="0" err="1"/>
              <a:t>year</a:t>
            </a:r>
            <a:r>
              <a:rPr lang="fi-FI" dirty="0"/>
              <a:t> </a:t>
            </a:r>
            <a:r>
              <a:rPr lang="fi-FI" dirty="0" err="1"/>
              <a:t>or</a:t>
            </a:r>
            <a:r>
              <a:rPr lang="fi-FI" dirty="0"/>
              <a:t> </a:t>
            </a:r>
            <a:r>
              <a:rPr lang="fi-FI" dirty="0" err="1"/>
              <a:t>multiple-year</a:t>
            </a:r>
            <a:r>
              <a:rPr lang="fi-FI" dirty="0"/>
              <a:t> ROI?</a:t>
            </a:r>
          </a:p>
          <a:p>
            <a:pPr marL="0" indent="0">
              <a:buNone/>
            </a:pPr>
            <a:endParaRPr lang="fi-FI" dirty="0"/>
          </a:p>
          <a:p>
            <a:endParaRPr lang="fi-FI" dirty="0"/>
          </a:p>
          <a:p>
            <a:pPr marL="0" indent="0">
              <a:buNone/>
            </a:pP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19</a:t>
            </a:fld>
            <a:endParaRPr lang="en-GB"/>
          </a:p>
        </p:txBody>
      </p:sp>
    </p:spTree>
    <p:extLst>
      <p:ext uri="{BB962C8B-B14F-4D97-AF65-F5344CB8AC3E}">
        <p14:creationId xmlns:p14="http://schemas.microsoft.com/office/powerpoint/2010/main" val="10361251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t>
            </a:r>
            <a:r>
              <a:rPr lang="en-US" sz="2800" i="1" dirty="0"/>
              <a:t>The fundamental organization of a system embodied in its </a:t>
            </a:r>
            <a:r>
              <a:rPr lang="en-US" sz="2800" b="1" i="1" dirty="0"/>
              <a:t>components</a:t>
            </a:r>
            <a:r>
              <a:rPr lang="en-US" sz="2800" i="1" dirty="0"/>
              <a:t>, their </a:t>
            </a:r>
            <a:r>
              <a:rPr lang="en-US" sz="2800" b="1" i="1" dirty="0"/>
              <a:t>relationships</a:t>
            </a:r>
            <a:r>
              <a:rPr lang="en-US" sz="2800" i="1" dirty="0"/>
              <a:t> to each other, and to the </a:t>
            </a:r>
            <a:r>
              <a:rPr lang="en-US" sz="2800" b="1" i="1" dirty="0"/>
              <a:t>environment</a:t>
            </a:r>
            <a:r>
              <a:rPr lang="en-US" sz="2800" i="1" dirty="0"/>
              <a:t>, and the </a:t>
            </a:r>
            <a:r>
              <a:rPr lang="en-US" sz="2800" b="1" i="1" dirty="0"/>
              <a:t>principles</a:t>
            </a:r>
            <a:r>
              <a:rPr lang="en-US" sz="2800" i="1" dirty="0"/>
              <a:t> guiding its </a:t>
            </a:r>
            <a:r>
              <a:rPr lang="en-US" sz="2800" b="1" i="1" dirty="0"/>
              <a:t>design</a:t>
            </a:r>
            <a:r>
              <a:rPr lang="en-US" sz="2800" i="1" dirty="0"/>
              <a:t> and </a:t>
            </a:r>
            <a:r>
              <a:rPr lang="en-US" sz="2800" b="1" i="1" dirty="0"/>
              <a:t>evolution</a:t>
            </a:r>
            <a:r>
              <a:rPr lang="en-US" sz="2800" i="1" dirty="0"/>
              <a:t>.</a:t>
            </a:r>
            <a:r>
              <a:rPr lang="fi-FI" sz="2800" i="1" dirty="0"/>
              <a:t>” </a:t>
            </a:r>
          </a:p>
          <a:p>
            <a:pPr marL="0" indent="0">
              <a:lnSpc>
                <a:spcPct val="100000"/>
              </a:lnSpc>
              <a:buNone/>
            </a:pPr>
            <a:r>
              <a:rPr lang="fi-FI" sz="2800" i="1" dirty="0"/>
              <a:t>  </a:t>
            </a:r>
            <a:r>
              <a:rPr lang="fi-FI" sz="2800" dirty="0"/>
              <a:t>(IEEE 1471:2000 </a:t>
            </a:r>
            <a:r>
              <a:rPr lang="fi-FI" sz="2800" dirty="0" err="1"/>
              <a:t>standard</a:t>
            </a:r>
            <a:r>
              <a:rPr lang="fi-FI" sz="28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2</a:t>
            </a:fld>
            <a:endParaRPr lang="en-GB"/>
          </a:p>
        </p:txBody>
      </p:sp>
    </p:spTree>
    <p:extLst>
      <p:ext uri="{BB962C8B-B14F-4D97-AF65-F5344CB8AC3E}">
        <p14:creationId xmlns:p14="http://schemas.microsoft.com/office/powerpoint/2010/main" val="15871267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fi-FI" sz="2800" i="1" dirty="0"/>
              <a:t>”A</a:t>
            </a:r>
            <a:r>
              <a:rPr lang="en-US" sz="2800" i="1" dirty="0" err="1"/>
              <a:t>rchitecture</a:t>
            </a:r>
            <a:r>
              <a:rPr lang="en-US" sz="2800" i="1" dirty="0"/>
              <a:t> represents the </a:t>
            </a:r>
            <a:r>
              <a:rPr lang="en-US" sz="2800" b="1" i="1" dirty="0"/>
              <a:t>significant design decisions</a:t>
            </a:r>
            <a:r>
              <a:rPr lang="en-US" sz="2800" i="1" dirty="0"/>
              <a:t> that shape a system, where significant is measured </a:t>
            </a:r>
            <a:r>
              <a:rPr lang="en-US" sz="2800" b="1" i="1" dirty="0"/>
              <a:t>by cost of change</a:t>
            </a:r>
            <a:r>
              <a:rPr lang="en-US" sz="2800" i="1" dirty="0"/>
              <a:t>”</a:t>
            </a:r>
            <a:r>
              <a:rPr lang="en-US" sz="2800" dirty="0"/>
              <a:t> </a:t>
            </a:r>
          </a:p>
          <a:p>
            <a:pPr marL="0" indent="0">
              <a:lnSpc>
                <a:spcPct val="100000"/>
              </a:lnSpc>
              <a:buNone/>
            </a:pPr>
            <a:r>
              <a:rPr lang="en-US" sz="2800" dirty="0"/>
              <a:t>   (Grady </a:t>
            </a:r>
            <a:r>
              <a:rPr lang="en-US" sz="2800" dirty="0" err="1"/>
              <a:t>Booch</a:t>
            </a:r>
            <a:r>
              <a:rPr lang="en-US" sz="2800" dirty="0"/>
              <a:t>, 2006)</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3</a:t>
            </a:fld>
            <a:endParaRPr lang="en-GB"/>
          </a:p>
        </p:txBody>
      </p:sp>
    </p:spTree>
    <p:extLst>
      <p:ext uri="{BB962C8B-B14F-4D97-AF65-F5344CB8AC3E}">
        <p14:creationId xmlns:p14="http://schemas.microsoft.com/office/powerpoint/2010/main" val="39990937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“The set of design decisions that must be </a:t>
            </a:r>
            <a:r>
              <a:rPr lang="en-US" sz="2800" b="1" i="1" dirty="0"/>
              <a:t>made early</a:t>
            </a:r>
            <a:r>
              <a:rPr lang="en-US" sz="2800" i="1" dirty="0"/>
              <a:t>”</a:t>
            </a:r>
            <a:r>
              <a:rPr lang="en-US" sz="2800" dirty="0"/>
              <a:t>, </a:t>
            </a:r>
          </a:p>
          <a:p>
            <a:pPr marL="0" indent="0">
              <a:lnSpc>
                <a:spcPct val="100000"/>
              </a:lnSpc>
              <a:buNone/>
            </a:pPr>
            <a:r>
              <a:rPr lang="en-US" sz="2800" dirty="0"/>
              <a:t>    (Martin Fowler)</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4</a:t>
            </a:fld>
            <a:endParaRPr lang="en-GB"/>
          </a:p>
        </p:txBody>
      </p:sp>
    </p:spTree>
    <p:extLst>
      <p:ext uri="{BB962C8B-B14F-4D97-AF65-F5344CB8AC3E}">
        <p14:creationId xmlns:p14="http://schemas.microsoft.com/office/powerpoint/2010/main" val="18982151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a:t>Software Architecture - Definition</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pPr>
              <a:lnSpc>
                <a:spcPct val="100000"/>
              </a:lnSpc>
            </a:pPr>
            <a:r>
              <a:rPr lang="en-US" sz="2800" i="1" dirty="0"/>
              <a:t>“Architecture, in the field of software development are decisions that are </a:t>
            </a:r>
            <a:r>
              <a:rPr lang="en-US" sz="2800" b="1" i="1" dirty="0"/>
              <a:t>hard to reverse</a:t>
            </a:r>
            <a:r>
              <a:rPr lang="en-US" sz="2800" i="1" dirty="0"/>
              <a:t>”, </a:t>
            </a:r>
          </a:p>
          <a:p>
            <a:pPr marL="0" indent="0">
              <a:lnSpc>
                <a:spcPct val="100000"/>
              </a:lnSpc>
              <a:buNone/>
            </a:pPr>
            <a:r>
              <a:rPr lang="en-US" sz="2800" i="1" dirty="0"/>
              <a:t>   </a:t>
            </a:r>
            <a:r>
              <a:rPr lang="en-US" sz="2800" dirty="0"/>
              <a:t>(Matthew Parker)</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5</a:t>
            </a:fld>
            <a:endParaRPr lang="en-GB"/>
          </a:p>
        </p:txBody>
      </p:sp>
    </p:spTree>
    <p:extLst>
      <p:ext uri="{BB962C8B-B14F-4D97-AF65-F5344CB8AC3E}">
        <p14:creationId xmlns:p14="http://schemas.microsoft.com/office/powerpoint/2010/main" val="9095251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Characteristics</a:t>
            </a:r>
            <a:r>
              <a:rPr lang="fi-FI" dirty="0"/>
              <a:t> of a </a:t>
            </a:r>
            <a:r>
              <a:rPr lang="fi-FI" dirty="0" err="1"/>
              <a:t>good</a:t>
            </a:r>
            <a:r>
              <a:rPr lang="fi-FI" dirty="0"/>
              <a:t> software </a:t>
            </a:r>
            <a:r>
              <a:rPr lang="fi-FI" dirty="0" err="1"/>
              <a:t>architecture</a:t>
            </a:r>
            <a:r>
              <a:rPr lang="fi-FI" dirty="0"/>
              <a:t> (as </a:t>
            </a:r>
            <a:r>
              <a:rPr lang="fi-FI" dirty="0" err="1"/>
              <a:t>the</a:t>
            </a:r>
            <a:r>
              <a:rPr lang="fi-FI" dirty="0"/>
              <a:t> </a:t>
            </a:r>
            <a:r>
              <a:rPr lang="fi-FI" dirty="0" err="1"/>
              <a:t>heart</a:t>
            </a:r>
            <a:r>
              <a:rPr lang="fi-FI" dirty="0"/>
              <a:t> of </a:t>
            </a:r>
            <a:r>
              <a:rPr lang="fi-FI" dirty="0" err="1"/>
              <a:t>good</a:t>
            </a:r>
            <a:r>
              <a:rPr lang="fi-FI" dirty="0"/>
              <a:t> </a:t>
            </a:r>
            <a:r>
              <a:rPr lang="fi-FI" dirty="0" err="1"/>
              <a:t>information</a:t>
            </a:r>
            <a:r>
              <a:rPr lang="fi-FI" dirty="0"/>
              <a:t> </a:t>
            </a:r>
            <a:r>
              <a:rPr lang="fi-FI" dirty="0" err="1"/>
              <a:t>system</a:t>
            </a:r>
            <a:r>
              <a:rPr lang="fi-FI" dirty="0"/>
              <a:t>)</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p:txBody>
          <a:bodyPr>
            <a:normAutofit/>
          </a:bodyPr>
          <a:lstStyle/>
          <a:p>
            <a:r>
              <a:rPr lang="fr-FR" dirty="0"/>
              <a:t>Scalable </a:t>
            </a:r>
          </a:p>
          <a:p>
            <a:r>
              <a:rPr lang="fr-FR" dirty="0"/>
              <a:t>Reliable</a:t>
            </a:r>
          </a:p>
          <a:p>
            <a:r>
              <a:rPr lang="fr-FR" dirty="0"/>
              <a:t>Efficient</a:t>
            </a:r>
          </a:p>
          <a:p>
            <a:r>
              <a:rPr lang="fr-FR" dirty="0"/>
              <a:t>Secure</a:t>
            </a:r>
          </a:p>
          <a:p>
            <a:r>
              <a:rPr lang="fr-FR" dirty="0" err="1"/>
              <a:t>Maintainable</a:t>
            </a:r>
            <a:endParaRPr lang="fr-FR" dirty="0"/>
          </a:p>
          <a:p>
            <a:r>
              <a:rPr lang="fr-FR" dirty="0"/>
              <a:t>Extensible</a:t>
            </a:r>
          </a:p>
          <a:p>
            <a:r>
              <a:rPr lang="fr-FR" dirty="0"/>
              <a:t>Testable</a:t>
            </a:r>
          </a:p>
          <a:p>
            <a:r>
              <a:rPr lang="fr-FR" dirty="0"/>
              <a:t>Observable</a:t>
            </a:r>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6</a:t>
            </a:fld>
            <a:endParaRPr lang="en-GB"/>
          </a:p>
        </p:txBody>
      </p:sp>
    </p:spTree>
    <p:extLst>
      <p:ext uri="{BB962C8B-B14F-4D97-AF65-F5344CB8AC3E}">
        <p14:creationId xmlns:p14="http://schemas.microsoft.com/office/powerpoint/2010/main" val="42295422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What</a:t>
            </a:r>
            <a:r>
              <a:rPr lang="fi-FI" dirty="0"/>
              <a:t> Software Architecture </a:t>
            </a:r>
            <a:r>
              <a:rPr lang="fi-FI" dirty="0" err="1"/>
              <a:t>consists</a:t>
            </a:r>
            <a:r>
              <a:rPr lang="fi-FI" dirty="0"/>
              <a:t> of?</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193369"/>
            <a:ext cx="11125198" cy="4720069"/>
          </a:xfrm>
        </p:spPr>
        <p:txBody>
          <a:bodyPr>
            <a:normAutofit/>
          </a:bodyPr>
          <a:lstStyle/>
          <a:p>
            <a:r>
              <a:rPr lang="fi-FI" dirty="0" err="1"/>
              <a:t>Structures</a:t>
            </a:r>
            <a:endParaRPr lang="fi-FI" dirty="0"/>
          </a:p>
          <a:p>
            <a:r>
              <a:rPr lang="fi-FI" dirty="0"/>
              <a:t>Division to </a:t>
            </a:r>
            <a:r>
              <a:rPr lang="fi-FI" dirty="0" err="1"/>
              <a:t>sub-systems</a:t>
            </a:r>
            <a:endParaRPr lang="fi-FI" dirty="0"/>
          </a:p>
          <a:p>
            <a:r>
              <a:rPr lang="fi-FI" dirty="0" err="1"/>
              <a:t>Communication</a:t>
            </a:r>
            <a:r>
              <a:rPr lang="fi-FI" dirty="0"/>
              <a:t> </a:t>
            </a:r>
            <a:r>
              <a:rPr lang="fi-FI" dirty="0" err="1"/>
              <a:t>models</a:t>
            </a:r>
            <a:r>
              <a:rPr lang="fi-FI" dirty="0"/>
              <a:t> (</a:t>
            </a:r>
            <a:r>
              <a:rPr lang="fi-FI" dirty="0" err="1"/>
              <a:t>E.g</a:t>
            </a:r>
            <a:r>
              <a:rPr lang="fi-FI" dirty="0"/>
              <a:t>. SPA </a:t>
            </a:r>
            <a:r>
              <a:rPr lang="fi-FI" dirty="0" err="1"/>
              <a:t>fullstack</a:t>
            </a:r>
            <a:r>
              <a:rPr lang="fi-FI" dirty="0"/>
              <a:t> </a:t>
            </a:r>
            <a:r>
              <a:rPr lang="fi-FI" dirty="0" err="1"/>
              <a:t>may</a:t>
            </a:r>
            <a:r>
              <a:rPr lang="fi-FI" dirty="0"/>
              <a:t> </a:t>
            </a:r>
            <a:r>
              <a:rPr lang="fi-FI" dirty="0" err="1"/>
              <a:t>have</a:t>
            </a:r>
            <a:r>
              <a:rPr lang="fi-FI" dirty="0"/>
              <a:t> REST </a:t>
            </a:r>
            <a:r>
              <a:rPr lang="fi-FI" dirty="0" err="1"/>
              <a:t>api</a:t>
            </a:r>
            <a:r>
              <a:rPr lang="fi-FI" dirty="0"/>
              <a:t> </a:t>
            </a:r>
            <a:r>
              <a:rPr lang="fi-FI" dirty="0" err="1"/>
              <a:t>between</a:t>
            </a:r>
            <a:r>
              <a:rPr lang="fi-FI" dirty="0"/>
              <a:t> </a:t>
            </a:r>
            <a:r>
              <a:rPr lang="fi-FI" dirty="0" err="1"/>
              <a:t>Front</a:t>
            </a:r>
            <a:r>
              <a:rPr lang="fi-FI" dirty="0"/>
              <a:t> and </a:t>
            </a:r>
            <a:r>
              <a:rPr lang="fi-FI" dirty="0" err="1"/>
              <a:t>back</a:t>
            </a:r>
            <a:r>
              <a:rPr lang="fi-FI" dirty="0"/>
              <a:t>, and </a:t>
            </a:r>
            <a:r>
              <a:rPr lang="fi-FI" dirty="0" err="1"/>
              <a:t>e.g</a:t>
            </a:r>
            <a:r>
              <a:rPr lang="fi-FI" dirty="0"/>
              <a:t>. SQL-</a:t>
            </a:r>
            <a:r>
              <a:rPr lang="fi-FI" dirty="0" err="1"/>
              <a:t>connection</a:t>
            </a:r>
            <a:r>
              <a:rPr lang="fi-FI" dirty="0"/>
              <a:t> </a:t>
            </a:r>
            <a:r>
              <a:rPr lang="fi-FI" dirty="0" err="1"/>
              <a:t>with</a:t>
            </a:r>
            <a:r>
              <a:rPr lang="fi-FI" dirty="0"/>
              <a:t> some </a:t>
            </a:r>
            <a:r>
              <a:rPr lang="fi-FI" dirty="0" err="1"/>
              <a:t>driver</a:t>
            </a:r>
            <a:r>
              <a:rPr lang="fi-FI" dirty="0"/>
              <a:t> </a:t>
            </a:r>
            <a:r>
              <a:rPr lang="fi-FI" dirty="0" err="1"/>
              <a:t>between</a:t>
            </a:r>
            <a:r>
              <a:rPr lang="fi-FI" dirty="0"/>
              <a:t> </a:t>
            </a:r>
            <a:r>
              <a:rPr lang="fi-FI" dirty="0" err="1"/>
              <a:t>backend</a:t>
            </a:r>
            <a:r>
              <a:rPr lang="fi-FI" dirty="0"/>
              <a:t> and </a:t>
            </a:r>
            <a:r>
              <a:rPr lang="fi-FI" dirty="0" err="1"/>
              <a:t>database</a:t>
            </a:r>
            <a:r>
              <a:rPr lang="fi-FI" dirty="0"/>
              <a:t>. </a:t>
            </a:r>
            <a:r>
              <a:rPr lang="fi-FI" dirty="0" err="1"/>
              <a:t>Or</a:t>
            </a:r>
            <a:r>
              <a:rPr lang="fi-FI" dirty="0"/>
              <a:t> a </a:t>
            </a:r>
            <a:r>
              <a:rPr lang="fi-FI" dirty="0" err="1"/>
              <a:t>IoT</a:t>
            </a:r>
            <a:r>
              <a:rPr lang="fi-FI" dirty="0"/>
              <a:t> </a:t>
            </a:r>
            <a:r>
              <a:rPr lang="fi-FI" dirty="0" err="1"/>
              <a:t>system</a:t>
            </a:r>
            <a:r>
              <a:rPr lang="fi-FI" dirty="0"/>
              <a:t> </a:t>
            </a:r>
            <a:r>
              <a:rPr lang="fi-FI" dirty="0" err="1"/>
              <a:t>with</a:t>
            </a:r>
            <a:r>
              <a:rPr lang="fi-FI" dirty="0"/>
              <a:t> </a:t>
            </a:r>
            <a:r>
              <a:rPr lang="fi-FI" dirty="0" err="1"/>
              <a:t>totally</a:t>
            </a:r>
            <a:r>
              <a:rPr lang="fi-FI" dirty="0"/>
              <a:t> </a:t>
            </a:r>
            <a:r>
              <a:rPr lang="fi-FI" dirty="0" err="1"/>
              <a:t>asynchronous</a:t>
            </a:r>
            <a:r>
              <a:rPr lang="fi-FI" dirty="0"/>
              <a:t> </a:t>
            </a:r>
            <a:r>
              <a:rPr lang="fi-FI" dirty="0" err="1"/>
              <a:t>communication</a:t>
            </a:r>
            <a:r>
              <a:rPr lang="fi-FI" dirty="0"/>
              <a:t> </a:t>
            </a:r>
            <a:r>
              <a:rPr lang="fi-FI" dirty="0" err="1"/>
              <a:t>using</a:t>
            </a:r>
            <a:r>
              <a:rPr lang="fi-FI" dirty="0"/>
              <a:t> </a:t>
            </a:r>
            <a:r>
              <a:rPr lang="fi-FI" dirty="0" err="1"/>
              <a:t>message</a:t>
            </a:r>
            <a:r>
              <a:rPr lang="fi-FI" dirty="0"/>
              <a:t> </a:t>
            </a:r>
            <a:r>
              <a:rPr lang="fi-FI" dirty="0" err="1"/>
              <a:t>buffers</a:t>
            </a:r>
            <a:r>
              <a:rPr lang="fi-FI" dirty="0"/>
              <a:t>/</a:t>
            </a:r>
            <a:r>
              <a:rPr lang="fi-FI" dirty="0" err="1"/>
              <a:t>queues</a:t>
            </a:r>
            <a:r>
              <a:rPr lang="fi-FI" dirty="0"/>
              <a:t>). ”Messaging </a:t>
            </a:r>
            <a:r>
              <a:rPr lang="fi-FI" dirty="0" err="1"/>
              <a:t>patterns</a:t>
            </a:r>
            <a:r>
              <a:rPr lang="fi-FI" dirty="0"/>
              <a:t>”</a:t>
            </a:r>
          </a:p>
          <a:p>
            <a:r>
              <a:rPr lang="fi-FI" dirty="0" err="1"/>
              <a:t>See</a:t>
            </a:r>
            <a:r>
              <a:rPr lang="fi-FI" dirty="0"/>
              <a:t> </a:t>
            </a:r>
            <a:r>
              <a:rPr lang="fi-FI" dirty="0" err="1"/>
              <a:t>how</a:t>
            </a:r>
            <a:r>
              <a:rPr lang="fi-FI" dirty="0"/>
              <a:t> </a:t>
            </a:r>
            <a:r>
              <a:rPr lang="fi-FI" dirty="0" err="1"/>
              <a:t>the</a:t>
            </a:r>
            <a:r>
              <a:rPr lang="fi-FI" dirty="0"/>
              <a:t> </a:t>
            </a:r>
            <a:r>
              <a:rPr lang="fi-FI" dirty="0" err="1"/>
              <a:t>communication</a:t>
            </a:r>
            <a:r>
              <a:rPr lang="fi-FI" dirty="0"/>
              <a:t> </a:t>
            </a:r>
            <a:r>
              <a:rPr lang="fi-FI" dirty="0" err="1"/>
              <a:t>model</a:t>
            </a:r>
            <a:r>
              <a:rPr lang="fi-FI" dirty="0"/>
              <a:t> </a:t>
            </a:r>
            <a:r>
              <a:rPr lang="fi-FI" dirty="0" err="1"/>
              <a:t>above</a:t>
            </a:r>
            <a:r>
              <a:rPr lang="fi-FI" dirty="0"/>
              <a:t> </a:t>
            </a:r>
            <a:r>
              <a:rPr lang="fi-FI" dirty="0" err="1"/>
              <a:t>also</a:t>
            </a:r>
            <a:r>
              <a:rPr lang="fi-FI" dirty="0"/>
              <a:t> </a:t>
            </a:r>
            <a:r>
              <a:rPr lang="fi-FI" dirty="0" err="1"/>
              <a:t>includes</a:t>
            </a:r>
            <a:r>
              <a:rPr lang="fi-FI" dirty="0"/>
              <a:t> </a:t>
            </a:r>
            <a:r>
              <a:rPr lang="fi-FI" dirty="0" err="1"/>
              <a:t>the</a:t>
            </a:r>
            <a:r>
              <a:rPr lang="fi-FI" dirty="0"/>
              <a:t> </a:t>
            </a:r>
            <a:r>
              <a:rPr lang="fi-FI" dirty="0" err="1"/>
              <a:t>timing</a:t>
            </a:r>
            <a:r>
              <a:rPr lang="fi-FI" dirty="0"/>
              <a:t> / </a:t>
            </a:r>
            <a:r>
              <a:rPr lang="fi-FI" dirty="0" err="1"/>
              <a:t>execution</a:t>
            </a:r>
            <a:r>
              <a:rPr lang="fi-FI" dirty="0"/>
              <a:t> </a:t>
            </a:r>
            <a:r>
              <a:rPr lang="fi-FI" dirty="0" err="1"/>
              <a:t>model</a:t>
            </a:r>
            <a:endParaRPr lang="fi-FI" dirty="0"/>
          </a:p>
          <a:p>
            <a:r>
              <a:rPr lang="fi-FI" dirty="0" err="1"/>
              <a:t>Choices</a:t>
            </a:r>
            <a:r>
              <a:rPr lang="fi-FI" dirty="0"/>
              <a:t> on </a:t>
            </a:r>
            <a:r>
              <a:rPr lang="fi-FI" dirty="0" err="1"/>
              <a:t>ready</a:t>
            </a:r>
            <a:r>
              <a:rPr lang="fi-FI" dirty="0"/>
              <a:t>-made </a:t>
            </a:r>
            <a:r>
              <a:rPr lang="fi-FI" dirty="0" err="1"/>
              <a:t>environments</a:t>
            </a:r>
            <a:r>
              <a:rPr lang="fi-FI" dirty="0"/>
              <a:t> and </a:t>
            </a:r>
            <a:r>
              <a:rPr lang="fi-FI" dirty="0" err="1"/>
              <a:t>technology</a:t>
            </a:r>
            <a:r>
              <a:rPr lang="fi-FI" dirty="0"/>
              <a:t> </a:t>
            </a:r>
            <a:r>
              <a:rPr lang="fi-FI" dirty="0" err="1"/>
              <a:t>stacks</a:t>
            </a:r>
            <a:endParaRPr lang="fi-FI" dirty="0"/>
          </a:p>
          <a:p>
            <a:r>
              <a:rPr lang="fi-FI" dirty="0"/>
              <a:t>Design </a:t>
            </a:r>
            <a:r>
              <a:rPr lang="fi-FI" dirty="0" err="1"/>
              <a:t>patterns</a:t>
            </a:r>
            <a:r>
              <a:rPr lang="fi-FI" dirty="0"/>
              <a:t> in </a:t>
            </a:r>
            <a:r>
              <a:rPr lang="fi-FI" dirty="0" err="1"/>
              <a:t>code</a:t>
            </a:r>
            <a:r>
              <a:rPr lang="fi-FI" dirty="0"/>
              <a:t> </a:t>
            </a:r>
            <a:r>
              <a:rPr lang="fi-FI" dirty="0" err="1"/>
              <a:t>level</a:t>
            </a:r>
            <a:r>
              <a:rPr lang="fi-FI" dirty="0"/>
              <a:t>    </a:t>
            </a:r>
            <a:r>
              <a:rPr lang="fi-FI" u="sng" dirty="0">
                <a:hlinkClick r:id="rId2"/>
              </a:rPr>
              <a:t>https://en.wikipedia.org/wiki/Software_design_pattern</a:t>
            </a:r>
            <a:endParaRPr lang="fi-FI" dirty="0"/>
          </a:p>
          <a:p>
            <a:r>
              <a:rPr lang="fi-FI" dirty="0" err="1"/>
              <a:t>Agreed</a:t>
            </a:r>
            <a:r>
              <a:rPr lang="fi-FI" dirty="0"/>
              <a:t> </a:t>
            </a:r>
            <a:r>
              <a:rPr lang="fi-FI" dirty="0" err="1"/>
              <a:t>principles</a:t>
            </a:r>
            <a:r>
              <a:rPr lang="fi-FI" dirty="0"/>
              <a:t> and </a:t>
            </a:r>
            <a:r>
              <a:rPr lang="fi-FI" dirty="0" err="1"/>
              <a:t>practices</a:t>
            </a:r>
            <a:endParaRPr lang="fi-FI" dirty="0"/>
          </a:p>
          <a:p>
            <a:r>
              <a:rPr lang="fi-FI" dirty="0" err="1"/>
              <a:t>Naming</a:t>
            </a:r>
            <a:r>
              <a:rPr lang="fi-FI" dirty="0"/>
              <a:t> </a:t>
            </a:r>
            <a:r>
              <a:rPr lang="fi-FI" dirty="0" err="1"/>
              <a:t>convention</a:t>
            </a:r>
            <a:r>
              <a:rPr lang="fi-FI" dirty="0"/>
              <a:t> and </a:t>
            </a:r>
            <a:r>
              <a:rPr lang="fi-FI" dirty="0" err="1"/>
              <a:t>coding</a:t>
            </a:r>
            <a:r>
              <a:rPr lang="fi-FI" dirty="0"/>
              <a:t> </a:t>
            </a:r>
            <a:r>
              <a:rPr lang="fi-FI" dirty="0" err="1"/>
              <a:t>conventions</a:t>
            </a:r>
            <a:endParaRPr lang="fi-FI" dirty="0"/>
          </a:p>
          <a:p>
            <a:r>
              <a:rPr lang="fi-FI" dirty="0" err="1"/>
              <a:t>Nowadays</a:t>
            </a:r>
            <a:r>
              <a:rPr lang="fi-FI" dirty="0"/>
              <a:t> </a:t>
            </a:r>
            <a:r>
              <a:rPr lang="fi-FI" dirty="0" err="1"/>
              <a:t>also</a:t>
            </a:r>
            <a:r>
              <a:rPr lang="fi-FI" dirty="0"/>
              <a:t> </a:t>
            </a:r>
            <a:r>
              <a:rPr lang="fi-FI" dirty="0" err="1"/>
              <a:t>Continuous</a:t>
            </a:r>
            <a:r>
              <a:rPr lang="fi-FI" dirty="0"/>
              <a:t> </a:t>
            </a:r>
            <a:r>
              <a:rPr lang="fi-FI" dirty="0" err="1"/>
              <a:t>Integration</a:t>
            </a:r>
            <a:r>
              <a:rPr lang="fi-FI" dirty="0"/>
              <a:t> (CI) </a:t>
            </a:r>
            <a:r>
              <a:rPr lang="fi-FI" dirty="0" err="1"/>
              <a:t>affects</a:t>
            </a:r>
            <a:r>
              <a:rPr lang="fi-FI" dirty="0"/>
              <a:t> </a:t>
            </a:r>
            <a:r>
              <a:rPr lang="fi-FI" dirty="0" err="1"/>
              <a:t>the</a:t>
            </a:r>
            <a:r>
              <a:rPr lang="fi-FI" dirty="0"/>
              <a:t> </a:t>
            </a:r>
            <a:r>
              <a:rPr lang="fi-FI" dirty="0" err="1"/>
              <a:t>architecture</a:t>
            </a:r>
            <a:r>
              <a:rPr lang="fi-FI" dirty="0"/>
              <a:t>. </a:t>
            </a:r>
            <a:r>
              <a:rPr lang="fi-FI" dirty="0" err="1"/>
              <a:t>Think</a:t>
            </a:r>
            <a:r>
              <a:rPr lang="fi-FI" dirty="0"/>
              <a:t> of </a:t>
            </a:r>
            <a:r>
              <a:rPr lang="fi-FI" dirty="0" err="1"/>
              <a:t>e.g</a:t>
            </a:r>
            <a:r>
              <a:rPr lang="fi-FI" dirty="0"/>
              <a:t>. </a:t>
            </a:r>
            <a:r>
              <a:rPr lang="fi-FI" dirty="0" err="1"/>
              <a:t>cloud-native</a:t>
            </a:r>
            <a:r>
              <a:rPr lang="fi-FI" dirty="0"/>
              <a:t>, </a:t>
            </a:r>
            <a:r>
              <a:rPr lang="fi-FI" dirty="0" err="1"/>
              <a:t>container</a:t>
            </a:r>
            <a:r>
              <a:rPr lang="fi-FI" dirty="0"/>
              <a:t> </a:t>
            </a:r>
            <a:r>
              <a:rPr lang="fi-FI" dirty="0" err="1"/>
              <a:t>orchestration</a:t>
            </a:r>
            <a:r>
              <a:rPr lang="fi-FI" dirty="0"/>
              <a:t> &amp; </a:t>
            </a:r>
            <a:r>
              <a:rPr lang="fi-FI" dirty="0" err="1"/>
              <a:t>configuration</a:t>
            </a:r>
            <a:r>
              <a:rPr lang="fi-FI" dirty="0"/>
              <a:t>, </a:t>
            </a:r>
            <a:r>
              <a:rPr lang="fi-FI" dirty="0" err="1"/>
              <a:t>microservices</a:t>
            </a:r>
            <a:r>
              <a:rPr lang="fi-FI" dirty="0"/>
              <a:t> and </a:t>
            </a:r>
            <a:r>
              <a:rPr lang="fi-FI" dirty="0" err="1"/>
              <a:t>serverless</a:t>
            </a:r>
            <a:r>
              <a:rPr lang="fi-FI" dirty="0"/>
              <a:t> </a:t>
            </a:r>
            <a:r>
              <a:rPr lang="fi-FI" dirty="0" err="1"/>
              <a:t>options</a:t>
            </a:r>
            <a:endParaRPr lang="fi-FI" dirty="0"/>
          </a:p>
          <a:p>
            <a:r>
              <a:rPr lang="fi-FI" dirty="0" err="1"/>
              <a:t>Thus</a:t>
            </a:r>
            <a:r>
              <a:rPr lang="fi-FI" dirty="0"/>
              <a:t>, </a:t>
            </a:r>
            <a:r>
              <a:rPr lang="fi-FI" dirty="0" err="1"/>
              <a:t>architecture</a:t>
            </a:r>
            <a:r>
              <a:rPr lang="fi-FI" dirty="0"/>
              <a:t> is </a:t>
            </a:r>
            <a:r>
              <a:rPr lang="fi-FI" dirty="0" err="1"/>
              <a:t>related</a:t>
            </a:r>
            <a:r>
              <a:rPr lang="fi-FI" dirty="0"/>
              <a:t> </a:t>
            </a:r>
            <a:r>
              <a:rPr lang="fi-FI" dirty="0" err="1"/>
              <a:t>also</a:t>
            </a:r>
            <a:r>
              <a:rPr lang="fi-FI" dirty="0"/>
              <a:t> (</a:t>
            </a:r>
            <a:r>
              <a:rPr lang="fi-FI" dirty="0" err="1"/>
              <a:t>but</a:t>
            </a:r>
            <a:r>
              <a:rPr lang="fi-FI" dirty="0"/>
              <a:t> </a:t>
            </a:r>
            <a:r>
              <a:rPr lang="fi-FI" dirty="0" err="1"/>
              <a:t>not</a:t>
            </a:r>
            <a:r>
              <a:rPr lang="fi-FI" dirty="0"/>
              <a:t> </a:t>
            </a:r>
            <a:r>
              <a:rPr lang="fi-FI" dirty="0" err="1"/>
              <a:t>only</a:t>
            </a:r>
            <a:r>
              <a:rPr lang="fi-FI" dirty="0"/>
              <a:t>) to </a:t>
            </a:r>
            <a:r>
              <a:rPr lang="fi-FI" dirty="0" err="1"/>
              <a:t>the</a:t>
            </a:r>
            <a:r>
              <a:rPr lang="fi-FI" dirty="0"/>
              <a:t> </a:t>
            </a:r>
            <a:r>
              <a:rPr lang="fi-FI" dirty="0" err="1"/>
              <a:t>development</a:t>
            </a:r>
            <a:r>
              <a:rPr lang="fi-FI" dirty="0"/>
              <a:t> and </a:t>
            </a:r>
            <a:r>
              <a:rPr lang="fi-FI" dirty="0" err="1"/>
              <a:t>development</a:t>
            </a:r>
            <a:r>
              <a:rPr lang="fi-FI" dirty="0"/>
              <a:t> </a:t>
            </a:r>
            <a:r>
              <a:rPr lang="fi-FI" dirty="0" err="1"/>
              <a:t>time</a:t>
            </a:r>
            <a:r>
              <a:rPr lang="fi-FI" dirty="0"/>
              <a:t>. </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7</a:t>
            </a:fld>
            <a:endParaRPr lang="en-GB"/>
          </a:p>
        </p:txBody>
      </p:sp>
    </p:spTree>
    <p:extLst>
      <p:ext uri="{BB962C8B-B14F-4D97-AF65-F5344CB8AC3E}">
        <p14:creationId xmlns:p14="http://schemas.microsoft.com/office/powerpoint/2010/main" val="32329516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p:txBody>
          <a:bodyPr/>
          <a:lstStyle/>
          <a:p>
            <a:r>
              <a:rPr lang="fi-FI" dirty="0" err="1"/>
              <a:t>Examples</a:t>
            </a:r>
            <a:r>
              <a:rPr lang="fi-FI" dirty="0"/>
              <a:t> of Software Design </a:t>
            </a:r>
            <a:r>
              <a:rPr lang="fi-FI" dirty="0" err="1"/>
              <a:t>decisions</a:t>
            </a:r>
            <a:endParaRPr lang="fi-FI" dirty="0"/>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499461"/>
            <a:ext cx="11125198" cy="4413977"/>
          </a:xfrm>
        </p:spPr>
        <p:txBody>
          <a:bodyPr>
            <a:normAutofit/>
          </a:bodyPr>
          <a:lstStyle/>
          <a:p>
            <a:pPr>
              <a:lnSpc>
                <a:spcPct val="100000"/>
              </a:lnSpc>
            </a:pPr>
            <a:r>
              <a:rPr lang="fi-FI" sz="2400" dirty="0"/>
              <a:t>’</a:t>
            </a:r>
            <a:r>
              <a:rPr lang="fi-FI" sz="2400" dirty="0" err="1"/>
              <a:t>more-synchronous</a:t>
            </a:r>
            <a:r>
              <a:rPr lang="fi-FI" sz="2400" dirty="0"/>
              <a:t>’ API </a:t>
            </a:r>
            <a:r>
              <a:rPr lang="fi-FI" sz="2400" dirty="0" err="1"/>
              <a:t>communication</a:t>
            </a:r>
            <a:r>
              <a:rPr lang="fi-FI" sz="2400" dirty="0"/>
              <a:t> (</a:t>
            </a:r>
            <a:r>
              <a:rPr lang="fi-FI" sz="2400" dirty="0" err="1"/>
              <a:t>e.g</a:t>
            </a:r>
            <a:r>
              <a:rPr lang="fi-FI" sz="2400" dirty="0"/>
              <a:t>. REST </a:t>
            </a:r>
            <a:r>
              <a:rPr lang="fi-FI" sz="2400" dirty="0" err="1"/>
              <a:t>or</a:t>
            </a:r>
            <a:r>
              <a:rPr lang="fi-FI" sz="2400" dirty="0"/>
              <a:t> GraphQL?) </a:t>
            </a:r>
            <a:br>
              <a:rPr lang="fi-FI" sz="2400" dirty="0"/>
            </a:br>
            <a:r>
              <a:rPr lang="fi-FI" sz="2400" u="sng" dirty="0"/>
              <a:t>OR:</a:t>
            </a:r>
            <a:r>
              <a:rPr lang="fi-FI" sz="2400" dirty="0"/>
              <a:t> </a:t>
            </a:r>
            <a:r>
              <a:rPr lang="fi-FI" sz="2400" dirty="0" err="1"/>
              <a:t>totally</a:t>
            </a:r>
            <a:r>
              <a:rPr lang="fi-FI" sz="2400" dirty="0"/>
              <a:t> </a:t>
            </a:r>
            <a:r>
              <a:rPr lang="fi-FI" sz="2400" dirty="0" err="1"/>
              <a:t>asynchronous</a:t>
            </a:r>
            <a:r>
              <a:rPr lang="fi-FI" sz="2400" dirty="0"/>
              <a:t> </a:t>
            </a:r>
            <a:r>
              <a:rPr lang="fi-FI" sz="2400" dirty="0" err="1"/>
              <a:t>communication</a:t>
            </a:r>
            <a:r>
              <a:rPr lang="fi-FI" sz="2400" dirty="0"/>
              <a:t> </a:t>
            </a:r>
            <a:r>
              <a:rPr lang="fi-FI" sz="2400" dirty="0" err="1"/>
              <a:t>with</a:t>
            </a:r>
            <a:r>
              <a:rPr lang="fi-FI" sz="2400" dirty="0"/>
              <a:t> </a:t>
            </a:r>
            <a:r>
              <a:rPr lang="fi-FI" sz="2400" dirty="0" err="1"/>
              <a:t>message</a:t>
            </a:r>
            <a:r>
              <a:rPr lang="fi-FI" sz="2400" dirty="0"/>
              <a:t> </a:t>
            </a:r>
            <a:r>
              <a:rPr lang="fi-FI" sz="2400" dirty="0" err="1"/>
              <a:t>systems</a:t>
            </a:r>
            <a:r>
              <a:rPr lang="fi-FI" sz="2400" dirty="0"/>
              <a:t> </a:t>
            </a:r>
            <a:r>
              <a:rPr lang="fi-FI" sz="2400" dirty="0" err="1"/>
              <a:t>like</a:t>
            </a:r>
            <a:r>
              <a:rPr lang="fi-FI" sz="2400" dirty="0"/>
              <a:t> Kafka </a:t>
            </a:r>
            <a:r>
              <a:rPr lang="fi-FI" sz="2400" dirty="0" err="1"/>
              <a:t>or</a:t>
            </a:r>
            <a:r>
              <a:rPr lang="fi-FI" sz="2400" dirty="0"/>
              <a:t> MQTT</a:t>
            </a:r>
          </a:p>
          <a:p>
            <a:pPr>
              <a:lnSpc>
                <a:spcPct val="100000"/>
              </a:lnSpc>
            </a:pPr>
            <a:r>
              <a:rPr lang="fi-FI" sz="2400" dirty="0"/>
              <a:t>Data </a:t>
            </a:r>
            <a:r>
              <a:rPr lang="fi-FI" sz="2400" dirty="0" err="1"/>
              <a:t>storage</a:t>
            </a:r>
            <a:r>
              <a:rPr lang="fi-FI" sz="2400" dirty="0"/>
              <a:t> </a:t>
            </a:r>
            <a:r>
              <a:rPr lang="fi-FI" sz="2400" dirty="0" err="1"/>
              <a:t>solution</a:t>
            </a:r>
            <a:r>
              <a:rPr lang="fi-FI" sz="2400" dirty="0"/>
              <a:t> (Can/</a:t>
            </a:r>
            <a:r>
              <a:rPr lang="fi-FI" sz="2400" dirty="0" err="1"/>
              <a:t>should</a:t>
            </a:r>
            <a:r>
              <a:rPr lang="fi-FI" sz="2400" dirty="0"/>
              <a:t> </a:t>
            </a:r>
            <a:r>
              <a:rPr lang="fi-FI" sz="2400" dirty="0" err="1"/>
              <a:t>be</a:t>
            </a:r>
            <a:r>
              <a:rPr lang="fi-FI" sz="2400" dirty="0"/>
              <a:t> </a:t>
            </a:r>
            <a:r>
              <a:rPr lang="fi-FI" sz="2400" dirty="0" err="1"/>
              <a:t>hidden</a:t>
            </a:r>
            <a:r>
              <a:rPr lang="fi-FI" sz="2400" dirty="0"/>
              <a:t> </a:t>
            </a:r>
            <a:r>
              <a:rPr lang="fi-FI" sz="2400" dirty="0" err="1"/>
              <a:t>behind</a:t>
            </a:r>
            <a:r>
              <a:rPr lang="fi-FI" sz="2400" dirty="0"/>
              <a:t> some </a:t>
            </a:r>
            <a:r>
              <a:rPr lang="fi-FI" sz="2400" dirty="0" err="1"/>
              <a:t>kind</a:t>
            </a:r>
            <a:r>
              <a:rPr lang="fi-FI" sz="2400" dirty="0"/>
              <a:t> of ’data </a:t>
            </a:r>
            <a:r>
              <a:rPr lang="fi-FI" sz="2400" dirty="0" err="1"/>
              <a:t>access</a:t>
            </a:r>
            <a:r>
              <a:rPr lang="fi-FI" sz="2400" dirty="0"/>
              <a:t> </a:t>
            </a:r>
            <a:r>
              <a:rPr lang="fi-FI" sz="2400" dirty="0" err="1"/>
              <a:t>layer</a:t>
            </a:r>
            <a:r>
              <a:rPr lang="fi-FI" sz="2400" dirty="0"/>
              <a:t>’ </a:t>
            </a:r>
            <a:r>
              <a:rPr lang="fi-FI" sz="2400" dirty="0" err="1"/>
              <a:t>but</a:t>
            </a:r>
            <a:r>
              <a:rPr lang="fi-FI" sz="2400" dirty="0"/>
              <a:t> it </a:t>
            </a:r>
            <a:r>
              <a:rPr lang="fi-FI" sz="2400" dirty="0" err="1"/>
              <a:t>still</a:t>
            </a:r>
            <a:r>
              <a:rPr lang="fi-FI" sz="2400" dirty="0"/>
              <a:t> </a:t>
            </a:r>
            <a:r>
              <a:rPr lang="fi-FI" sz="2400" dirty="0" err="1"/>
              <a:t>affects</a:t>
            </a:r>
            <a:r>
              <a:rPr lang="fi-FI" sz="2400" dirty="0"/>
              <a:t> </a:t>
            </a:r>
            <a:r>
              <a:rPr lang="fi-FI" sz="2400" dirty="0" err="1"/>
              <a:t>e.g</a:t>
            </a:r>
            <a:r>
              <a:rPr lang="fi-FI" sz="2400" dirty="0"/>
              <a:t>. business </a:t>
            </a:r>
            <a:r>
              <a:rPr lang="fi-FI" sz="2400" dirty="0" err="1"/>
              <a:t>process</a:t>
            </a:r>
            <a:r>
              <a:rPr lang="fi-FI" sz="2400" dirty="0"/>
              <a:t> </a:t>
            </a:r>
            <a:r>
              <a:rPr lang="fi-FI" sz="2400" dirty="0" err="1"/>
              <a:t>rule</a:t>
            </a:r>
            <a:r>
              <a:rPr lang="fi-FI" sz="2400" dirty="0"/>
              <a:t> </a:t>
            </a:r>
            <a:r>
              <a:rPr lang="fi-FI" sz="2400" dirty="0" err="1"/>
              <a:t>handling</a:t>
            </a:r>
            <a:r>
              <a:rPr lang="fi-FI" sz="2400" dirty="0"/>
              <a:t>)</a:t>
            </a:r>
          </a:p>
          <a:p>
            <a:pPr>
              <a:lnSpc>
                <a:spcPct val="100000"/>
              </a:lnSpc>
            </a:pPr>
            <a:r>
              <a:rPr lang="fi-FI" sz="2400" dirty="0" err="1"/>
              <a:t>Container-based</a:t>
            </a:r>
            <a:r>
              <a:rPr lang="fi-FI" sz="2400" dirty="0"/>
              <a:t> </a:t>
            </a:r>
            <a:r>
              <a:rPr lang="fi-FI" sz="2400" dirty="0" err="1"/>
              <a:t>Kubernetes</a:t>
            </a:r>
            <a:r>
              <a:rPr lang="fi-FI" sz="2400" dirty="0"/>
              <a:t> &amp; </a:t>
            </a:r>
            <a:r>
              <a:rPr lang="fi-FI" sz="2400" dirty="0" err="1"/>
              <a:t>Docker</a:t>
            </a:r>
            <a:r>
              <a:rPr lang="fi-FI" sz="2400" dirty="0"/>
              <a:t> </a:t>
            </a:r>
            <a:br>
              <a:rPr lang="fi-FI" sz="2400" dirty="0"/>
            </a:br>
            <a:r>
              <a:rPr lang="fi-FI" sz="2400" u="sng" dirty="0"/>
              <a:t>OR:</a:t>
            </a:r>
            <a:r>
              <a:rPr lang="fi-FI" sz="2400" dirty="0"/>
              <a:t> </a:t>
            </a:r>
            <a:r>
              <a:rPr lang="fi-FI" sz="2400" dirty="0" err="1"/>
              <a:t>Serverless</a:t>
            </a:r>
            <a:r>
              <a:rPr lang="fi-FI" sz="2400" dirty="0"/>
              <a:t> </a:t>
            </a:r>
            <a:r>
              <a:rPr lang="fi-FI" sz="2400" dirty="0" err="1"/>
              <a:t>solution</a:t>
            </a:r>
            <a:r>
              <a:rPr lang="fi-FI" sz="2400" dirty="0"/>
              <a:t> </a:t>
            </a:r>
            <a:r>
              <a:rPr lang="fi-FI" sz="2400" dirty="0" err="1"/>
              <a:t>with</a:t>
            </a:r>
            <a:r>
              <a:rPr lang="fi-FI" sz="2400" dirty="0"/>
              <a:t> AWS Lambda</a:t>
            </a:r>
          </a:p>
          <a:p>
            <a:pPr>
              <a:lnSpc>
                <a:spcPct val="100000"/>
              </a:lnSpc>
            </a:pPr>
            <a:r>
              <a:rPr lang="en-US" sz="2400" dirty="0"/>
              <a:t>What tech stack to use? (Not the choice itself, but it often affects some architectural decisions. Usually there are hinted / agreed / proven ways of doing standard solutions in each technological environment or framework. If you do not follow them, there might not be e.g. a largely proven security framework)</a:t>
            </a:r>
          </a:p>
          <a:p>
            <a:endParaRPr lang="fi-FI" dirty="0"/>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8</a:t>
            </a:fld>
            <a:endParaRPr lang="en-GB"/>
          </a:p>
        </p:txBody>
      </p:sp>
    </p:spTree>
    <p:extLst>
      <p:ext uri="{BB962C8B-B14F-4D97-AF65-F5344CB8AC3E}">
        <p14:creationId xmlns:p14="http://schemas.microsoft.com/office/powerpoint/2010/main" val="41467809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97044C3-CD23-D844-B780-26FABA91AD0F}"/>
              </a:ext>
            </a:extLst>
          </p:cNvPr>
          <p:cNvSpPr>
            <a:spLocks noGrp="1"/>
          </p:cNvSpPr>
          <p:nvPr>
            <p:ph type="title"/>
          </p:nvPr>
        </p:nvSpPr>
        <p:spPr>
          <a:xfrm>
            <a:off x="550863" y="549276"/>
            <a:ext cx="11125200" cy="709962"/>
          </a:xfrm>
        </p:spPr>
        <p:txBody>
          <a:bodyPr/>
          <a:lstStyle/>
          <a:p>
            <a:r>
              <a:rPr lang="fi-FI" dirty="0" err="1"/>
              <a:t>What</a:t>
            </a:r>
            <a:r>
              <a:rPr lang="fi-FI" dirty="0"/>
              <a:t> </a:t>
            </a:r>
            <a:r>
              <a:rPr lang="fi-FI" dirty="0" err="1"/>
              <a:t>types</a:t>
            </a:r>
            <a:r>
              <a:rPr lang="fi-FI" dirty="0"/>
              <a:t> of </a:t>
            </a:r>
            <a:r>
              <a:rPr lang="fi-FI" dirty="0" err="1"/>
              <a:t>models</a:t>
            </a:r>
            <a:r>
              <a:rPr lang="fi-FI" dirty="0"/>
              <a:t>/</a:t>
            </a:r>
            <a:r>
              <a:rPr lang="fi-FI" dirty="0" err="1"/>
              <a:t>diagrams</a:t>
            </a:r>
            <a:r>
              <a:rPr lang="fi-FI" dirty="0"/>
              <a:t> </a:t>
            </a:r>
            <a:r>
              <a:rPr lang="fi-FI" dirty="0" err="1"/>
              <a:t>exist</a:t>
            </a:r>
            <a:r>
              <a:rPr lang="fi-FI" dirty="0"/>
              <a:t>? </a:t>
            </a:r>
            <a:r>
              <a:rPr lang="fi-FI" dirty="0" err="1"/>
              <a:t>E.g</a:t>
            </a:r>
            <a:r>
              <a:rPr lang="fi-FI" dirty="0"/>
              <a:t>. in UML</a:t>
            </a:r>
          </a:p>
        </p:txBody>
      </p:sp>
      <p:sp>
        <p:nvSpPr>
          <p:cNvPr id="9" name="Content Placeholder 8">
            <a:extLst>
              <a:ext uri="{FF2B5EF4-FFF2-40B4-BE49-F238E27FC236}">
                <a16:creationId xmlns:a16="http://schemas.microsoft.com/office/drawing/2014/main" id="{ACDE61D8-A75A-F94B-B57A-46F276C03311}"/>
              </a:ext>
            </a:extLst>
          </p:cNvPr>
          <p:cNvSpPr>
            <a:spLocks noGrp="1"/>
          </p:cNvSpPr>
          <p:nvPr>
            <p:ph sz="half" idx="2"/>
          </p:nvPr>
        </p:nvSpPr>
        <p:spPr>
          <a:xfrm>
            <a:off x="550864" y="1383224"/>
            <a:ext cx="11125198" cy="4530214"/>
          </a:xfrm>
        </p:spPr>
        <p:txBody>
          <a:bodyPr>
            <a:normAutofit/>
          </a:bodyPr>
          <a:lstStyle/>
          <a:p>
            <a:r>
              <a:rPr lang="fi-FI" sz="2000" b="1" dirty="0"/>
              <a:t>data</a:t>
            </a:r>
            <a:r>
              <a:rPr lang="fi-FI" sz="2000" dirty="0"/>
              <a:t> </a:t>
            </a:r>
            <a:r>
              <a:rPr lang="fi-FI" sz="2000" dirty="0" err="1"/>
              <a:t>model</a:t>
            </a:r>
            <a:r>
              <a:rPr lang="fi-FI" sz="2000" dirty="0"/>
              <a:t>, </a:t>
            </a:r>
            <a:r>
              <a:rPr lang="fi-FI" sz="2000" dirty="0" err="1"/>
              <a:t>the</a:t>
            </a:r>
            <a:r>
              <a:rPr lang="fi-FI" sz="2000" dirty="0"/>
              <a:t> case </a:t>
            </a:r>
            <a:r>
              <a:rPr lang="fi-FI" sz="2000" b="1" dirty="0"/>
              <a:t>business </a:t>
            </a:r>
            <a:r>
              <a:rPr lang="fi-FI" sz="2000" b="1" dirty="0" err="1"/>
              <a:t>information</a:t>
            </a:r>
            <a:r>
              <a:rPr lang="fi-FI" sz="2000" dirty="0"/>
              <a:t> </a:t>
            </a:r>
            <a:r>
              <a:rPr lang="fi-FI" sz="2000" dirty="0" err="1"/>
              <a:t>structure</a:t>
            </a:r>
            <a:endParaRPr lang="fi-FI" sz="2000" dirty="0"/>
          </a:p>
          <a:p>
            <a:r>
              <a:rPr lang="fi-FI" sz="2000" b="1" dirty="0" err="1"/>
              <a:t>processes</a:t>
            </a:r>
            <a:r>
              <a:rPr lang="fi-FI" sz="2000" dirty="0"/>
              <a:t> and </a:t>
            </a:r>
            <a:r>
              <a:rPr lang="fi-FI" sz="2000" b="1" dirty="0" err="1"/>
              <a:t>actions</a:t>
            </a:r>
            <a:r>
              <a:rPr lang="fi-FI" sz="2000" dirty="0"/>
              <a:t>, </a:t>
            </a:r>
            <a:r>
              <a:rPr lang="fi-FI" sz="2000" b="1" dirty="0" err="1"/>
              <a:t>states</a:t>
            </a:r>
            <a:r>
              <a:rPr lang="fi-FI" sz="2000" dirty="0"/>
              <a:t> and </a:t>
            </a:r>
            <a:r>
              <a:rPr lang="fi-FI" sz="2000" dirty="0" err="1"/>
              <a:t>transitions</a:t>
            </a:r>
            <a:endParaRPr lang="fi-FI" sz="2000" dirty="0"/>
          </a:p>
          <a:p>
            <a:r>
              <a:rPr lang="fi-FI" sz="2000" b="1" dirty="0" err="1"/>
              <a:t>features</a:t>
            </a:r>
            <a:r>
              <a:rPr lang="fi-FI" sz="2000" dirty="0"/>
              <a:t> as </a:t>
            </a:r>
            <a:r>
              <a:rPr lang="fi-FI" sz="2000" dirty="0" err="1"/>
              <a:t>use</a:t>
            </a:r>
            <a:r>
              <a:rPr lang="fi-FI" sz="2000" dirty="0"/>
              <a:t> </a:t>
            </a:r>
            <a:r>
              <a:rPr lang="fi-FI" sz="2000" dirty="0" err="1"/>
              <a:t>cases</a:t>
            </a:r>
            <a:r>
              <a:rPr lang="fi-FI" sz="2000" dirty="0"/>
              <a:t> </a:t>
            </a:r>
            <a:r>
              <a:rPr lang="fi-FI" sz="2000" dirty="0" err="1"/>
              <a:t>or</a:t>
            </a:r>
            <a:r>
              <a:rPr lang="fi-FI" sz="2000" dirty="0"/>
              <a:t> </a:t>
            </a:r>
            <a:r>
              <a:rPr lang="fi-FI" sz="2000" dirty="0" err="1"/>
              <a:t>user</a:t>
            </a:r>
            <a:r>
              <a:rPr lang="fi-FI" sz="2000" dirty="0"/>
              <a:t> </a:t>
            </a:r>
            <a:r>
              <a:rPr lang="fi-FI" sz="2000" dirty="0" err="1"/>
              <a:t>stories</a:t>
            </a:r>
            <a:r>
              <a:rPr lang="fi-FI" sz="2000" dirty="0"/>
              <a:t> and </a:t>
            </a:r>
            <a:r>
              <a:rPr lang="fi-FI" sz="2000" b="1" dirty="0" err="1"/>
              <a:t>roles</a:t>
            </a:r>
            <a:r>
              <a:rPr lang="fi-FI" sz="2000" dirty="0"/>
              <a:t> </a:t>
            </a:r>
            <a:r>
              <a:rPr lang="fi-FI" sz="2000" dirty="0" err="1"/>
              <a:t>using</a:t>
            </a:r>
            <a:r>
              <a:rPr lang="fi-FI" sz="2000" dirty="0"/>
              <a:t> </a:t>
            </a:r>
            <a:r>
              <a:rPr lang="fi-FI" sz="2000" dirty="0" err="1"/>
              <a:t>the</a:t>
            </a:r>
            <a:r>
              <a:rPr lang="fi-FI" sz="2000" dirty="0"/>
              <a:t> </a:t>
            </a:r>
            <a:r>
              <a:rPr lang="fi-FI" sz="2000" dirty="0" err="1"/>
              <a:t>features</a:t>
            </a:r>
            <a:endParaRPr lang="fi-FI" sz="2000" dirty="0"/>
          </a:p>
          <a:p>
            <a:r>
              <a:rPr lang="fi-FI" sz="2000" dirty="0" err="1"/>
              <a:t>algorithm</a:t>
            </a:r>
            <a:r>
              <a:rPr lang="fi-FI" sz="2000" dirty="0"/>
              <a:t> </a:t>
            </a:r>
            <a:r>
              <a:rPr lang="fi-FI" sz="2000" b="1" dirty="0" err="1"/>
              <a:t>programming</a:t>
            </a:r>
            <a:r>
              <a:rPr lang="fi-FI" sz="2000" b="1" dirty="0"/>
              <a:t> </a:t>
            </a:r>
            <a:r>
              <a:rPr lang="fi-FI" sz="2000" b="1" dirty="0" err="1"/>
              <a:t>logic</a:t>
            </a:r>
            <a:endParaRPr lang="fi-FI" sz="2000" b="1" dirty="0"/>
          </a:p>
          <a:p>
            <a:r>
              <a:rPr lang="fi-FI" sz="2000" b="1" dirty="0" err="1"/>
              <a:t>communication</a:t>
            </a:r>
            <a:r>
              <a:rPr lang="fi-FI" sz="2000" dirty="0"/>
              <a:t> and </a:t>
            </a:r>
            <a:r>
              <a:rPr lang="fi-FI" sz="2000" b="1" dirty="0"/>
              <a:t>data </a:t>
            </a:r>
            <a:r>
              <a:rPr lang="fi-FI" sz="2000" b="1" dirty="0" err="1"/>
              <a:t>flow</a:t>
            </a:r>
            <a:endParaRPr lang="fi-FI" sz="2000" b="1" dirty="0"/>
          </a:p>
          <a:p>
            <a:r>
              <a:rPr lang="fi-FI" sz="2000" b="1" dirty="0"/>
              <a:t>software </a:t>
            </a:r>
            <a:r>
              <a:rPr lang="fi-FI" sz="2000" b="1" dirty="0" err="1"/>
              <a:t>components</a:t>
            </a:r>
            <a:r>
              <a:rPr lang="fi-FI" sz="2000" dirty="0"/>
              <a:t> and </a:t>
            </a:r>
            <a:r>
              <a:rPr lang="fi-FI" sz="2000" dirty="0" err="1"/>
              <a:t>packages</a:t>
            </a:r>
            <a:endParaRPr lang="fi-FI" sz="2000" dirty="0"/>
          </a:p>
          <a:p>
            <a:r>
              <a:rPr lang="fi-FI" sz="2000" b="1" dirty="0" err="1"/>
              <a:t>servers</a:t>
            </a:r>
            <a:r>
              <a:rPr lang="fi-FI" sz="2000" dirty="0"/>
              <a:t> and </a:t>
            </a:r>
            <a:r>
              <a:rPr lang="fi-FI" sz="2000" dirty="0" err="1"/>
              <a:t>other</a:t>
            </a:r>
            <a:r>
              <a:rPr lang="fi-FI" sz="2000" dirty="0"/>
              <a:t> </a:t>
            </a:r>
            <a:r>
              <a:rPr lang="fi-FI" sz="2000" b="1" dirty="0" err="1"/>
              <a:t>deployment</a:t>
            </a:r>
            <a:r>
              <a:rPr lang="fi-FI" sz="2000" dirty="0"/>
              <a:t> </a:t>
            </a:r>
            <a:r>
              <a:rPr lang="fi-FI" sz="2000" dirty="0" err="1"/>
              <a:t>related</a:t>
            </a:r>
            <a:r>
              <a:rPr lang="fi-FI" sz="2000" dirty="0"/>
              <a:t> </a:t>
            </a:r>
            <a:r>
              <a:rPr lang="fi-FI" sz="2000" dirty="0" err="1"/>
              <a:t>plans</a:t>
            </a:r>
            <a:r>
              <a:rPr lang="fi-FI" sz="2000" dirty="0"/>
              <a:t>.</a:t>
            </a:r>
          </a:p>
          <a:p>
            <a:pPr marL="0" indent="0">
              <a:buNone/>
            </a:pPr>
            <a:br>
              <a:rPr lang="fi-FI" sz="2000" dirty="0"/>
            </a:br>
            <a:r>
              <a:rPr lang="fi-FI" sz="2000" dirty="0" err="1"/>
              <a:t>These</a:t>
            </a:r>
            <a:r>
              <a:rPr lang="fi-FI" sz="2000" dirty="0"/>
              <a:t> just on </a:t>
            </a:r>
            <a:r>
              <a:rPr lang="fi-FI" sz="2000" dirty="0" err="1"/>
              <a:t>one</a:t>
            </a:r>
            <a:r>
              <a:rPr lang="fi-FI" sz="2000" dirty="0"/>
              <a:t> </a:t>
            </a:r>
            <a:r>
              <a:rPr lang="fi-FI" sz="2000" dirty="0" err="1"/>
              <a:t>sitting</a:t>
            </a:r>
            <a:r>
              <a:rPr lang="fi-FI" sz="2000" dirty="0"/>
              <a:t> </a:t>
            </a:r>
            <a:r>
              <a:rPr lang="fi-FI" sz="2000" dirty="0" err="1"/>
              <a:t>without</a:t>
            </a:r>
            <a:r>
              <a:rPr lang="fi-FI" sz="2000" dirty="0"/>
              <a:t> </a:t>
            </a:r>
            <a:r>
              <a:rPr lang="fi-FI" sz="2000" dirty="0" err="1"/>
              <a:t>looking</a:t>
            </a:r>
            <a:r>
              <a:rPr lang="fi-FI" sz="2000" dirty="0"/>
              <a:t> at </a:t>
            </a:r>
            <a:r>
              <a:rPr lang="fi-FI" sz="2000" dirty="0" err="1"/>
              <a:t>materials</a:t>
            </a:r>
            <a:r>
              <a:rPr lang="fi-FI" sz="2000" dirty="0"/>
              <a:t>, </a:t>
            </a:r>
            <a:r>
              <a:rPr lang="fi-FI" sz="2000" dirty="0" err="1"/>
              <a:t>so</a:t>
            </a:r>
            <a:r>
              <a:rPr lang="fi-FI" sz="2000" dirty="0"/>
              <a:t> </a:t>
            </a:r>
            <a:r>
              <a:rPr lang="fi-FI" sz="2000" dirty="0" err="1"/>
              <a:t>even</a:t>
            </a:r>
            <a:r>
              <a:rPr lang="fi-FI" sz="2000" dirty="0"/>
              <a:t> </a:t>
            </a:r>
            <a:r>
              <a:rPr lang="fi-FI" sz="2000" dirty="0" err="1"/>
              <a:t>more</a:t>
            </a:r>
            <a:r>
              <a:rPr lang="fi-FI" sz="2000" dirty="0"/>
              <a:t> </a:t>
            </a:r>
            <a:r>
              <a:rPr lang="fi-FI" sz="2000" dirty="0" err="1"/>
              <a:t>exist</a:t>
            </a:r>
            <a:r>
              <a:rPr lang="fi-FI" sz="2000" dirty="0"/>
              <a:t>.</a:t>
            </a:r>
          </a:p>
          <a:p>
            <a:pPr marL="0" indent="0">
              <a:buNone/>
            </a:pPr>
            <a:br>
              <a:rPr lang="fi-FI" sz="2000" dirty="0"/>
            </a:br>
            <a:r>
              <a:rPr lang="fi-FI" sz="2000" dirty="0" err="1"/>
              <a:t>Do</a:t>
            </a:r>
            <a:r>
              <a:rPr lang="fi-FI" sz="2000" dirty="0"/>
              <a:t> </a:t>
            </a:r>
            <a:r>
              <a:rPr lang="fi-FI" sz="2000" dirty="0" err="1"/>
              <a:t>you</a:t>
            </a:r>
            <a:r>
              <a:rPr lang="fi-FI" sz="2000" dirty="0"/>
              <a:t> </a:t>
            </a:r>
            <a:r>
              <a:rPr lang="fi-FI" sz="2000" dirty="0" err="1"/>
              <a:t>need</a:t>
            </a:r>
            <a:r>
              <a:rPr lang="fi-FI" sz="2000" dirty="0"/>
              <a:t> to </a:t>
            </a:r>
            <a:r>
              <a:rPr lang="fi-FI" sz="2000" dirty="0" err="1"/>
              <a:t>model</a:t>
            </a:r>
            <a:r>
              <a:rPr lang="fi-FI" sz="2000" dirty="0"/>
              <a:t> </a:t>
            </a:r>
            <a:r>
              <a:rPr lang="fi-FI" sz="2000" dirty="0" err="1"/>
              <a:t>all</a:t>
            </a:r>
            <a:r>
              <a:rPr lang="fi-FI" sz="2000" dirty="0"/>
              <a:t> </a:t>
            </a:r>
            <a:r>
              <a:rPr lang="fi-FI" sz="2000" dirty="0" err="1"/>
              <a:t>these</a:t>
            </a:r>
            <a:r>
              <a:rPr lang="fi-FI" sz="2000" dirty="0"/>
              <a:t>? </a:t>
            </a:r>
            <a:r>
              <a:rPr lang="fi-FI" sz="2000" dirty="0" err="1"/>
              <a:t>Nowadays</a:t>
            </a:r>
            <a:r>
              <a:rPr lang="fi-FI" sz="2000" dirty="0"/>
              <a:t> </a:t>
            </a:r>
            <a:r>
              <a:rPr lang="fi-FI" sz="2000" dirty="0" err="1"/>
              <a:t>we</a:t>
            </a:r>
            <a:r>
              <a:rPr lang="fi-FI" sz="2000" dirty="0"/>
              <a:t> </a:t>
            </a:r>
            <a:r>
              <a:rPr lang="fi-FI" sz="2000" dirty="0" err="1"/>
              <a:t>only</a:t>
            </a:r>
            <a:r>
              <a:rPr lang="fi-FI" sz="2000" dirty="0"/>
              <a:t> </a:t>
            </a:r>
            <a:r>
              <a:rPr lang="fi-FI" sz="2000" dirty="0" err="1"/>
              <a:t>model</a:t>
            </a:r>
            <a:r>
              <a:rPr lang="fi-FI" sz="2000" dirty="0"/>
              <a:t> </a:t>
            </a:r>
            <a:r>
              <a:rPr lang="fi-FI" sz="2000" dirty="0" err="1"/>
              <a:t>what</a:t>
            </a:r>
            <a:r>
              <a:rPr lang="fi-FI" sz="2000" dirty="0"/>
              <a:t> is </a:t>
            </a:r>
            <a:r>
              <a:rPr lang="fi-FI" sz="2000" dirty="0" err="1"/>
              <a:t>necessary</a:t>
            </a:r>
            <a:r>
              <a:rPr lang="fi-FI" sz="2000" dirty="0"/>
              <a:t> and/</a:t>
            </a:r>
            <a:r>
              <a:rPr lang="fi-FI" sz="2000" dirty="0" err="1"/>
              <a:t>or</a:t>
            </a:r>
            <a:r>
              <a:rPr lang="fi-FI" sz="2000" dirty="0"/>
              <a:t> </a:t>
            </a:r>
            <a:r>
              <a:rPr lang="fi-FI" sz="2000" dirty="0" err="1"/>
              <a:t>beneficial</a:t>
            </a:r>
            <a:r>
              <a:rPr lang="fi-FI" sz="2000" dirty="0"/>
              <a:t>.</a:t>
            </a:r>
          </a:p>
        </p:txBody>
      </p:sp>
      <p:sp>
        <p:nvSpPr>
          <p:cNvPr id="5" name="Date Placeholder 4">
            <a:extLst>
              <a:ext uri="{FF2B5EF4-FFF2-40B4-BE49-F238E27FC236}">
                <a16:creationId xmlns:a16="http://schemas.microsoft.com/office/drawing/2014/main" id="{976244E2-AA76-2742-B2EC-FEC79276155C}"/>
              </a:ext>
            </a:extLst>
          </p:cNvPr>
          <p:cNvSpPr>
            <a:spLocks noGrp="1"/>
          </p:cNvSpPr>
          <p:nvPr>
            <p:ph type="dt" sz="half" idx="10"/>
          </p:nvPr>
        </p:nvSpPr>
        <p:spPr/>
        <p:txBody>
          <a:bodyPr/>
          <a:lstStyle/>
          <a:p>
            <a:fld id="{202E1EC2-47B8-044B-A09E-6A63B4D80C87}" type="datetime1">
              <a:rPr lang="fi-FI" smtClean="0"/>
              <a:t>27.10.2022</a:t>
            </a:fld>
            <a:endParaRPr lang="en-GB"/>
          </a:p>
        </p:txBody>
      </p:sp>
      <p:sp>
        <p:nvSpPr>
          <p:cNvPr id="6" name="Footer Placeholder 5">
            <a:extLst>
              <a:ext uri="{FF2B5EF4-FFF2-40B4-BE49-F238E27FC236}">
                <a16:creationId xmlns:a16="http://schemas.microsoft.com/office/drawing/2014/main" id="{588CE607-4137-8840-8FEA-42EAC857E3A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E133A96-6C73-0844-B8CB-27C2B5F4CFB1}"/>
              </a:ext>
            </a:extLst>
          </p:cNvPr>
          <p:cNvSpPr>
            <a:spLocks noGrp="1"/>
          </p:cNvSpPr>
          <p:nvPr>
            <p:ph type="sldNum" sz="quarter" idx="12"/>
          </p:nvPr>
        </p:nvSpPr>
        <p:spPr/>
        <p:txBody>
          <a:bodyPr/>
          <a:lstStyle/>
          <a:p>
            <a:fld id="{76BAB7ED-EDE9-4D4B-9A2D-30E18C47C16E}" type="slidenum">
              <a:rPr lang="en-GB" smtClean="0"/>
              <a:t>9</a:t>
            </a:fld>
            <a:endParaRPr lang="en-GB"/>
          </a:p>
        </p:txBody>
      </p:sp>
    </p:spTree>
    <p:extLst>
      <p:ext uri="{BB962C8B-B14F-4D97-AF65-F5344CB8AC3E}">
        <p14:creationId xmlns:p14="http://schemas.microsoft.com/office/powerpoint/2010/main" val="2595244386"/>
      </p:ext>
    </p:extLst>
  </p:cSld>
  <p:clrMapOvr>
    <a:masterClrMapping/>
  </p:clrMapOvr>
</p:sld>
</file>

<file path=ppt/theme/theme1.xml><?xml version="1.0" encoding="utf-8"?>
<a:theme xmlns:a="http://schemas.openxmlformats.org/drawingml/2006/main" name="Office Theme">
  <a:themeElements>
    <a:clrScheme name="Custom 18">
      <a:dk1>
        <a:srgbClr val="000000"/>
      </a:dk1>
      <a:lt1>
        <a:srgbClr val="FFFFFF"/>
      </a:lt1>
      <a:dk2>
        <a:srgbClr val="44546A"/>
      </a:dk2>
      <a:lt2>
        <a:srgbClr val="E7E6E6"/>
      </a:lt2>
      <a:accent1>
        <a:srgbClr val="0079C2"/>
      </a:accent1>
      <a:accent2>
        <a:srgbClr val="8BADDC"/>
      </a:accent2>
      <a:accent3>
        <a:srgbClr val="00AACD"/>
      </a:accent3>
      <a:accent4>
        <a:srgbClr val="CAD510"/>
      </a:accent4>
      <a:accent5>
        <a:srgbClr val="99C879"/>
      </a:accent5>
      <a:accent6>
        <a:srgbClr val="FBB900"/>
      </a:accent6>
      <a:hlink>
        <a:srgbClr val="DF006E"/>
      </a:hlink>
      <a:folHlink>
        <a:srgbClr val="888B8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Haaga-Helia-powerpoint-pohja.pptx [Read-Only]" id="{85B69CBC-69E6-4F2B-AC01-A2F0A1F659AC}" vid="{187833F4-E17E-4E19-B6ED-FBF677C8470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8A03D813BDC1354CB9CC31017C1D507E" ma:contentTypeVersion="14" ma:contentTypeDescription="Create a new document." ma:contentTypeScope="" ma:versionID="8d610081a03aab79f4f6816a8abae875">
  <xsd:schema xmlns:xsd="http://www.w3.org/2001/XMLSchema" xmlns:xs="http://www.w3.org/2001/XMLSchema" xmlns:p="http://schemas.microsoft.com/office/2006/metadata/properties" xmlns:ns3="23ce7308-0f1e-43e9-aba3-b9c7d7318f5c" xmlns:ns4="a915d5db-83f9-4a1c-939a-8e707aa4dcbb" targetNamespace="http://schemas.microsoft.com/office/2006/metadata/properties" ma:root="true" ma:fieldsID="66de0da61abf087c2e24f3b57cbf177f" ns3:_="" ns4:_="">
    <xsd:import namespace="23ce7308-0f1e-43e9-aba3-b9c7d7318f5c"/>
    <xsd:import namespace="a915d5db-83f9-4a1c-939a-8e707aa4dcbb"/>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DateTaken" minOccurs="0"/>
                <xsd:element ref="ns4:MediaServiceAutoTags" minOccurs="0"/>
                <xsd:element ref="ns4:MediaServiceOCR" minOccurs="0"/>
                <xsd:element ref="ns4:MediaServiceLocation" minOccurs="0"/>
                <xsd:element ref="ns4:MediaServiceGenerationTime" minOccurs="0"/>
                <xsd:element ref="ns4:MediaServiceEventHashCode" minOccurs="0"/>
                <xsd:element ref="ns4:MediaServiceAutoKeyPoints" minOccurs="0"/>
                <xsd:element ref="ns4:MediaServiceKeyPoints" minOccurs="0"/>
                <xsd:element ref="ns4: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3ce7308-0f1e-43e9-aba3-b9c7d7318f5c" elementFormDefault="qualified">
    <xsd:import namespace="http://schemas.microsoft.com/office/2006/documentManagement/types"/>
    <xsd:import namespace="http://schemas.microsoft.com/office/infopath/2007/PartnerControls"/>
    <xsd:element name="SharedWithUsers" ma:index="8" nillable="true" ma:displayName="Shared With" ma:descripti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description="" ma:internalName="SharedWithDetails" ma:readOnly="true">
      <xsd:simpleType>
        <xsd:restriction base="dms:Note">
          <xsd:maxLength value="255"/>
        </xsd:restriction>
      </xsd:simpleType>
    </xsd:element>
    <xsd:element name="SharingHintHash" ma:index="10" nillable="true" ma:displayName="Sharing Hint Hash" ma:description=""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915d5db-83f9-4a1c-939a-8e707aa4dcbb" elementFormDefault="qualified">
    <xsd:import namespace="http://schemas.microsoft.com/office/2006/documentManagement/types"/>
    <xsd:import namespace="http://schemas.microsoft.com/office/infopath/2007/PartnerControls"/>
    <xsd:element name="MediaServiceMetadata" ma:index="11" nillable="true" ma:displayName="MediaServiceMetadata" ma:description="" ma:hidden="true" ma:internalName="MediaServiceMetadata" ma:readOnly="true">
      <xsd:simpleType>
        <xsd:restriction base="dms:Note"/>
      </xsd:simpleType>
    </xsd:element>
    <xsd:element name="MediaServiceFastMetadata" ma:index="12" nillable="true" ma:displayName="MediaServiceFastMetadata" ma:description="" ma:hidden="true" ma:internalName="MediaServiceFastMetadata" ma:readOnly="true">
      <xsd:simpleType>
        <xsd:restriction base="dms:Note"/>
      </xsd:simpleType>
    </xsd:element>
    <xsd:element name="MediaServiceDateTaken" ma:index="13" nillable="true" ma:displayName="MediaServiceDateTaken" ma:description="" ma:hidden="true" ma:internalName="MediaServiceDateTaken" ma:readOnly="true">
      <xsd:simpleType>
        <xsd:restriction base="dms:Text"/>
      </xsd:simpleType>
    </xsd:element>
    <xsd:element name="MediaServiceAutoTags" ma:index="14" nillable="true" ma:displayName="MediaServiceAutoTags" ma:description="" ma:internalName="MediaServiceAutoTags" ma:readOnly="true">
      <xsd:simpleType>
        <xsd:restriction base="dms:Text"/>
      </xsd:simpleType>
    </xsd:element>
    <xsd:element name="MediaServiceOCR" ma:index="15" nillable="true" ma:displayName="MediaServiceOCR" ma:internalName="MediaServiceOCR" ma:readOnly="true">
      <xsd:simpleType>
        <xsd:restriction base="dms:Note">
          <xsd:maxLength value="255"/>
        </xsd:restriction>
      </xsd:simpleType>
    </xsd:element>
    <xsd:element name="MediaServiceLocation" ma:index="16" nillable="true" ma:displayName="MediaServiceLocation"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AutoKeyPoints" ma:index="19" nillable="true" ma:displayName="MediaServiceAutoKeyPoints" ma:hidden="true" ma:internalName="MediaServiceAutoKeyPoints" ma:readOnly="true">
      <xsd:simpleType>
        <xsd:restriction base="dms:Note"/>
      </xsd:simpleType>
    </xsd:element>
    <xsd:element name="MediaServiceKeyPoints" ma:index="20" nillable="true" ma:displayName="KeyPoints" ma:internalName="MediaServiceKeyPoints" ma:readOnly="true">
      <xsd:simpleType>
        <xsd:restriction base="dms:Note">
          <xsd:maxLength value="255"/>
        </xsd:restriction>
      </xsd:simpleType>
    </xsd:element>
    <xsd:element name="MediaLengthInSeconds" ma:index="21" nillable="true" ma:displayName="Length (seconds)"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66BA7D05-A425-4449-B909-FD98A04094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3ce7308-0f1e-43e9-aba3-b9c7d7318f5c"/>
    <ds:schemaRef ds:uri="a915d5db-83f9-4a1c-939a-8e707aa4dcbb"/>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546C03B-CD3A-4EA0-AAA4-0E00E896454E}">
  <ds:schemaRefs>
    <ds:schemaRef ds:uri="http://schemas.microsoft.com/sharepoint/v3/contenttype/forms"/>
  </ds:schemaRefs>
</ds:datastoreItem>
</file>

<file path=customXml/itemProps3.xml><?xml version="1.0" encoding="utf-8"?>
<ds:datastoreItem xmlns:ds="http://schemas.openxmlformats.org/officeDocument/2006/customXml" ds:itemID="{DED4E12E-7268-4B03-A47B-0755D62B5E31}">
  <ds:schemaRefs>
    <ds:schemaRef ds:uri="http://schemas.microsoft.com/office/2006/documentManagement/types"/>
    <ds:schemaRef ds:uri="http://purl.org/dc/elements/1.1/"/>
    <ds:schemaRef ds:uri="http://schemas.microsoft.com/office/2006/metadata/properties"/>
    <ds:schemaRef ds:uri="http://purl.org/dc/terms/"/>
    <ds:schemaRef ds:uri="http://purl.org/dc/dcmitype/"/>
    <ds:schemaRef ds:uri="http://schemas.openxmlformats.org/package/2006/metadata/core-properties"/>
    <ds:schemaRef ds:uri="http://www.w3.org/XML/1998/namespace"/>
    <ds:schemaRef ds:uri="http://schemas.microsoft.com/office/infopath/2007/PartnerControls"/>
    <ds:schemaRef ds:uri="a915d5db-83f9-4a1c-939a-8e707aa4dcbb"/>
    <ds:schemaRef ds:uri="23ce7308-0f1e-43e9-aba3-b9c7d7318f5c"/>
  </ds:schemaRefs>
</ds:datastoreItem>
</file>

<file path=docProps/app.xml><?xml version="1.0" encoding="utf-8"?>
<Properties xmlns="http://schemas.openxmlformats.org/officeDocument/2006/extended-properties" xmlns:vt="http://schemas.openxmlformats.org/officeDocument/2006/docPropsVTypes">
  <Template>blank</Template>
  <TotalTime>417</TotalTime>
  <Words>1791</Words>
  <Application>Microsoft Office PowerPoint</Application>
  <PresentationFormat>Widescreen</PresentationFormat>
  <Paragraphs>171</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Wingdings</vt:lpstr>
      <vt:lpstr>Office Theme</vt:lpstr>
      <vt:lpstr>Software Architectures and Patterns</vt:lpstr>
      <vt:lpstr>Software Architecture - Definition</vt:lpstr>
      <vt:lpstr>Software Architecture - Definition</vt:lpstr>
      <vt:lpstr>Software Architecture - Definition</vt:lpstr>
      <vt:lpstr>Software Architecture - Definition</vt:lpstr>
      <vt:lpstr>Characteristics of a good software architecture (as the heart of good information system)</vt:lpstr>
      <vt:lpstr>What Software Architecture consists of?</vt:lpstr>
      <vt:lpstr>Examples of Software Design decisions</vt:lpstr>
      <vt:lpstr>What types of models/diagrams exist? E.g. in UML</vt:lpstr>
      <vt:lpstr>”Traditional full-stack architecture example”</vt:lpstr>
      <vt:lpstr>Gold vault example (Juhani) of microservices. Just fast (incomplete) example of SRP/SOC.</vt:lpstr>
      <vt:lpstr>The microservice architecture as principle picture</vt:lpstr>
      <vt:lpstr>Distributed Event Stream architecture – e.g. Kafka</vt:lpstr>
      <vt:lpstr>Notice that real systems usually have mixed architecture</vt:lpstr>
      <vt:lpstr>Three phases in programming a case (at least in school cases)</vt:lpstr>
      <vt:lpstr>What happens (especially in school projects) if students jump over the phases?</vt:lpstr>
      <vt:lpstr>Software Architecture Opinion – and Questions</vt:lpstr>
      <vt:lpstr>Notes on Robert C. Martin, aka ’Uncle Bob’</vt:lpstr>
      <vt:lpstr>Why to have good Software Architecture?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Architectures and Patterns</dc:title>
  <dc:creator>Välimäki Juhani</dc:creator>
  <cp:lastModifiedBy>Välimäki Juhani</cp:lastModifiedBy>
  <cp:revision>30</cp:revision>
  <cp:lastPrinted>2020-09-28T07:56:54Z</cp:lastPrinted>
  <dcterms:created xsi:type="dcterms:W3CDTF">2022-03-13T19:29:09Z</dcterms:created>
  <dcterms:modified xsi:type="dcterms:W3CDTF">2022-10-27T05:04:36Z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0x0101008A03D813BDC1354CB9CC31017C1D507E</vt:lpwstr>
  </property>
</Properties>
</file>