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sldIdLst>
    <p:sldId id="259" r:id="rId5"/>
    <p:sldId id="260" r:id="rId6"/>
    <p:sldId id="261" r:id="rId7"/>
    <p:sldId id="262" r:id="rId8"/>
    <p:sldId id="263" r:id="rId9"/>
    <p:sldId id="264" r:id="rId10"/>
    <p:sldId id="274" r:id="rId11"/>
    <p:sldId id="265" r:id="rId12"/>
    <p:sldId id="273" r:id="rId13"/>
    <p:sldId id="267" r:id="rId14"/>
    <p:sldId id="266" r:id="rId15"/>
    <p:sldId id="268" r:id="rId16"/>
    <p:sldId id="269" r:id="rId17"/>
    <p:sldId id="271" r:id="rId18"/>
    <p:sldId id="272" r:id="rId19"/>
    <p:sldId id="270" r:id="rId20"/>
    <p:sldId id="258" r:id="rId21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5" d="100"/>
          <a:sy n="165" d="100"/>
        </p:scale>
        <p:origin x="100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älimäki Juhani" userId="0494df6c-5b8e-4ae2-805b-7081aacdc9fa" providerId="ADAL" clId="{9682D071-CF07-4075-9A0A-29B47EBEECF9}"/>
    <pc:docChg chg="custSel addSld modSld">
      <pc:chgData name="Välimäki Juhani" userId="0494df6c-5b8e-4ae2-805b-7081aacdc9fa" providerId="ADAL" clId="{9682D071-CF07-4075-9A0A-29B47EBEECF9}" dt="2023-03-27T04:19:05.185" v="849" actId="20577"/>
      <pc:docMkLst>
        <pc:docMk/>
      </pc:docMkLst>
      <pc:sldChg chg="modSp">
        <pc:chgData name="Välimäki Juhani" userId="0494df6c-5b8e-4ae2-805b-7081aacdc9fa" providerId="ADAL" clId="{9682D071-CF07-4075-9A0A-29B47EBEECF9}" dt="2023-03-26T19:36:57.755" v="168" actId="20577"/>
        <pc:sldMkLst>
          <pc:docMk/>
          <pc:sldMk cId="111015751" sldId="258"/>
        </pc:sldMkLst>
        <pc:spChg chg="mod">
          <ac:chgData name="Välimäki Juhani" userId="0494df6c-5b8e-4ae2-805b-7081aacdc9fa" providerId="ADAL" clId="{9682D071-CF07-4075-9A0A-29B47EBEECF9}" dt="2023-03-26T19:36:38.802" v="159" actId="6549"/>
          <ac:spMkLst>
            <pc:docMk/>
            <pc:sldMk cId="111015751" sldId="258"/>
            <ac:spMk id="20" creationId="{8F27A09B-CDF1-45C9-9E69-ADDAB166877F}"/>
          </ac:spMkLst>
        </pc:spChg>
        <pc:spChg chg="mod">
          <ac:chgData name="Välimäki Juhani" userId="0494df6c-5b8e-4ae2-805b-7081aacdc9fa" providerId="ADAL" clId="{9682D071-CF07-4075-9A0A-29B47EBEECF9}" dt="2023-03-26T19:36:48.020" v="162" actId="20577"/>
          <ac:spMkLst>
            <pc:docMk/>
            <pc:sldMk cId="111015751" sldId="258"/>
            <ac:spMk id="21" creationId="{D3E284C1-EC4D-40EE-BD32-512F6D98C393}"/>
          </ac:spMkLst>
        </pc:spChg>
        <pc:spChg chg="mod">
          <ac:chgData name="Välimäki Juhani" userId="0494df6c-5b8e-4ae2-805b-7081aacdc9fa" providerId="ADAL" clId="{9682D071-CF07-4075-9A0A-29B47EBEECF9}" dt="2023-03-26T19:36:53.561" v="165" actId="20577"/>
          <ac:spMkLst>
            <pc:docMk/>
            <pc:sldMk cId="111015751" sldId="258"/>
            <ac:spMk id="33" creationId="{A48C747A-1BA6-4592-A290-5E00BADE9A17}"/>
          </ac:spMkLst>
        </pc:spChg>
        <pc:spChg chg="mod">
          <ac:chgData name="Välimäki Juhani" userId="0494df6c-5b8e-4ae2-805b-7081aacdc9fa" providerId="ADAL" clId="{9682D071-CF07-4075-9A0A-29B47EBEECF9}" dt="2023-03-26T19:36:57.755" v="168" actId="20577"/>
          <ac:spMkLst>
            <pc:docMk/>
            <pc:sldMk cId="111015751" sldId="258"/>
            <ac:spMk id="37" creationId="{89FFA58D-660C-4E39-A05A-E20E6FF8E1AC}"/>
          </ac:spMkLst>
        </pc:spChg>
      </pc:sldChg>
      <pc:sldChg chg="modSp">
        <pc:chgData name="Välimäki Juhani" userId="0494df6c-5b8e-4ae2-805b-7081aacdc9fa" providerId="ADAL" clId="{9682D071-CF07-4075-9A0A-29B47EBEECF9}" dt="2023-03-26T19:50:59.735" v="306" actId="313"/>
        <pc:sldMkLst>
          <pc:docMk/>
          <pc:sldMk cId="2889382427" sldId="259"/>
        </pc:sldMkLst>
        <pc:spChg chg="mod">
          <ac:chgData name="Välimäki Juhani" userId="0494df6c-5b8e-4ae2-805b-7081aacdc9fa" providerId="ADAL" clId="{9682D071-CF07-4075-9A0A-29B47EBEECF9}" dt="2023-03-26T19:50:29.782" v="283" actId="20577"/>
          <ac:spMkLst>
            <pc:docMk/>
            <pc:sldMk cId="2889382427" sldId="259"/>
            <ac:spMk id="2" creationId="{F9662D29-990E-426E-BC0E-093CB48EE792}"/>
          </ac:spMkLst>
        </pc:spChg>
        <pc:spChg chg="mod">
          <ac:chgData name="Välimäki Juhani" userId="0494df6c-5b8e-4ae2-805b-7081aacdc9fa" providerId="ADAL" clId="{9682D071-CF07-4075-9A0A-29B47EBEECF9}" dt="2023-03-26T19:50:59.735" v="306" actId="313"/>
          <ac:spMkLst>
            <pc:docMk/>
            <pc:sldMk cId="2889382427" sldId="259"/>
            <ac:spMk id="3" creationId="{001C1C76-B4E0-405B-8F87-AC2E22AA7225}"/>
          </ac:spMkLst>
        </pc:spChg>
      </pc:sldChg>
      <pc:sldChg chg="modSp">
        <pc:chgData name="Välimäki Juhani" userId="0494df6c-5b8e-4ae2-805b-7081aacdc9fa" providerId="ADAL" clId="{9682D071-CF07-4075-9A0A-29B47EBEECF9}" dt="2023-03-27T04:18:13.698" v="813" actId="113"/>
        <pc:sldMkLst>
          <pc:docMk/>
          <pc:sldMk cId="3879952900" sldId="261"/>
        </pc:sldMkLst>
        <pc:spChg chg="mod">
          <ac:chgData name="Välimäki Juhani" userId="0494df6c-5b8e-4ae2-805b-7081aacdc9fa" providerId="ADAL" clId="{9682D071-CF07-4075-9A0A-29B47EBEECF9}" dt="2023-03-27T04:18:13.698" v="813" actId="113"/>
          <ac:spMkLst>
            <pc:docMk/>
            <pc:sldMk cId="3879952900" sldId="261"/>
            <ac:spMk id="3" creationId="{001C1C76-B4E0-405B-8F87-AC2E22AA7225}"/>
          </ac:spMkLst>
        </pc:spChg>
      </pc:sldChg>
      <pc:sldChg chg="modSp">
        <pc:chgData name="Välimäki Juhani" userId="0494df6c-5b8e-4ae2-805b-7081aacdc9fa" providerId="ADAL" clId="{9682D071-CF07-4075-9A0A-29B47EBEECF9}" dt="2023-03-27T04:19:05.185" v="849" actId="20577"/>
        <pc:sldMkLst>
          <pc:docMk/>
          <pc:sldMk cId="2801146147" sldId="262"/>
        </pc:sldMkLst>
        <pc:spChg chg="mod">
          <ac:chgData name="Välimäki Juhani" userId="0494df6c-5b8e-4ae2-805b-7081aacdc9fa" providerId="ADAL" clId="{9682D071-CF07-4075-9A0A-29B47EBEECF9}" dt="2023-03-27T04:19:05.185" v="849" actId="20577"/>
          <ac:spMkLst>
            <pc:docMk/>
            <pc:sldMk cId="2801146147" sldId="262"/>
            <ac:spMk id="3" creationId="{001C1C76-B4E0-405B-8F87-AC2E22AA7225}"/>
          </ac:spMkLst>
        </pc:spChg>
      </pc:sldChg>
      <pc:sldChg chg="modSp">
        <pc:chgData name="Välimäki Juhani" userId="0494df6c-5b8e-4ae2-805b-7081aacdc9fa" providerId="ADAL" clId="{9682D071-CF07-4075-9A0A-29B47EBEECF9}" dt="2023-03-26T19:49:26.638" v="282" actId="20577"/>
        <pc:sldMkLst>
          <pc:docMk/>
          <pc:sldMk cId="3757370853" sldId="265"/>
        </pc:sldMkLst>
        <pc:spChg chg="mod">
          <ac:chgData name="Välimäki Juhani" userId="0494df6c-5b8e-4ae2-805b-7081aacdc9fa" providerId="ADAL" clId="{9682D071-CF07-4075-9A0A-29B47EBEECF9}" dt="2023-03-26T19:49:02.145" v="269" actId="20577"/>
          <ac:spMkLst>
            <pc:docMk/>
            <pc:sldMk cId="3757370853" sldId="265"/>
            <ac:spMk id="2" creationId="{F9662D29-990E-426E-BC0E-093CB48EE792}"/>
          </ac:spMkLst>
        </pc:spChg>
        <pc:spChg chg="mod">
          <ac:chgData name="Välimäki Juhani" userId="0494df6c-5b8e-4ae2-805b-7081aacdc9fa" providerId="ADAL" clId="{9682D071-CF07-4075-9A0A-29B47EBEECF9}" dt="2023-03-26T19:49:26.638" v="282" actId="20577"/>
          <ac:spMkLst>
            <pc:docMk/>
            <pc:sldMk cId="3757370853" sldId="265"/>
            <ac:spMk id="3" creationId="{001C1C76-B4E0-405B-8F87-AC2E22AA7225}"/>
          </ac:spMkLst>
        </pc:spChg>
      </pc:sldChg>
      <pc:sldChg chg="modSp">
        <pc:chgData name="Välimäki Juhani" userId="0494df6c-5b8e-4ae2-805b-7081aacdc9fa" providerId="ADAL" clId="{9682D071-CF07-4075-9A0A-29B47EBEECF9}" dt="2023-03-26T19:34:38.242" v="140" actId="20577"/>
        <pc:sldMkLst>
          <pc:docMk/>
          <pc:sldMk cId="2228967696" sldId="266"/>
        </pc:sldMkLst>
        <pc:spChg chg="mod">
          <ac:chgData name="Välimäki Juhani" userId="0494df6c-5b8e-4ae2-805b-7081aacdc9fa" providerId="ADAL" clId="{9682D071-CF07-4075-9A0A-29B47EBEECF9}" dt="2023-03-26T19:34:38.242" v="140" actId="20577"/>
          <ac:spMkLst>
            <pc:docMk/>
            <pc:sldMk cId="2228967696" sldId="266"/>
            <ac:spMk id="3" creationId="{001C1C76-B4E0-405B-8F87-AC2E22AA7225}"/>
          </ac:spMkLst>
        </pc:spChg>
      </pc:sldChg>
      <pc:sldChg chg="modSp add">
        <pc:chgData name="Välimäki Juhani" userId="0494df6c-5b8e-4ae2-805b-7081aacdc9fa" providerId="ADAL" clId="{9682D071-CF07-4075-9A0A-29B47EBEECF9}" dt="2023-03-26T20:03:04.513" v="796" actId="20577"/>
        <pc:sldMkLst>
          <pc:docMk/>
          <pc:sldMk cId="3093983733" sldId="274"/>
        </pc:sldMkLst>
        <pc:spChg chg="mod">
          <ac:chgData name="Välimäki Juhani" userId="0494df6c-5b8e-4ae2-805b-7081aacdc9fa" providerId="ADAL" clId="{9682D071-CF07-4075-9A0A-29B47EBEECF9}" dt="2023-03-26T20:00:07.309" v="425" actId="20577"/>
          <ac:spMkLst>
            <pc:docMk/>
            <pc:sldMk cId="3093983733" sldId="274"/>
            <ac:spMk id="2" creationId="{F9662D29-990E-426E-BC0E-093CB48EE792}"/>
          </ac:spMkLst>
        </pc:spChg>
        <pc:spChg chg="mod">
          <ac:chgData name="Välimäki Juhani" userId="0494df6c-5b8e-4ae2-805b-7081aacdc9fa" providerId="ADAL" clId="{9682D071-CF07-4075-9A0A-29B47EBEECF9}" dt="2023-03-26T20:03:04.513" v="796" actId="20577"/>
          <ac:spMkLst>
            <pc:docMk/>
            <pc:sldMk cId="3093983733" sldId="274"/>
            <ac:spMk id="3" creationId="{001C1C76-B4E0-405B-8F87-AC2E22AA7225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206444183848973E-2"/>
          <c:y val="2.5224786213845555E-2"/>
          <c:w val="0.9168433983226576"/>
          <c:h val="0.806335154209832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5-084B-9211-911E43467D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F5-084B-9211-911E43467D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F5-084B-9211-911E43467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3874399"/>
        <c:axId val="1932068463"/>
      </c:barChart>
      <c:catAx>
        <c:axId val="1933874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2068463"/>
        <c:crosses val="autoZero"/>
        <c:auto val="1"/>
        <c:lblAlgn val="ctr"/>
        <c:lblOffset val="100"/>
        <c:noMultiLvlLbl val="0"/>
      </c:catAx>
      <c:valAx>
        <c:axId val="193206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3874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672210873543228"/>
          <c:y val="0.92910021714117252"/>
          <c:w val="0.46655578252913543"/>
          <c:h val="7.08997828588274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defRPr>
          </a:pPr>
          <a:endParaRPr lang="fi-FI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5C365-1C26-6946-87AF-75D6A7DF4277}" type="datetimeFigureOut">
              <a:rPr lang="en-GB" smtClean="0"/>
              <a:t>27/03/2023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FFFB7-F2A5-7347-AEB2-258A388E9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42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haagahelia.sharepoint.com/sites/HHkuvapankki/Shared%20Documents/Forms/AllItems.aspx?viewid=7deba41b-50a9-4c75-a5e7-25735f49b7cc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B628-BFED-FA4D-A06C-0525A9813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773238"/>
            <a:ext cx="11125200" cy="1808941"/>
          </a:xfrm>
        </p:spPr>
        <p:txBody>
          <a:bodyPr bIns="0" anchor="b" anchorCtr="0">
            <a:normAutofit/>
          </a:bodyPr>
          <a:lstStyle>
            <a:lvl1pPr algn="l">
              <a:lnSpc>
                <a:spcPts val="5500"/>
              </a:lnSpc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B839A5-1182-6945-B986-217B82B3AC8A}"/>
              </a:ext>
            </a:extLst>
          </p:cNvPr>
          <p:cNvSpPr/>
          <p:nvPr userDrawn="1"/>
        </p:nvSpPr>
        <p:spPr>
          <a:xfrm>
            <a:off x="0" y="-204438"/>
            <a:ext cx="12192000" cy="70624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86A543E-9917-B841-9AEB-86C49D0B0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3955258"/>
            <a:ext cx="1112520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BE7B5-78F9-E34B-B1C6-AAE429BE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4551998"/>
            <a:ext cx="3030536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5B864B8-8D08-7B43-B4FB-B2FB41A5D9E3}" type="datetime1">
              <a:rPr lang="fi-FI" smtClean="0"/>
              <a:t>27.3.2023</a:t>
            </a:fld>
            <a:endParaRPr lang="en-GB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7B06C5-3A2A-724C-8BFB-C168F115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6397" y="4852367"/>
            <a:ext cx="4439666" cy="141795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38E54-5268-3B4D-A8E4-50D19254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288437"/>
            <a:ext cx="9223921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1ACF3-B1AE-4247-A41A-4A599C23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02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8EEFCBFA-BDAD-D34C-9A8B-2F7C8A8AFA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12370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F470768-DFDA-C045-91C3-E4A4C8EF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96402"/>
            <a:ext cx="5616575" cy="1265196"/>
          </a:xfrm>
        </p:spPr>
        <p:txBody>
          <a:bodyPr anchor="ctr" anchorCtr="0">
            <a:normAutofit/>
          </a:bodyPr>
          <a:lstStyle>
            <a:lvl1pPr algn="l">
              <a:lnSpc>
                <a:spcPts val="4800"/>
              </a:lnSpc>
              <a:defRPr sz="44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C707F25-B2A1-2843-BAC7-68171ECB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061598"/>
            <a:ext cx="5580062" cy="1672452"/>
          </a:xfrm>
        </p:spPr>
        <p:txBody>
          <a:bodyPr bIns="0" numCol="1" anchor="b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lnSpc>
                <a:spcPts val="2400"/>
              </a:lnSpc>
              <a:spcBef>
                <a:spcPts val="600"/>
              </a:spcBef>
            </a:pPr>
            <a:r>
              <a:rPr lang="en-US" sz="1800">
                <a:solidFill>
                  <a:schemeClr val="accent1"/>
                </a:solidFill>
              </a:rPr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85A-FC56-D34C-9AA6-ECC3D2586F37}" type="datetime1">
              <a:rPr lang="fi-FI" smtClean="0"/>
              <a:t>27.3.2023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15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Colum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EEF-E660-7844-8930-418AFF95EA40}" type="datetime1">
              <a:rPr lang="fi-FI" smtClean="0"/>
              <a:t>27.3.2023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227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2column_Subheadlin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199" cy="576262"/>
          </a:xfrm>
        </p:spPr>
        <p:txBody>
          <a:bodyPr numCol="1" anchor="t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49500"/>
            <a:ext cx="11125198" cy="3563938"/>
          </a:xfrm>
        </p:spPr>
        <p:txBody>
          <a:bodyPr/>
          <a:lstStyle>
            <a:lvl1pPr marL="288000" indent="-288000">
              <a:buFont typeface="+mj-lt"/>
              <a:buAutoNum type="arabicPeriod"/>
              <a:defRPr/>
            </a:lvl1pPr>
            <a:lvl2pPr marL="720000">
              <a:defRPr/>
            </a:lvl2pPr>
            <a:lvl3pPr marL="1080000">
              <a:defRPr/>
            </a:lvl3pPr>
            <a:lvl4pPr marL="1440000">
              <a:defRPr/>
            </a:lvl4pPr>
            <a:lvl5pPr marL="180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C7EC-C1C1-9849-A573-7692478FCD52}" type="datetime1">
              <a:rPr lang="fi-FI" smtClean="0"/>
              <a:t>27.3.2023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48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Compariso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9"/>
            <a:ext cx="5365750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6" y="1773239"/>
            <a:ext cx="5389417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27.3.2023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761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8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27.3.2023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57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1Colum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B26B0A7-DD87-684D-A3EE-AEFC507F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8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95B0400-B942-424D-A30A-B748E6B48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68125"/>
            <a:ext cx="11125199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CC87E21-AFBF-8743-88CC-D9BE2CF2B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11125198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27.3.2023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60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Compariso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68125"/>
            <a:ext cx="536575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5365750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077475C-7FF0-A24E-9A6A-5F7F5F34029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6645" y="1768125"/>
            <a:ext cx="5389417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5" y="2353911"/>
            <a:ext cx="5389417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27.3.2023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64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1Column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 typeface="+mj-lt"/>
              <a:buAutoNum type="arabicPeriod"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27.3.2023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43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83F09-A9DA-B342-BB3A-954CD8ACEA5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6096000" cy="6137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fi-FI" err="1"/>
              <a:t>Click</a:t>
            </a:r>
            <a:r>
              <a:rPr lang="fi-FI"/>
              <a:t> on box to </a:t>
            </a:r>
            <a:r>
              <a:rPr lang="fi-FI" err="1"/>
              <a:t>insert</a:t>
            </a:r>
            <a:r>
              <a:rPr lang="fi-FI"/>
              <a:t>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09199-1A6D-6C4A-B892-0A943A67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75" y="549274"/>
            <a:ext cx="5208587" cy="1223963"/>
          </a:xfrm>
        </p:spPr>
        <p:txBody>
          <a:bodyPr bIns="0" anchor="t" anchorCtr="0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E8F10A0-07C7-2B4F-915C-60F6F98248B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467478" y="1773238"/>
            <a:ext cx="5208584" cy="576262"/>
          </a:xfrm>
        </p:spPr>
        <p:txBody>
          <a:bodyPr numCol="1" anchor="t" anchorCtr="0"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05DC70D-4978-4940-8F72-1AF40D191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7476" y="2349500"/>
            <a:ext cx="5208585" cy="3563938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77172-FD0A-3C43-872F-022BE895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92A-D52B-F541-B2AA-4AEB9388F1F7}" type="datetime1">
              <a:rPr lang="fi-FI" smtClean="0"/>
              <a:t>27.3.2023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4603D-E2FA-3D4D-B491-5FD2BBA8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F301F-07A5-F14E-8820-FA17F7B4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4503D-832D-474C-8435-EBAEDCFABD84}"/>
              </a:ext>
            </a:extLst>
          </p:cNvPr>
          <p:cNvSpPr/>
          <p:nvPr userDrawn="1"/>
        </p:nvSpPr>
        <p:spPr>
          <a:xfrm>
            <a:off x="461394" y="1588571"/>
            <a:ext cx="5173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>
                <a:solidFill>
                  <a:schemeClr val="tx1"/>
                </a:solidFill>
              </a:rPr>
              <a:t>Haaga-Helian brändikuvat löytyvät </a:t>
            </a:r>
            <a:r>
              <a:rPr lang="fi-FI">
                <a:solidFill>
                  <a:schemeClr val="tx1"/>
                </a:solidFill>
                <a:hlinkClick r:id="rId2"/>
              </a:rPr>
              <a:t>kuvapankista</a:t>
            </a:r>
            <a:r>
              <a:rPr lang="fi-FI">
                <a:solidFill>
                  <a:schemeClr val="tx1"/>
                </a:solidFill>
              </a:rPr>
              <a:t>: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5744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Graphic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5365749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Chart Placeholder 5" title="Decorative">
            <a:extLst>
              <a:ext uri="{FF2B5EF4-FFF2-40B4-BE49-F238E27FC236}">
                <a16:creationId xmlns:a16="http://schemas.microsoft.com/office/drawing/2014/main" id="{DC5ECAD0-3CB0-AF46-B814-4947CD958BA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75388" y="1773238"/>
            <a:ext cx="5437187" cy="41402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FAA2-2B3E-264C-A42F-2D6D3EF33A3C}" type="datetime1">
              <a:rPr lang="fi-FI" smtClean="0"/>
              <a:t>27.3.2023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6665C96-B5B1-6C4A-B36E-E79733B1F69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301042386"/>
              </p:ext>
            </p:extLst>
          </p:nvPr>
        </p:nvGraphicFramePr>
        <p:xfrm>
          <a:off x="12761647" y="1989138"/>
          <a:ext cx="5437187" cy="3744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450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Four_Column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1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Text Placeholder 2" title="Decorative">
            <a:extLst>
              <a:ext uri="{FF2B5EF4-FFF2-40B4-BE49-F238E27FC236}">
                <a16:creationId xmlns:a16="http://schemas.microsoft.com/office/drawing/2014/main" id="{8E288490-9DAE-8C48-AC5A-D367464AA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25" y="1770593"/>
            <a:ext cx="2484437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283EB9E-6984-944A-AC44-550DEAEEE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925" y="2732423"/>
            <a:ext cx="2484438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2" title="Decorative">
            <a:extLst>
              <a:ext uri="{FF2B5EF4-FFF2-40B4-BE49-F238E27FC236}">
                <a16:creationId xmlns:a16="http://schemas.microsoft.com/office/drawing/2014/main" id="{26AE33B4-8BD9-EC42-A813-157460FAB09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392944" y="1770593"/>
            <a:ext cx="2515731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EA4EBD6-E495-C946-9015-EFD0792F61A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404877" y="2732423"/>
            <a:ext cx="2515731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2" title="Decorative">
            <a:extLst>
              <a:ext uri="{FF2B5EF4-FFF2-40B4-BE49-F238E27FC236}">
                <a16:creationId xmlns:a16="http://schemas.microsoft.com/office/drawing/2014/main" id="{68BE045E-8E28-0D45-9823-F5C43CEB1D3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283538" y="1770593"/>
            <a:ext cx="2504862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F32E1E8B-12C0-1F44-9884-A0BE1104DEF0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271394" y="2732423"/>
            <a:ext cx="2511167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2" title="Decorative">
            <a:extLst>
              <a:ext uri="{FF2B5EF4-FFF2-40B4-BE49-F238E27FC236}">
                <a16:creationId xmlns:a16="http://schemas.microsoft.com/office/drawing/2014/main" id="{4303AA4A-2AA0-654E-ACED-3CB2C390E19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9148762" y="1770593"/>
            <a:ext cx="2519363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2B87788B-03D7-A041-A8E3-69FB4BF50960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9156699" y="2732423"/>
            <a:ext cx="2519363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4A65-8017-1743-A85A-B2A4BB835AE9}" type="datetime1">
              <a:rPr lang="fi-FI" smtClean="0"/>
              <a:t>27.3.2023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72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Tx/>
              <a:buNone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27.3.2023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89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63482-3E3E-724A-87A8-CA82245B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  <a:prstGeom prst="rect">
            <a:avLst/>
          </a:prstGeom>
        </p:spPr>
        <p:txBody>
          <a:bodyPr vert="horz" lIns="0" tIns="0" rIns="0" bIns="3600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C45BB-E865-604D-BAD8-9A4AAA649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200" cy="4140200"/>
          </a:xfrm>
          <a:prstGeom prst="rect">
            <a:avLst/>
          </a:prstGeom>
        </p:spPr>
        <p:txBody>
          <a:bodyPr vert="horz" lIns="0" tIns="0" rIns="0" bIns="36000" numCol="2" spcCol="36000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B03F7-6D8B-994F-B00B-57FCFD1550EE}"/>
              </a:ext>
            </a:extLst>
          </p:cNvPr>
          <p:cNvSpPr/>
          <p:nvPr userDrawn="1"/>
        </p:nvSpPr>
        <p:spPr>
          <a:xfrm>
            <a:off x="0" y="6136545"/>
            <a:ext cx="12192000" cy="721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BC0EF-580B-7B4D-8051-A442671FE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288437"/>
            <a:ext cx="1864203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>
              <a:defRPr sz="1000">
                <a:solidFill>
                  <a:schemeClr val="accent2"/>
                </a:solidFill>
              </a:defRPr>
            </a:lvl1pPr>
          </a:lstStyle>
          <a:p>
            <a:fld id="{45F98643-D206-614D-B596-3C8548138211}" type="datetime1">
              <a:rPr lang="fi-FI" smtClean="0"/>
              <a:t>27.3.2023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AB0CA-CA1F-FC45-B0C9-FA79FC6B5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15066" y="6288437"/>
            <a:ext cx="7359718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endParaRPr lang="en-GB">
              <a:solidFill>
                <a:schemeClr val="accent2"/>
              </a:solidFill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37C8E5-D5A4-4544-8E1A-4F9421027E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t="16005" b="22114"/>
          <a:stretch/>
        </p:blipFill>
        <p:spPr>
          <a:xfrm>
            <a:off x="9774784" y="6136545"/>
            <a:ext cx="1295400" cy="72145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BE1B-B189-8D41-8637-DAFFE0A4F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81759" y="6288437"/>
            <a:ext cx="3094304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76BAB7ED-EDE9-4D4B-9A2D-30E18C47C16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0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70" r:id="rId3"/>
    <p:sldLayoutId id="2147483653" r:id="rId4"/>
    <p:sldLayoutId id="2147483669" r:id="rId5"/>
    <p:sldLayoutId id="2147483662" r:id="rId6"/>
    <p:sldLayoutId id="2147483664" r:id="rId7"/>
    <p:sldLayoutId id="2147483665" r:id="rId8"/>
    <p:sldLayoutId id="2147483673" r:id="rId9"/>
    <p:sldLayoutId id="2147483667" r:id="rId10"/>
    <p:sldLayoutId id="2147483660" r:id="rId11"/>
    <p:sldLayoutId id="2147483661" r:id="rId12"/>
    <p:sldLayoutId id="2147483672" r:id="rId13"/>
    <p:sldLayoutId id="2147483657" r:id="rId14"/>
  </p:sldLayoutIdLst>
  <p:hf hdr="0"/>
  <p:txStyles>
    <p:titleStyle>
      <a:lvl1pPr algn="l" defTabSz="914400" rtl="0" eaLnBrk="1" latinLnBrk="0" hangingPunct="1">
        <a:lnSpc>
          <a:spcPts val="39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ts val="22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pos="7355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1117" userDrawn="1">
          <p15:clr>
            <a:srgbClr val="F26B43"/>
          </p15:clr>
        </p15:guide>
        <p15:guide id="7" orient="horz" pos="3725" userDrawn="1">
          <p15:clr>
            <a:srgbClr val="F26B43"/>
          </p15:clr>
        </p15:guide>
        <p15:guide id="8" orient="horz" pos="4178" userDrawn="1">
          <p15:clr>
            <a:srgbClr val="F26B43"/>
          </p15:clr>
        </p15:guide>
        <p15:guide id="9" pos="3727" userDrawn="1">
          <p15:clr>
            <a:srgbClr val="F26B43"/>
          </p15:clr>
        </p15:guide>
        <p15:guide id="10" pos="3953" userDrawn="1">
          <p15:clr>
            <a:srgbClr val="F26B43"/>
          </p15:clr>
        </p15:guide>
        <p15:guide id="11" pos="1912" userDrawn="1">
          <p15:clr>
            <a:srgbClr val="F26B43"/>
          </p15:clr>
        </p15:guide>
        <p15:guide id="12" pos="2139" userDrawn="1">
          <p15:clr>
            <a:srgbClr val="F26B43"/>
          </p15:clr>
        </p15:guide>
        <p15:guide id="13" pos="5541" userDrawn="1">
          <p15:clr>
            <a:srgbClr val="F26B43"/>
          </p15:clr>
        </p15:guide>
        <p15:guide id="14" pos="5768" userDrawn="1">
          <p15:clr>
            <a:srgbClr val="F26B43"/>
          </p15:clr>
        </p15:guide>
        <p15:guide id="15" pos="4067" userDrawn="1">
          <p15:clr>
            <a:srgbClr val="F26B43"/>
          </p15:clr>
        </p15:guide>
        <p15:guide id="16" orient="horz" pos="3861" userDrawn="1">
          <p15:clr>
            <a:srgbClr val="F26B43"/>
          </p15:clr>
        </p15:guide>
        <p15:guide id="17" orient="horz" pos="14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800" dirty="0"/>
              <a:t>(1. React and JSX basic syntax)</a:t>
            </a:r>
            <a:br>
              <a:rPr lang="en-US" sz="4800" dirty="0"/>
            </a:br>
            <a:endParaRPr lang="en-US" sz="1800" dirty="0">
              <a:solidFill>
                <a:srgbClr val="FF0000"/>
              </a:solidFill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36000" numCol="1" spcCol="360000" rtlCol="0" anchor="t">
            <a:normAutofit/>
          </a:bodyPr>
          <a:lstStyle/>
          <a:p>
            <a:pPr marL="215900" indent="-215900">
              <a:lnSpc>
                <a:spcPct val="100000"/>
              </a:lnSpc>
            </a:pPr>
            <a:r>
              <a:rPr lang="en-US" sz="2800" dirty="0"/>
              <a:t>Finally, the output to browser DOM will be ‘HTML’ with JavaScript</a:t>
            </a:r>
            <a:endParaRPr lang="fi-FI" sz="2800" dirty="0"/>
          </a:p>
          <a:p>
            <a:pPr marL="719455" lvl="1" indent="-215900">
              <a:lnSpc>
                <a:spcPct val="100000"/>
              </a:lnSpc>
            </a:pPr>
            <a:r>
              <a:rPr lang="fi-FI" sz="2000" dirty="0" err="1">
                <a:cs typeface="Arial" panose="020B0604020202020204"/>
              </a:rPr>
              <a:t>e.g</a:t>
            </a:r>
            <a:r>
              <a:rPr lang="fi-FI" sz="2000" dirty="0">
                <a:cs typeface="Arial" panose="020B0604020202020204"/>
              </a:rPr>
              <a:t>.   &lt;</a:t>
            </a:r>
            <a:r>
              <a:rPr lang="fi-FI" sz="2000" b="1" dirty="0">
                <a:cs typeface="Arial" panose="020B0604020202020204"/>
              </a:rPr>
              <a:t>i</a:t>
            </a:r>
            <a:r>
              <a:rPr lang="fi-FI" sz="2000" dirty="0">
                <a:cs typeface="Arial" panose="020B0604020202020204"/>
              </a:rPr>
              <a:t>nput </a:t>
            </a:r>
            <a:r>
              <a:rPr lang="fi-FI" sz="2000" dirty="0" err="1">
                <a:cs typeface="Arial" panose="020B0604020202020204"/>
              </a:rPr>
              <a:t>type</a:t>
            </a:r>
            <a:r>
              <a:rPr lang="fi-FI" sz="2000" dirty="0">
                <a:cs typeface="Arial" panose="020B0604020202020204"/>
              </a:rPr>
              <a:t>="</a:t>
            </a:r>
            <a:r>
              <a:rPr lang="fi-FI" sz="2000" dirty="0" err="1">
                <a:cs typeface="Arial" panose="020B0604020202020204"/>
              </a:rPr>
              <a:t>submit</a:t>
            </a:r>
            <a:r>
              <a:rPr lang="fi-FI" sz="2000" dirty="0">
                <a:cs typeface="Arial" panose="020B0604020202020204"/>
              </a:rPr>
              <a:t>" </a:t>
            </a:r>
            <a:r>
              <a:rPr lang="fi-FI" sz="2000" dirty="0" err="1">
                <a:cs typeface="Arial" panose="020B0604020202020204"/>
              </a:rPr>
              <a:t>onclick</a:t>
            </a:r>
            <a:r>
              <a:rPr lang="fi-FI" sz="2000" dirty="0">
                <a:cs typeface="Arial" panose="020B0604020202020204"/>
              </a:rPr>
              <a:t>="</a:t>
            </a:r>
            <a:r>
              <a:rPr lang="fi-FI" sz="2000" dirty="0" err="1">
                <a:cs typeface="Arial" panose="020B0604020202020204"/>
              </a:rPr>
              <a:t>myFunc</a:t>
            </a:r>
            <a:r>
              <a:rPr lang="fi-FI" sz="2000" dirty="0">
                <a:cs typeface="Arial" panose="020B0604020202020204"/>
              </a:rPr>
              <a:t>()</a:t>
            </a:r>
            <a:r>
              <a:rPr lang="fi-FI" sz="2000" b="1" dirty="0">
                <a:cs typeface="Arial" panose="020B0604020202020204"/>
              </a:rPr>
              <a:t>;</a:t>
            </a:r>
            <a:r>
              <a:rPr lang="fi-FI" sz="2000" dirty="0">
                <a:cs typeface="Arial" panose="020B0604020202020204"/>
              </a:rPr>
              <a:t>" </a:t>
            </a:r>
            <a:r>
              <a:rPr lang="fi-FI" sz="2000" dirty="0" err="1">
                <a:cs typeface="Arial" panose="020B0604020202020204"/>
              </a:rPr>
              <a:t>class</a:t>
            </a:r>
            <a:r>
              <a:rPr lang="fi-FI" sz="2000" dirty="0">
                <a:cs typeface="Arial" panose="020B0604020202020204"/>
              </a:rPr>
              <a:t>="style1" &gt;</a:t>
            </a:r>
            <a:r>
              <a:rPr lang="fi-FI" sz="2000" dirty="0" err="1">
                <a:cs typeface="Arial" panose="020B0604020202020204"/>
              </a:rPr>
              <a:t>Delete</a:t>
            </a:r>
            <a:r>
              <a:rPr lang="fi-FI" sz="2000" dirty="0">
                <a:cs typeface="Arial" panose="020B0604020202020204"/>
              </a:rPr>
              <a:t> </a:t>
            </a:r>
            <a:r>
              <a:rPr lang="fi-FI" sz="2000" dirty="0" err="1">
                <a:cs typeface="Arial" panose="020B0604020202020204"/>
              </a:rPr>
              <a:t>item</a:t>
            </a:r>
            <a:r>
              <a:rPr lang="fi-FI" sz="2000" dirty="0">
                <a:cs typeface="Arial" panose="020B0604020202020204"/>
              </a:rPr>
              <a:t> 101&lt;/...</a:t>
            </a:r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Before that React components (Possibly w. Mui-React components)</a:t>
            </a:r>
            <a:endParaRPr lang="fi-FI" sz="2800" dirty="0">
              <a:cs typeface="Arial" panose="020B0604020202020204"/>
            </a:endParaRPr>
          </a:p>
          <a:p>
            <a:pPr marL="719455" lvl="1" indent="-215900">
              <a:lnSpc>
                <a:spcPct val="100000"/>
              </a:lnSpc>
            </a:pPr>
            <a:r>
              <a:rPr lang="en-US" sz="1800" dirty="0">
                <a:cs typeface="Arial"/>
              </a:rPr>
              <a:t>e.g.   &lt;</a:t>
            </a:r>
            <a:r>
              <a:rPr lang="en-US" sz="1800" b="1" dirty="0">
                <a:cs typeface="Arial"/>
              </a:rPr>
              <a:t>B</a:t>
            </a:r>
            <a:r>
              <a:rPr lang="en-US" sz="1800" dirty="0">
                <a:cs typeface="Arial"/>
              </a:rPr>
              <a:t>utton </a:t>
            </a:r>
            <a:r>
              <a:rPr lang="en-US" sz="1800" dirty="0" err="1">
                <a:cs typeface="Arial"/>
              </a:rPr>
              <a:t>on</a:t>
            </a:r>
            <a:r>
              <a:rPr lang="en-US" sz="1800" b="1" dirty="0" err="1">
                <a:cs typeface="Arial"/>
              </a:rPr>
              <a:t>C</a:t>
            </a:r>
            <a:r>
              <a:rPr lang="en-US" sz="1800" dirty="0" err="1">
                <a:cs typeface="Arial"/>
              </a:rPr>
              <a:t>lick</a:t>
            </a:r>
            <a:r>
              <a:rPr lang="en-US" sz="1800" dirty="0">
                <a:cs typeface="Arial"/>
              </a:rPr>
              <a:t>={()</a:t>
            </a:r>
            <a:r>
              <a:rPr lang="en-US" sz="1800" b="1" dirty="0">
                <a:cs typeface="Arial"/>
              </a:rPr>
              <a:t>=&gt;</a:t>
            </a:r>
            <a:r>
              <a:rPr lang="en-US" sz="1800" dirty="0" err="1">
                <a:cs typeface="Arial"/>
              </a:rPr>
              <a:t>myFunc</a:t>
            </a:r>
            <a:r>
              <a:rPr lang="en-US" sz="1800" dirty="0">
                <a:cs typeface="Arial"/>
              </a:rPr>
              <a:t>()} </a:t>
            </a:r>
            <a:r>
              <a:rPr lang="en-US" sz="1800" dirty="0" err="1">
                <a:cs typeface="Arial"/>
              </a:rPr>
              <a:t>classNames</a:t>
            </a:r>
            <a:r>
              <a:rPr lang="en-US" sz="1800" dirty="0">
                <a:cs typeface="Arial"/>
              </a:rPr>
              <a:t>= &gt;Delete item 101&lt;/...&gt;</a:t>
            </a:r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Before that we might have JavaScript run so that dynamic values are evaluated, e.g. {item.id}.</a:t>
            </a:r>
            <a:endParaRPr lang="fi-FI" sz="2800" dirty="0">
              <a:cs typeface="Arial" panose="020B0604020202020204"/>
            </a:endParaRPr>
          </a:p>
          <a:p>
            <a:pPr marL="719455" lvl="1" indent="-215900">
              <a:lnSpc>
                <a:spcPct val="100000"/>
              </a:lnSpc>
            </a:pPr>
            <a:r>
              <a:rPr lang="en-US" sz="2600" dirty="0">
                <a:ea typeface="+mn-lt"/>
                <a:cs typeface="+mn-lt"/>
              </a:rPr>
              <a:t>e.g.   &lt;Button </a:t>
            </a:r>
            <a:r>
              <a:rPr lang="en-US" sz="2600" dirty="0" err="1">
                <a:ea typeface="+mn-lt"/>
                <a:cs typeface="+mn-lt"/>
              </a:rPr>
              <a:t>onClick</a:t>
            </a:r>
            <a:r>
              <a:rPr lang="en-US" sz="2600" dirty="0">
                <a:ea typeface="+mn-lt"/>
                <a:cs typeface="+mn-lt"/>
              </a:rPr>
              <a:t>=</a:t>
            </a:r>
            <a:r>
              <a:rPr lang="en-US" sz="2600" b="1" dirty="0">
                <a:ea typeface="+mn-lt"/>
                <a:cs typeface="+mn-lt"/>
              </a:rPr>
              <a:t>{</a:t>
            </a:r>
            <a:r>
              <a:rPr lang="en-US" sz="2600" dirty="0">
                <a:ea typeface="+mn-lt"/>
                <a:cs typeface="+mn-lt"/>
              </a:rPr>
              <a:t>()=&gt;</a:t>
            </a:r>
            <a:r>
              <a:rPr lang="en-US" sz="2600" dirty="0" err="1">
                <a:ea typeface="+mn-lt"/>
                <a:cs typeface="+mn-lt"/>
              </a:rPr>
              <a:t>myFunc</a:t>
            </a:r>
            <a:r>
              <a:rPr lang="en-US" sz="2600" dirty="0">
                <a:ea typeface="+mn-lt"/>
                <a:cs typeface="+mn-lt"/>
              </a:rPr>
              <a:t>()</a:t>
            </a:r>
            <a:r>
              <a:rPr lang="en-US" sz="2600" b="1" dirty="0">
                <a:ea typeface="+mn-lt"/>
                <a:cs typeface="+mn-lt"/>
              </a:rPr>
              <a:t>}</a:t>
            </a:r>
            <a:r>
              <a:rPr lang="en-US" sz="2600" dirty="0">
                <a:ea typeface="+mn-lt"/>
                <a:cs typeface="+mn-lt"/>
              </a:rPr>
              <a:t> &gt;Delete item </a:t>
            </a:r>
            <a:r>
              <a:rPr lang="en-US" sz="2600" b="1" dirty="0">
                <a:ea typeface="+mn-lt"/>
                <a:cs typeface="+mn-lt"/>
              </a:rPr>
              <a:t>{</a:t>
            </a:r>
            <a:r>
              <a:rPr lang="en-US" sz="2600" dirty="0">
                <a:ea typeface="+mn-lt"/>
                <a:cs typeface="+mn-lt"/>
              </a:rPr>
              <a:t>item.id</a:t>
            </a:r>
            <a:r>
              <a:rPr lang="en-US" sz="2600" b="1" dirty="0">
                <a:ea typeface="+mn-lt"/>
                <a:cs typeface="+mn-lt"/>
              </a:rPr>
              <a:t>}</a:t>
            </a:r>
            <a:r>
              <a:rPr lang="en-US" sz="2600" dirty="0">
                <a:ea typeface="+mn-lt"/>
                <a:cs typeface="+mn-lt"/>
              </a:rPr>
              <a:t>&lt;/...&gt;</a:t>
            </a:r>
          </a:p>
          <a:p>
            <a:pPr marL="719455" lvl="1" indent="-215900">
              <a:lnSpc>
                <a:spcPct val="100000"/>
              </a:lnSpc>
            </a:pPr>
            <a:endParaRPr lang="en-US" sz="2600" dirty="0">
              <a:cs typeface="Arial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dirty="0">
              <a:cs typeface="Arial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27.3.2023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382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/>
              <a:t>8. App context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/>
              <a:t>Creating the context – </a:t>
            </a:r>
            <a:r>
              <a:rPr lang="en-US" sz="2800" err="1"/>
              <a:t>createContext</a:t>
            </a:r>
            <a:r>
              <a:rPr lang="en-US" sz="2800"/>
              <a:t> </a:t>
            </a:r>
          </a:p>
          <a:p>
            <a:pPr>
              <a:lnSpc>
                <a:spcPct val="100000"/>
              </a:lnSpc>
            </a:pPr>
            <a:r>
              <a:rPr lang="en-US" sz="2800"/>
              <a:t>Accessing the context – </a:t>
            </a:r>
            <a:r>
              <a:rPr lang="en-US" sz="2800" err="1"/>
              <a:t>useContext</a:t>
            </a:r>
            <a:r>
              <a:rPr lang="en-US" sz="2800"/>
              <a:t> hook   +   {</a:t>
            </a:r>
            <a:r>
              <a:rPr lang="en-US" sz="2800" err="1"/>
              <a:t>myContext.thing</a:t>
            </a:r>
            <a:r>
              <a:rPr lang="en-US" sz="2800"/>
              <a:t>}</a:t>
            </a:r>
          </a:p>
          <a:p>
            <a:pPr>
              <a:lnSpc>
                <a:spcPct val="100000"/>
              </a:lnSpc>
            </a:pPr>
            <a:r>
              <a:rPr lang="en-US" sz="2800"/>
              <a:t>Updating the values in the context – </a:t>
            </a:r>
            <a:r>
              <a:rPr lang="en-US" sz="2800" err="1"/>
              <a:t>myContext.thing</a:t>
            </a:r>
            <a:r>
              <a:rPr lang="en-US" sz="2800"/>
              <a:t> = 33;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27.3.2023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459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/>
              <a:t>9. The </a:t>
            </a:r>
            <a:r>
              <a:rPr lang="en-US" err="1"/>
              <a:t>useEffect</a:t>
            </a:r>
            <a:r>
              <a:rPr lang="en-US"/>
              <a:t> hook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36000" numCol="1" spcCol="360000" rtlCol="0" anchor="t"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For “</a:t>
            </a:r>
            <a:r>
              <a:rPr lang="en-US" sz="2800" i="1" dirty="0"/>
              <a:t>side effects</a:t>
            </a:r>
            <a:r>
              <a:rPr lang="en-US" sz="2800" dirty="0"/>
              <a:t>” which means something happening outside the normal “state/prop changes =&gt; render happens” -cycle.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Might still be essential activity for the app, like fetching data from DB</a:t>
            </a:r>
          </a:p>
          <a:p>
            <a:pPr marL="215900" indent="-215900">
              <a:lnSpc>
                <a:spcPct val="100000"/>
              </a:lnSpc>
            </a:pPr>
            <a:r>
              <a:rPr lang="en-US" sz="2800" dirty="0" err="1"/>
              <a:t>useEffect</a:t>
            </a:r>
            <a:r>
              <a:rPr lang="en-US" sz="2800" dirty="0"/>
              <a:t> -defined action is executed after render.</a:t>
            </a:r>
            <a:endParaRPr lang="en-US" sz="2800" dirty="0">
              <a:cs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en-US" sz="2800" dirty="0" err="1"/>
              <a:t>useEffect</a:t>
            </a:r>
            <a:r>
              <a:rPr lang="en-US" sz="2800" dirty="0"/>
              <a:t> defines three parts: </a:t>
            </a:r>
            <a:endParaRPr lang="en-US" sz="2800" dirty="0">
              <a:cs typeface="Arial" panose="020B0604020202020204"/>
            </a:endParaRPr>
          </a:p>
          <a:p>
            <a:pPr lvl="1">
              <a:lnSpc>
                <a:spcPct val="100000"/>
              </a:lnSpc>
            </a:pPr>
            <a:r>
              <a:rPr lang="en-US" sz="2600" b="1" dirty="0"/>
              <a:t>Action</a:t>
            </a:r>
            <a:r>
              <a:rPr lang="en-US" sz="2600" dirty="0"/>
              <a:t>, function to be run (cannot be awaited, but you can call another function that will wait)</a:t>
            </a:r>
          </a:p>
          <a:p>
            <a:pPr lvl="1">
              <a:lnSpc>
                <a:spcPct val="100000"/>
              </a:lnSpc>
            </a:pPr>
            <a:r>
              <a:rPr lang="en-US" sz="2600" b="1" dirty="0"/>
              <a:t>Dependency array</a:t>
            </a:r>
            <a:r>
              <a:rPr lang="en-US" sz="2600" dirty="0"/>
              <a:t>, if items given, then action run only if changes in these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(possibly returning) the </a:t>
            </a:r>
            <a:r>
              <a:rPr lang="en-US" sz="2600" b="1" dirty="0"/>
              <a:t>Cleanup function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27.3.2023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967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/>
              <a:t>10. Routing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36000" numCol="1" spcCol="36000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/>
              <a:t>Look at the given pictures for routing. </a:t>
            </a:r>
            <a:r>
              <a:rPr lang="en-US" sz="2800" b="1"/>
              <a:t>Basic routing </a:t>
            </a:r>
            <a:r>
              <a:rPr lang="en-US" sz="2800"/>
              <a:t>includes:</a:t>
            </a:r>
          </a:p>
          <a:p>
            <a:pPr lvl="1">
              <a:lnSpc>
                <a:spcPct val="100000"/>
              </a:lnSpc>
            </a:pPr>
            <a:r>
              <a:rPr lang="en-US" sz="2600"/>
              <a:t>Defining the Routes. They are our mappings between a Path and a View component that renders that path.</a:t>
            </a:r>
          </a:p>
          <a:p>
            <a:pPr lvl="1">
              <a:lnSpc>
                <a:spcPct val="100000"/>
              </a:lnSpc>
            </a:pPr>
            <a:r>
              <a:rPr lang="en-US" sz="2800"/>
              <a:t>Defining Links or Buttons that trigger navigation to the Routes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>
              <a:cs typeface="Arial" panose="020B0604020202020204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>
              <a:cs typeface="Arial" panose="020B0604020202020204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27.3.2023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571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/>
              <a:t>11. Nested Routing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/>
              <a:t>Look at the given pictures for routing. Nested Routing includes:</a:t>
            </a:r>
          </a:p>
          <a:p>
            <a:pPr lvl="1">
              <a:lnSpc>
                <a:spcPct val="100000"/>
              </a:lnSpc>
            </a:pPr>
            <a:r>
              <a:rPr lang="en-US" sz="2600" b="1"/>
              <a:t>Relative paths </a:t>
            </a:r>
            <a:r>
              <a:rPr lang="en-US" sz="2600"/>
              <a:t>for children</a:t>
            </a:r>
          </a:p>
          <a:p>
            <a:pPr lvl="1">
              <a:lnSpc>
                <a:spcPct val="100000"/>
              </a:lnSpc>
            </a:pPr>
            <a:r>
              <a:rPr lang="en-US" sz="2600"/>
              <a:t>Possible </a:t>
            </a:r>
            <a:r>
              <a:rPr lang="en-US" sz="2600" b="1"/>
              <a:t>index route</a:t>
            </a:r>
            <a:r>
              <a:rPr lang="en-US" sz="2600"/>
              <a:t>, rendering the index path.</a:t>
            </a:r>
          </a:p>
          <a:p>
            <a:pPr lvl="1">
              <a:lnSpc>
                <a:spcPct val="100000"/>
              </a:lnSpc>
            </a:pPr>
            <a:r>
              <a:rPr lang="en-US" sz="2600"/>
              <a:t>Possibly </a:t>
            </a:r>
            <a:r>
              <a:rPr lang="en-US" sz="2600" b="1"/>
              <a:t>shared layout </a:t>
            </a:r>
            <a:r>
              <a:rPr lang="en-US" sz="2600"/>
              <a:t>component.</a:t>
            </a:r>
          </a:p>
          <a:p>
            <a:pPr lvl="1">
              <a:lnSpc>
                <a:spcPct val="100000"/>
              </a:lnSpc>
            </a:pPr>
            <a:r>
              <a:rPr lang="en-US" sz="2600"/>
              <a:t>Possibly with </a:t>
            </a:r>
            <a:r>
              <a:rPr lang="en-US" sz="2600" b="1"/>
              <a:t>shared context</a:t>
            </a:r>
            <a:r>
              <a:rPr lang="en-US" sz="2600"/>
              <a:t>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27.3.2023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742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/>
              <a:t>11. Nested Routing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/>
              <a:t>Look at the given pictures for routing. Nested Routing includes:</a:t>
            </a:r>
          </a:p>
          <a:p>
            <a:pPr lvl="1">
              <a:lnSpc>
                <a:spcPct val="100000"/>
              </a:lnSpc>
            </a:pPr>
            <a:r>
              <a:rPr lang="en-US" sz="2600" b="1"/>
              <a:t>Relative paths </a:t>
            </a:r>
            <a:r>
              <a:rPr lang="en-US" sz="2600"/>
              <a:t>for children</a:t>
            </a:r>
          </a:p>
          <a:p>
            <a:pPr lvl="1">
              <a:lnSpc>
                <a:spcPct val="100000"/>
              </a:lnSpc>
            </a:pPr>
            <a:r>
              <a:rPr lang="en-US" sz="2600"/>
              <a:t>Possible </a:t>
            </a:r>
            <a:r>
              <a:rPr lang="en-US" sz="2600" b="1"/>
              <a:t>index route</a:t>
            </a:r>
            <a:r>
              <a:rPr lang="en-US" sz="2600"/>
              <a:t>, rendering the index path.</a:t>
            </a:r>
          </a:p>
          <a:p>
            <a:pPr lvl="1">
              <a:lnSpc>
                <a:spcPct val="100000"/>
              </a:lnSpc>
            </a:pPr>
            <a:r>
              <a:rPr lang="en-US" sz="2600"/>
              <a:t>Possibly </a:t>
            </a:r>
            <a:r>
              <a:rPr lang="en-US" sz="2600" b="1"/>
              <a:t>shared layout </a:t>
            </a:r>
            <a:r>
              <a:rPr lang="en-US" sz="2600"/>
              <a:t>component.</a:t>
            </a:r>
          </a:p>
          <a:p>
            <a:pPr lvl="1">
              <a:lnSpc>
                <a:spcPct val="100000"/>
              </a:lnSpc>
            </a:pPr>
            <a:r>
              <a:rPr lang="en-US" sz="2600"/>
              <a:t>Possibly with </a:t>
            </a:r>
            <a:r>
              <a:rPr lang="en-US" sz="2600" b="1"/>
              <a:t>shared context</a:t>
            </a:r>
            <a:r>
              <a:rPr lang="en-US" sz="2600"/>
              <a:t>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27.3.2023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852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/>
              <a:t>+ Programmatic Routing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36000" numCol="1" spcCol="360000" rtlCol="0" anchor="t">
            <a:normAutofit/>
          </a:bodyPr>
          <a:lstStyle/>
          <a:p>
            <a:pPr marL="215900" indent="-215900">
              <a:lnSpc>
                <a:spcPct val="100000"/>
              </a:lnSpc>
            </a:pPr>
            <a:r>
              <a:rPr lang="en-US" sz="2800">
                <a:ea typeface="+mn-lt"/>
                <a:cs typeface="+mn-lt"/>
              </a:rPr>
              <a:t>You can also programmatically </a:t>
            </a:r>
            <a:r>
              <a:rPr lang="en-US" sz="2800" b="1">
                <a:ea typeface="+mn-lt"/>
                <a:cs typeface="+mn-lt"/>
              </a:rPr>
              <a:t>manipulate the Routing history stack: </a:t>
            </a:r>
            <a:r>
              <a:rPr lang="en-US" sz="2800">
                <a:ea typeface="+mn-lt"/>
                <a:cs typeface="+mn-lt"/>
              </a:rPr>
              <a:t>pop, push, replace.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27.3.2023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549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/>
              <a:t>12. Typical List component composition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36000" numCol="1" spcCol="360000" rtlCol="0" anchor="t">
            <a:normAutofit fontScale="92500"/>
          </a:bodyPr>
          <a:lstStyle/>
          <a:p>
            <a:pPr marL="215900" indent="-215900">
              <a:lnSpc>
                <a:spcPct val="100000"/>
              </a:lnSpc>
            </a:pPr>
            <a:r>
              <a:rPr lang="en-US" sz="2800" dirty="0"/>
              <a:t>(See example on the next slide)</a:t>
            </a:r>
            <a:endParaRPr lang="en-US" sz="2800" dirty="0">
              <a:cs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The example is about Buildings, e.g. three </a:t>
            </a:r>
            <a:r>
              <a:rPr lang="en-US" sz="2800" dirty="0" err="1"/>
              <a:t>buldings</a:t>
            </a:r>
            <a:r>
              <a:rPr lang="en-US" sz="2800" dirty="0"/>
              <a:t> on one campus, two on other.</a:t>
            </a:r>
            <a:endParaRPr lang="en-US" sz="2800" dirty="0">
              <a:cs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SRP = Single Responsibility Principle. Each component doing usually only one thing in the app:</a:t>
            </a:r>
            <a:endParaRPr lang="en-US" sz="2800" dirty="0">
              <a:cs typeface="Arial"/>
            </a:endParaRPr>
          </a:p>
          <a:p>
            <a:pPr marL="719455" lvl="1" indent="-215900">
              <a:lnSpc>
                <a:spcPct val="100000"/>
              </a:lnSpc>
            </a:pPr>
            <a:r>
              <a:rPr lang="en-US" sz="2600" dirty="0"/>
              <a:t>Providing navigable view:   </a:t>
            </a:r>
            <a:r>
              <a:rPr lang="en-US" sz="2600" dirty="0" err="1"/>
              <a:t>BuildingList</a:t>
            </a:r>
            <a:r>
              <a:rPr lang="en-US" sz="2600" b="1" dirty="0" err="1"/>
              <a:t>View</a:t>
            </a:r>
            <a:endParaRPr lang="en-US" sz="2600" b="1" dirty="0">
              <a:cs typeface="Arial" panose="020B0604020202020204"/>
            </a:endParaRPr>
          </a:p>
          <a:p>
            <a:pPr marL="719455" lvl="1" indent="-215900">
              <a:lnSpc>
                <a:spcPct val="100000"/>
              </a:lnSpc>
            </a:pPr>
            <a:r>
              <a:rPr lang="en-US" sz="2600" dirty="0"/>
              <a:t>Holding and refreshing data list state, maps w. </a:t>
            </a:r>
            <a:r>
              <a:rPr lang="en-US" sz="2600" dirty="0" err="1"/>
              <a:t>ListItems</a:t>
            </a:r>
            <a:r>
              <a:rPr lang="en-US" sz="2600" dirty="0"/>
              <a:t>:   </a:t>
            </a:r>
            <a:r>
              <a:rPr lang="en-US" sz="2600" dirty="0" err="1"/>
              <a:t>Building</a:t>
            </a:r>
            <a:r>
              <a:rPr lang="en-US" sz="2600" b="1" dirty="0" err="1"/>
              <a:t>List</a:t>
            </a:r>
            <a:r>
              <a:rPr lang="en-US" sz="2600" dirty="0"/>
              <a:t> </a:t>
            </a:r>
            <a:endParaRPr lang="en-US" sz="2600" dirty="0">
              <a:cs typeface="Arial"/>
            </a:endParaRPr>
          </a:p>
          <a:p>
            <a:pPr marL="719455" lvl="1" indent="-215900">
              <a:lnSpc>
                <a:spcPct val="100000"/>
              </a:lnSpc>
            </a:pPr>
            <a:r>
              <a:rPr lang="en-US" sz="2600" dirty="0"/>
              <a:t>Providing actions for one item:   </a:t>
            </a:r>
            <a:r>
              <a:rPr lang="en-US" sz="2600" dirty="0" err="1"/>
              <a:t>Building</a:t>
            </a:r>
            <a:r>
              <a:rPr lang="en-US" sz="2600" b="1" dirty="0" err="1"/>
              <a:t>ListItem</a:t>
            </a:r>
            <a:r>
              <a:rPr lang="en-US" sz="2600" b="1" dirty="0"/>
              <a:t> </a:t>
            </a:r>
            <a:r>
              <a:rPr lang="en-US" sz="2600" dirty="0">
                <a:ea typeface="+mn-lt"/>
                <a:cs typeface="+mn-lt"/>
              </a:rPr>
              <a:t>(clickable, x = delete)</a:t>
            </a:r>
            <a:endParaRPr lang="en-US" sz="2600" b="1" dirty="0">
              <a:cs typeface="Arial" panose="020B0604020202020204"/>
            </a:endParaRPr>
          </a:p>
          <a:p>
            <a:pPr marL="719455" lvl="1" indent="-215900">
              <a:lnSpc>
                <a:spcPct val="100000"/>
              </a:lnSpc>
            </a:pPr>
            <a:r>
              <a:rPr lang="en-US" sz="2600" dirty="0"/>
              <a:t>Just shows data for one item:   </a:t>
            </a:r>
            <a:r>
              <a:rPr lang="en-US" sz="2600" dirty="0" err="1"/>
              <a:t>Building</a:t>
            </a:r>
            <a:r>
              <a:rPr lang="en-US" sz="2600" b="1" dirty="0" err="1"/>
              <a:t>Display</a:t>
            </a:r>
            <a:r>
              <a:rPr lang="en-US" sz="2600" dirty="0"/>
              <a:t> / </a:t>
            </a:r>
            <a:r>
              <a:rPr lang="en-US" sz="2600" dirty="0" err="1">
                <a:ea typeface="+mn-lt"/>
                <a:cs typeface="+mn-lt"/>
              </a:rPr>
              <a:t>BuildingInfo</a:t>
            </a:r>
            <a:r>
              <a:rPr lang="en-US" sz="2600" dirty="0">
                <a:ea typeface="+mn-lt"/>
                <a:cs typeface="+mn-lt"/>
              </a:rPr>
              <a:t> / </a:t>
            </a:r>
            <a:r>
              <a:rPr lang="en-US" sz="2600" dirty="0"/>
              <a:t>B…Details</a:t>
            </a:r>
            <a:endParaRPr lang="en-US" sz="2600" dirty="0">
              <a:cs typeface="Arial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27.3.2023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651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27.3.2023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17</a:t>
            </a:fld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475031-561C-4754-B82D-151950B18D1E}"/>
              </a:ext>
            </a:extLst>
          </p:cNvPr>
          <p:cNvSpPr/>
          <p:nvPr/>
        </p:nvSpPr>
        <p:spPr>
          <a:xfrm>
            <a:off x="1027611" y="461554"/>
            <a:ext cx="9953898" cy="5329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E580B1-C062-4B40-AADE-267C291C929A}"/>
              </a:ext>
            </a:extLst>
          </p:cNvPr>
          <p:cNvSpPr/>
          <p:nvPr/>
        </p:nvSpPr>
        <p:spPr>
          <a:xfrm>
            <a:off x="1479479" y="955497"/>
            <a:ext cx="8486454" cy="4119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CD6776-4753-46C8-9838-446B5A5A11C3}"/>
              </a:ext>
            </a:extLst>
          </p:cNvPr>
          <p:cNvSpPr/>
          <p:nvPr/>
        </p:nvSpPr>
        <p:spPr>
          <a:xfrm>
            <a:off x="1767155" y="1263721"/>
            <a:ext cx="7880279" cy="1099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BuildingList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DF4436-F14E-4FF4-A1EA-420811AE78D2}"/>
              </a:ext>
            </a:extLst>
          </p:cNvPr>
          <p:cNvSpPr/>
          <p:nvPr/>
        </p:nvSpPr>
        <p:spPr>
          <a:xfrm>
            <a:off x="1919555" y="1510300"/>
            <a:ext cx="7594316" cy="7068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41E306-05B8-489B-8BF0-CD89A5F3A152}"/>
              </a:ext>
            </a:extLst>
          </p:cNvPr>
          <p:cNvSpPr/>
          <p:nvPr/>
        </p:nvSpPr>
        <p:spPr>
          <a:xfrm>
            <a:off x="1210491" y="529813"/>
            <a:ext cx="57242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err="1"/>
              <a:t>BuildingListView</a:t>
            </a:r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27A09B-CDF1-45C9-9E69-ADDAB166877F}"/>
              </a:ext>
            </a:extLst>
          </p:cNvPr>
          <p:cNvSpPr/>
          <p:nvPr/>
        </p:nvSpPr>
        <p:spPr>
          <a:xfrm>
            <a:off x="1654139" y="909141"/>
            <a:ext cx="8093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BuildingList</a:t>
            </a:r>
            <a:r>
              <a:rPr lang="en-US" dirty="0"/>
              <a:t> (this could fetch and hold the data list in its state)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E284C1-EC4D-40EE-BD32-512F6D98C393}"/>
              </a:ext>
            </a:extLst>
          </p:cNvPr>
          <p:cNvSpPr/>
          <p:nvPr/>
        </p:nvSpPr>
        <p:spPr>
          <a:xfrm>
            <a:off x="1919556" y="1217365"/>
            <a:ext cx="7853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BuildingListItem</a:t>
            </a:r>
            <a:r>
              <a:rPr lang="en-US" dirty="0"/>
              <a:t> (is passed one Building object in props, by the parent)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2E0160-1E28-4484-B7E7-9C7A248B3BF3}"/>
              </a:ext>
            </a:extLst>
          </p:cNvPr>
          <p:cNvSpPr/>
          <p:nvPr/>
        </p:nvSpPr>
        <p:spPr>
          <a:xfrm>
            <a:off x="2226067" y="1525589"/>
            <a:ext cx="7400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err="1"/>
              <a:t>BuildingDisplay</a:t>
            </a:r>
            <a:r>
              <a:rPr lang="en-US"/>
              <a:t> (is passed the Building object in props, by the parent)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5BD3DB-900E-46DB-A7E9-CBE4C87B8AE1}"/>
              </a:ext>
            </a:extLst>
          </p:cNvPr>
          <p:cNvSpPr/>
          <p:nvPr/>
        </p:nvSpPr>
        <p:spPr>
          <a:xfrm>
            <a:off x="1773382" y="2560099"/>
            <a:ext cx="7880279" cy="1099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BuildingList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4D64EB1-30CF-4AA3-A5E8-9C0D3506212C}"/>
              </a:ext>
            </a:extLst>
          </p:cNvPr>
          <p:cNvSpPr/>
          <p:nvPr/>
        </p:nvSpPr>
        <p:spPr>
          <a:xfrm>
            <a:off x="1925782" y="2806678"/>
            <a:ext cx="7594316" cy="7068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48C747A-1BA6-4592-A290-5E00BADE9A17}"/>
              </a:ext>
            </a:extLst>
          </p:cNvPr>
          <p:cNvSpPr/>
          <p:nvPr/>
        </p:nvSpPr>
        <p:spPr>
          <a:xfrm>
            <a:off x="1925783" y="2513743"/>
            <a:ext cx="7853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BuildingListItem</a:t>
            </a:r>
            <a:r>
              <a:rPr lang="en-US" dirty="0"/>
              <a:t> (is passed one Building object in props, by the parent)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BF02A83-8B41-4686-83AD-C47D10FE8CEE}"/>
              </a:ext>
            </a:extLst>
          </p:cNvPr>
          <p:cNvSpPr/>
          <p:nvPr/>
        </p:nvSpPr>
        <p:spPr>
          <a:xfrm>
            <a:off x="2232294" y="2821967"/>
            <a:ext cx="7400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err="1"/>
              <a:t>BuildingDisplay</a:t>
            </a:r>
            <a:r>
              <a:rPr lang="en-US"/>
              <a:t> (is passed the Building object in props, by the parent)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E510CE1-2DE6-44A6-9E04-B6314D39B509}"/>
              </a:ext>
            </a:extLst>
          </p:cNvPr>
          <p:cNvSpPr/>
          <p:nvPr/>
        </p:nvSpPr>
        <p:spPr>
          <a:xfrm>
            <a:off x="1752835" y="3810121"/>
            <a:ext cx="7880279" cy="1099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BuildingList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E0714E2-0FEC-4721-B6B5-4AC64C4C1AF6}"/>
              </a:ext>
            </a:extLst>
          </p:cNvPr>
          <p:cNvSpPr/>
          <p:nvPr/>
        </p:nvSpPr>
        <p:spPr>
          <a:xfrm>
            <a:off x="1905235" y="4056700"/>
            <a:ext cx="7594316" cy="7068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FFA58D-660C-4E39-A05A-E20E6FF8E1AC}"/>
              </a:ext>
            </a:extLst>
          </p:cNvPr>
          <p:cNvSpPr/>
          <p:nvPr/>
        </p:nvSpPr>
        <p:spPr>
          <a:xfrm>
            <a:off x="1905236" y="3763765"/>
            <a:ext cx="7853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BuildingListItem</a:t>
            </a:r>
            <a:r>
              <a:rPr lang="en-US" dirty="0"/>
              <a:t> (is passed one Building object in props, by the parent)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A853F5A-B838-410B-ADCE-305E5317C912}"/>
              </a:ext>
            </a:extLst>
          </p:cNvPr>
          <p:cNvSpPr/>
          <p:nvPr/>
        </p:nvSpPr>
        <p:spPr>
          <a:xfrm>
            <a:off x="2211747" y="4071989"/>
            <a:ext cx="7400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BuildingDisplay</a:t>
            </a:r>
            <a:r>
              <a:rPr lang="en-US" dirty="0"/>
              <a:t> (is passed the Building object in props, by the parent)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ADBC89-AD0C-4B5B-B5E8-D5205A9C02A8}"/>
              </a:ext>
            </a:extLst>
          </p:cNvPr>
          <p:cNvSpPr/>
          <p:nvPr/>
        </p:nvSpPr>
        <p:spPr>
          <a:xfrm>
            <a:off x="2415066" y="5157490"/>
            <a:ext cx="8486455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/>
              <a:t>(</a:t>
            </a:r>
            <a:r>
              <a:rPr lang="en-US" err="1"/>
              <a:t>BuildingListItem</a:t>
            </a:r>
            <a:r>
              <a:rPr lang="en-US"/>
              <a:t> could handle clicks and actions per each item.</a:t>
            </a:r>
          </a:p>
          <a:p>
            <a:r>
              <a:rPr lang="en-US"/>
              <a:t>And BuildingDisplay/Info/(Details) could be just presentational/display component)</a:t>
            </a: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015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/>
              <a:t>2. Single-page application, SPA</a:t>
            </a: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/>
              <a:t>Browser fetches/loads only one version of the page from the server, In the beginning. </a:t>
            </a:r>
          </a:p>
          <a:p>
            <a:pPr>
              <a:lnSpc>
                <a:spcPct val="100000"/>
              </a:lnSpc>
            </a:pPr>
            <a:r>
              <a:rPr lang="en-US" sz="2800"/>
              <a:t>After that with JavaScript running on the browser, we update that one page and to the user it looks like we are navigating through different pages.</a:t>
            </a:r>
          </a:p>
          <a:p>
            <a:pPr>
              <a:lnSpc>
                <a:spcPct val="100000"/>
              </a:lnSpc>
            </a:pPr>
            <a:r>
              <a:rPr lang="en-US" sz="2800"/>
              <a:t>React routing is able to make it look like we are navigating.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27.3.2023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652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lvl="0"/>
            <a:r>
              <a:rPr lang="en-US"/>
              <a:t>3. React component state and props.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36000" numCol="1" spcCol="360000" rtlCol="0" anchor="t">
            <a:normAutofit/>
          </a:bodyPr>
          <a:lstStyle/>
          <a:p>
            <a:pPr marL="215900" indent="-215900">
              <a:lnSpc>
                <a:spcPct val="100000"/>
              </a:lnSpc>
            </a:pPr>
            <a:r>
              <a:rPr lang="en-US" sz="2800" dirty="0"/>
              <a:t>State created with the </a:t>
            </a:r>
            <a:r>
              <a:rPr lang="en-US" sz="2800" b="1" dirty="0" err="1"/>
              <a:t>useState</a:t>
            </a:r>
            <a:r>
              <a:rPr lang="en-US" sz="2800" dirty="0"/>
              <a:t> hook.</a:t>
            </a:r>
            <a:endParaRPr lang="en-US" dirty="0"/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Updated with the set (setter) function.</a:t>
            </a:r>
            <a:endParaRPr lang="en-US" sz="2800" dirty="0">
              <a:cs typeface="Arial" panose="020B0604020202020204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dirty="0">
              <a:cs typeface="Arial" panose="020B0604020202020204"/>
            </a:endParaRPr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Props given to the Child component. Child component receiving the props and </a:t>
            </a:r>
            <a:r>
              <a:rPr lang="en-US" sz="2800" dirty="0" err="1"/>
              <a:t>destructuring</a:t>
            </a:r>
            <a:r>
              <a:rPr lang="en-US" sz="2800" dirty="0"/>
              <a:t> them into local </a:t>
            </a:r>
            <a:r>
              <a:rPr lang="en-US" sz="2800" dirty="0" err="1"/>
              <a:t>consts</a:t>
            </a:r>
            <a:r>
              <a:rPr lang="en-US" sz="2800" dirty="0"/>
              <a:t> with the </a:t>
            </a:r>
            <a:r>
              <a:rPr lang="en-US" sz="2800" b="1" dirty="0" err="1"/>
              <a:t>destructuring</a:t>
            </a:r>
            <a:r>
              <a:rPr lang="en-US" sz="2800" b="1" dirty="0"/>
              <a:t> assignment</a:t>
            </a:r>
            <a:r>
              <a:rPr lang="en-US" sz="2800" dirty="0"/>
              <a:t>.</a:t>
            </a:r>
            <a:endParaRPr lang="en-US" sz="2800" dirty="0">
              <a:cs typeface="Arial" panose="020B0604020202020204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27.3.2023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952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/>
              <a:t>4. Rendering single and multiple components.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36000" numCol="1" spcCol="360000" rtlCol="0" anchor="t">
            <a:normAutofit/>
          </a:bodyPr>
          <a:lstStyle/>
          <a:p>
            <a:pPr marL="215900" indent="-215900">
              <a:lnSpc>
                <a:spcPct val="100000"/>
              </a:lnSpc>
            </a:pPr>
            <a:r>
              <a:rPr lang="en-US" sz="2800" dirty="0"/>
              <a:t>Mostly wrap your returned components inside parenthesis (   ) to avoid mistakes</a:t>
            </a:r>
            <a:endParaRPr lang="en-US" dirty="0"/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Return just single component, e.g. a list. If multiple components, wrap them into a React fragment, &lt;&gt; … &lt;/&gt;</a:t>
            </a:r>
            <a:endParaRPr lang="en-US" sz="2800" dirty="0">
              <a:cs typeface="Arial" panose="020B0604020202020204"/>
            </a:endParaRPr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With multiple components (map etc.) remember to give the unique </a:t>
            </a:r>
            <a:r>
              <a:rPr lang="en-US" sz="2800" b="1" dirty="0"/>
              <a:t>key</a:t>
            </a:r>
            <a:r>
              <a:rPr lang="en-US" sz="2800" dirty="0"/>
              <a:t> property, e.g. pick the id of the element as value for the key</a:t>
            </a:r>
            <a:endParaRPr lang="en-US" sz="2800" dirty="0">
              <a:cs typeface="Arial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27.3.2023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146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/>
              <a:t>5. Material UI components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36000" numCol="1" spcCol="360000" rtlCol="0" anchor="t">
            <a:normAutofit/>
          </a:bodyPr>
          <a:lstStyle/>
          <a:p>
            <a:pPr marL="215900" indent="-215900">
              <a:lnSpc>
                <a:spcPct val="100000"/>
              </a:lnSpc>
            </a:pPr>
            <a:r>
              <a:rPr lang="en-US" sz="2800"/>
              <a:t>use only Material UI components to get the styles defined in the Theme. (=&gt; no HTML elements, p, span, if possible)</a:t>
            </a:r>
            <a:endParaRPr lang="en-US" sz="2800">
              <a:cs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en-US" sz="2800"/>
              <a:t>think what HTML elements they return. e.g. so we won't get &lt;p&gt; inside of a &lt;p&gt; which is against HTML standard.</a:t>
            </a:r>
            <a:endParaRPr lang="en-US" sz="2800">
              <a:cs typeface="Arial" panose="020B0604020202020204"/>
            </a:endParaRPr>
          </a:p>
          <a:p>
            <a:pPr marL="719455" lvl="1" indent="-215900">
              <a:lnSpc>
                <a:spcPct val="100000"/>
              </a:lnSpc>
            </a:pPr>
            <a:r>
              <a:rPr lang="en-US" sz="2600">
                <a:cs typeface="Arial"/>
              </a:rPr>
              <a:t>For some components you can specify which HTML element rendered</a:t>
            </a:r>
          </a:p>
          <a:p>
            <a:pPr marL="215900" indent="-215900">
              <a:lnSpc>
                <a:spcPct val="100000"/>
              </a:lnSpc>
            </a:pPr>
            <a:r>
              <a:rPr lang="en-US" sz="2800"/>
              <a:t>(Start learning Mui React components from very simple examples of yours. Build gradually bigger.)</a:t>
            </a:r>
            <a:endParaRPr lang="en-US" sz="2800">
              <a:cs typeface="Arial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27.3.2023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069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/>
              <a:t>6. Using the Material UI Theme.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367810"/>
          </a:xfrm>
        </p:spPr>
        <p:txBody>
          <a:bodyPr vert="horz" lIns="0" tIns="0" rIns="0" bIns="36000" numCol="1" spcCol="360000" rtlCol="0" anchor="t">
            <a:normAutofit/>
          </a:bodyPr>
          <a:lstStyle/>
          <a:p>
            <a:pPr marL="215900" indent="-215900">
              <a:lnSpc>
                <a:spcPct val="100000"/>
              </a:lnSpc>
            </a:pPr>
            <a:r>
              <a:rPr lang="en-US" sz="2800"/>
              <a:t>Define the Theme in a different file with the </a:t>
            </a:r>
            <a:r>
              <a:rPr lang="en-US" sz="2800" b="1" err="1"/>
              <a:t>createTheme</a:t>
            </a:r>
            <a:r>
              <a:rPr lang="en-US" sz="2800"/>
              <a:t> function. You can define Palettes, give components special custom styles.</a:t>
            </a:r>
            <a:endParaRPr lang="en-US"/>
          </a:p>
          <a:p>
            <a:pPr marL="215900" indent="-215900">
              <a:lnSpc>
                <a:spcPct val="100000"/>
              </a:lnSpc>
            </a:pPr>
            <a:r>
              <a:rPr lang="en-US" sz="2800"/>
              <a:t>Wrap the whole application inside </a:t>
            </a:r>
            <a:r>
              <a:rPr lang="en-US" sz="2800" b="1" err="1"/>
              <a:t>ThemeProvider</a:t>
            </a:r>
            <a:r>
              <a:rPr lang="en-US" sz="2800"/>
              <a:t>. That already gives Material UI components their styles.</a:t>
            </a:r>
            <a:endParaRPr lang="en-US" sz="2800">
              <a:cs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en-US" sz="2800"/>
              <a:t>If you </a:t>
            </a:r>
            <a:r>
              <a:rPr lang="en-US" sz="2800" b="1"/>
              <a:t>only</a:t>
            </a:r>
            <a:r>
              <a:rPr lang="en-US" sz="2800"/>
              <a:t> use Material UI components. Then you’ll get the theme styles automatically.</a:t>
            </a:r>
            <a:endParaRPr lang="en-US" sz="2800">
              <a:cs typeface="Arial" panose="020B0604020202020204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>
              <a:cs typeface="Arial" panose="020B0604020202020204"/>
            </a:endParaRPr>
          </a:p>
          <a:p>
            <a:pPr marL="215900" indent="-215900">
              <a:lnSpc>
                <a:spcPct val="100000"/>
              </a:lnSpc>
            </a:pPr>
            <a:r>
              <a:rPr lang="en-US" sz="2800"/>
              <a:t>If you need to use </a:t>
            </a:r>
            <a:r>
              <a:rPr lang="en-US" sz="2800" b="1"/>
              <a:t>specific colors or styles</a:t>
            </a:r>
            <a:r>
              <a:rPr lang="en-US" sz="2800"/>
              <a:t> from the theme, you can use </a:t>
            </a:r>
            <a:r>
              <a:rPr lang="en-US" sz="2800" b="1" err="1"/>
              <a:t>useTheme</a:t>
            </a:r>
            <a:r>
              <a:rPr lang="en-US" sz="2800"/>
              <a:t> hook to get the theme object to your component</a:t>
            </a:r>
            <a:endParaRPr lang="en-US" sz="2800">
              <a:cs typeface="Arial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27.3.2023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119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Use </a:t>
            </a:r>
            <a:r>
              <a:rPr lang="en-US" dirty="0" err="1"/>
              <a:t>redPalette</a:t>
            </a:r>
            <a:r>
              <a:rPr lang="en-US" dirty="0"/>
              <a:t> and </a:t>
            </a:r>
            <a:r>
              <a:rPr lang="en-US" dirty="0" err="1"/>
              <a:t>yellowPalette</a:t>
            </a:r>
            <a:r>
              <a:rPr lang="en-US" dirty="0"/>
              <a:t> to spot hardcoded styles, colors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367810"/>
          </a:xfrm>
        </p:spPr>
        <p:txBody>
          <a:bodyPr vert="horz" lIns="0" tIns="0" rIns="0" bIns="36000" numCol="1" spcCol="360000" rtlCol="0" anchor="t">
            <a:normAutofit/>
          </a:bodyPr>
          <a:lstStyle/>
          <a:p>
            <a:pPr marL="215900" indent="-215900">
              <a:lnSpc>
                <a:spcPct val="100000"/>
              </a:lnSpc>
            </a:pPr>
            <a:r>
              <a:rPr lang="en-US" sz="2800" dirty="0">
                <a:cs typeface="Arial"/>
              </a:rPr>
              <a:t>Make your whole project follow the theme styles and ensure that by flipping all colors to some red tints, and then to yellow tints. </a:t>
            </a:r>
          </a:p>
          <a:p>
            <a:pPr marL="215900" indent="-215900">
              <a:lnSpc>
                <a:spcPct val="100000"/>
              </a:lnSpc>
            </a:pPr>
            <a:r>
              <a:rPr lang="en-US" sz="2800" dirty="0">
                <a:cs typeface="Arial"/>
              </a:rPr>
              <a:t>If something did not go red (later yellow) you have hard-coded parts</a:t>
            </a:r>
          </a:p>
          <a:p>
            <a:pPr marL="215900" indent="-215900">
              <a:lnSpc>
                <a:spcPct val="100000"/>
              </a:lnSpc>
            </a:pPr>
            <a:endParaRPr lang="en-US" sz="2800" dirty="0">
              <a:cs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en-US" sz="2800" dirty="0">
                <a:cs typeface="Arial"/>
              </a:rPr>
              <a:t>Similarly you can use some funny distinctive font from the theme and what is </a:t>
            </a:r>
            <a:r>
              <a:rPr lang="en-US" sz="2800">
                <a:cs typeface="Arial"/>
              </a:rPr>
              <a:t>not funny, is hard-coded.</a:t>
            </a:r>
            <a:endParaRPr lang="en-US" sz="2800" dirty="0">
              <a:cs typeface="Arial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27.3.2023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983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&lt;</a:t>
            </a:r>
            <a:r>
              <a:rPr lang="en-US" dirty="0" err="1"/>
              <a:t>CssBaseline</a:t>
            </a:r>
            <a:r>
              <a:rPr lang="en-US" dirty="0"/>
              <a:t> /&gt; Browser styles reset to Mui’s style</a:t>
            </a:r>
            <a:endParaRPr lang="en-US" dirty="0"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36000" numCol="1" spcCol="360000" rtlCol="0" anchor="t">
            <a:normAutofit/>
          </a:bodyPr>
          <a:lstStyle/>
          <a:p>
            <a:pPr marL="215900" indent="-215900">
              <a:lnSpc>
                <a:spcPct val="100000"/>
              </a:lnSpc>
            </a:pPr>
            <a:r>
              <a:rPr lang="en-US" sz="2800" dirty="0">
                <a:cs typeface="Arial"/>
              </a:rPr>
              <a:t>The idea is to reset all style differences between different browsers.</a:t>
            </a:r>
            <a:endParaRPr lang="en-US" dirty="0"/>
          </a:p>
          <a:p>
            <a:pPr marL="215900" indent="-215900">
              <a:lnSpc>
                <a:spcPct val="100000"/>
              </a:lnSpc>
            </a:pPr>
            <a:r>
              <a:rPr lang="en-US" sz="2800" dirty="0">
                <a:cs typeface="Arial"/>
              </a:rPr>
              <a:t>Gives an explicit style setting for everything and thus </a:t>
            </a:r>
            <a:endParaRPr lang="en-US" dirty="0">
              <a:cs typeface="Arial"/>
            </a:endParaRPr>
          </a:p>
          <a:p>
            <a:pPr marL="719455" lvl="1" indent="-215900">
              <a:lnSpc>
                <a:spcPct val="100000"/>
              </a:lnSpc>
            </a:pPr>
            <a:r>
              <a:rPr lang="en-US" sz="2600" dirty="0">
                <a:cs typeface="Arial"/>
              </a:rPr>
              <a:t>The browser differences would hopefully disappear</a:t>
            </a:r>
          </a:p>
          <a:p>
            <a:pPr marL="719455" lvl="1" indent="-215900">
              <a:lnSpc>
                <a:spcPct val="100000"/>
              </a:lnSpc>
            </a:pPr>
            <a:r>
              <a:rPr lang="en-US" sz="2600" dirty="0">
                <a:cs typeface="Arial"/>
              </a:rPr>
              <a:t>The Material UI styles would stay consistent also in the future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27.3.2023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370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/>
              <a:t>7. Child component updating parent’s state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/>
              <a:t>Special case: Passing ‘event handler function’ (parent state’s set function) to the child component(s) in props so that child/children can execute it and thus e.g. write back to parent's state.</a:t>
            </a:r>
          </a:p>
          <a:p>
            <a:pPr>
              <a:lnSpc>
                <a:spcPct val="100000"/>
              </a:lnSpc>
            </a:pPr>
            <a:r>
              <a:rPr lang="en-US" sz="2800"/>
              <a:t>(Normal case: Parent passes </a:t>
            </a:r>
            <a:r>
              <a:rPr lang="en-US" sz="2800" b="1"/>
              <a:t>data</a:t>
            </a:r>
            <a:r>
              <a:rPr lang="en-US" sz="2800"/>
              <a:t> to the children in props, and children only show it)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27.3.2023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63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9C2"/>
      </a:accent1>
      <a:accent2>
        <a:srgbClr val="8BADDC"/>
      </a:accent2>
      <a:accent3>
        <a:srgbClr val="00AACD"/>
      </a:accent3>
      <a:accent4>
        <a:srgbClr val="CAD510"/>
      </a:accent4>
      <a:accent5>
        <a:srgbClr val="99C879"/>
      </a:accent5>
      <a:accent6>
        <a:srgbClr val="FBB900"/>
      </a:accent6>
      <a:hlink>
        <a:srgbClr val="DF006E"/>
      </a:hlink>
      <a:folHlink>
        <a:srgbClr val="888B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aga-Helia-powerpoint-pohja.pptx [Read-Only]" id="{85B69CBC-69E6-4F2B-AC01-A2F0A1F659AC}" vid="{187833F4-E17E-4E19-B6ED-FBF677C847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b3f8f6d-dc8d-4076-ae37-9bbd8f8c2dbf" xsi:nil="true"/>
    <lcf76f155ced4ddcb4097134ff3c332f xmlns="8438dade-b61d-47d7-ab56-0bbf57e3795f">
      <Terms xmlns="http://schemas.microsoft.com/office/infopath/2007/PartnerControls"/>
    </lcf76f155ced4ddcb4097134ff3c332f>
    <SharedWithUsers xmlns="0b3f8f6d-dc8d-4076-ae37-9bbd8f8c2dbf">
      <UserInfo>
        <DisplayName>Siba23K - Jäsenet</DisplayName>
        <AccountId>32</AccountId>
        <AccountType/>
      </UserInfo>
      <UserInfo>
        <DisplayName>Software Project 2023 H1 - Jäsenet</DisplayName>
        <AccountId>7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0ADF884DD0861243B829456B91D71C32" ma:contentTypeVersion="13" ma:contentTypeDescription="Luo uusi asiakirja." ma:contentTypeScope="" ma:versionID="314522af3e545be07820a3e09ada0045">
  <xsd:schema xmlns:xsd="http://www.w3.org/2001/XMLSchema" xmlns:xs="http://www.w3.org/2001/XMLSchema" xmlns:p="http://schemas.microsoft.com/office/2006/metadata/properties" xmlns:ns2="8438dade-b61d-47d7-ab56-0bbf57e3795f" xmlns:ns3="0b3f8f6d-dc8d-4076-ae37-9bbd8f8c2dbf" targetNamespace="http://schemas.microsoft.com/office/2006/metadata/properties" ma:root="true" ma:fieldsID="1bc2462d560d8dfa6d4fd7061c558562" ns2:_="" ns3:_="">
    <xsd:import namespace="8438dade-b61d-47d7-ab56-0bbf57e3795f"/>
    <xsd:import namespace="0b3f8f6d-dc8d-4076-ae37-9bbd8f8c2d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38dade-b61d-47d7-ab56-0bbf57e379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4" nillable="true" ma:taxonomy="true" ma:internalName="lcf76f155ced4ddcb4097134ff3c332f" ma:taxonomyFieldName="MediaServiceImageTags" ma:displayName="Kuvien tunnisteet" ma:readOnly="false" ma:fieldId="{5cf76f15-5ced-4ddc-b409-7134ff3c332f}" ma:taxonomyMulti="true" ma:sspId="b840f101-7d04-46f0-beee-8e35b8c16e4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3f8f6d-dc8d-4076-ae37-9bbd8f8c2dbf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85957670-dde0-4bd0-bb42-2d1863d20d26}" ma:internalName="TaxCatchAll" ma:showField="CatchAllData" ma:web="0b3f8f6d-dc8d-4076-ae37-9bbd8f8c2db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Jaettu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Jakamisen tiedot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D4E12E-7268-4B03-A47B-0755D62B5E31}">
  <ds:schemaRefs>
    <ds:schemaRef ds:uri="http://www.w3.org/XML/1998/namespace"/>
    <ds:schemaRef ds:uri="http://schemas.microsoft.com/office/2006/metadata/properties"/>
    <ds:schemaRef ds:uri="http://purl.org/dc/terms/"/>
    <ds:schemaRef ds:uri="http://schemas.microsoft.com/office/2006/documentManagement/types"/>
    <ds:schemaRef ds:uri="8438dade-b61d-47d7-ab56-0bbf57e3795f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0b3f8f6d-dc8d-4076-ae37-9bbd8f8c2dbf"/>
  </ds:schemaRefs>
</ds:datastoreItem>
</file>

<file path=customXml/itemProps2.xml><?xml version="1.0" encoding="utf-8"?>
<ds:datastoreItem xmlns:ds="http://schemas.openxmlformats.org/officeDocument/2006/customXml" ds:itemID="{D546C03B-CD3A-4EA0-AAA4-0E00E896454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D8B6CA5-4463-44E3-A138-AB79431CCE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438dade-b61d-47d7-ab56-0bbf57e3795f"/>
    <ds:schemaRef ds:uri="0b3f8f6d-dc8d-4076-ae37-9bbd8f8c2d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17</TotalTime>
  <Words>1236</Words>
  <Application>Microsoft Office PowerPoint</Application>
  <PresentationFormat>Widescreen</PresentationFormat>
  <Paragraphs>129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Office Theme</vt:lpstr>
      <vt:lpstr>(1. React and JSX basic syntax) </vt:lpstr>
      <vt:lpstr>2. Single-page application, SPA</vt:lpstr>
      <vt:lpstr>3. React component state and props.</vt:lpstr>
      <vt:lpstr>4. Rendering single and multiple components.</vt:lpstr>
      <vt:lpstr>5. Material UI components</vt:lpstr>
      <vt:lpstr>6. Using the Material UI Theme.</vt:lpstr>
      <vt:lpstr>Use redPalette and yellowPalette to spot hardcoded styles, colors</vt:lpstr>
      <vt:lpstr>&lt;CssBaseline /&gt; Browser styles reset to Mui’s style</vt:lpstr>
      <vt:lpstr>7. Child component updating parent’s state</vt:lpstr>
      <vt:lpstr>8. App context</vt:lpstr>
      <vt:lpstr>9. The useEffect hook</vt:lpstr>
      <vt:lpstr>10. Routing</vt:lpstr>
      <vt:lpstr>11. Nested Routing</vt:lpstr>
      <vt:lpstr>11. Nested Routing</vt:lpstr>
      <vt:lpstr>+ Programmatic Routing</vt:lpstr>
      <vt:lpstr>12. Typical List component composition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Välimäki Juhani</dc:creator>
  <cp:lastModifiedBy>Välimäki Juhani</cp:lastModifiedBy>
  <cp:revision>8</cp:revision>
  <cp:lastPrinted>2020-09-28T07:56:54Z</cp:lastPrinted>
  <dcterms:created xsi:type="dcterms:W3CDTF">2022-05-08T17:05:50Z</dcterms:created>
  <dcterms:modified xsi:type="dcterms:W3CDTF">2023-03-27T04:31:47Z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0x0101000ADF884DD0861243B829456B91D71C32</vt:lpwstr>
  </property>
</Properties>
</file>