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6288"/>
  </p:normalViewPr>
  <p:slideViewPr>
    <p:cSldViewPr snapToGrid="0" snapToObjects="1" showGuides="1">
      <p:cViewPr varScale="1">
        <p:scale>
          <a:sx n="183" d="100"/>
          <a:sy n="183" d="100"/>
        </p:scale>
        <p:origin x="488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3.11.2022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Documenting SW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approach – Use this one, or define and follow a better one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Juhani Välimäki</a:t>
            </a:r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Principles or goals for good SW 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931887"/>
          </a:xfrm>
        </p:spPr>
        <p:txBody>
          <a:bodyPr>
            <a:normAutofit/>
          </a:bodyPr>
          <a:lstStyle/>
          <a:p>
            <a:r>
              <a:rPr lang="en-US" dirty="0"/>
              <a:t>Maintainable</a:t>
            </a:r>
          </a:p>
          <a:p>
            <a:r>
              <a:rPr lang="en-US" dirty="0"/>
              <a:t>=&gt; Generate what you can generate automatically</a:t>
            </a:r>
          </a:p>
          <a:p>
            <a:r>
              <a:rPr lang="en-US" dirty="0"/>
              <a:t>Document only to the needed level</a:t>
            </a:r>
          </a:p>
          <a:p>
            <a:r>
              <a:rPr lang="en-US" dirty="0"/>
              <a:t>Avoid documentation that can be made unnecessary by other means</a:t>
            </a:r>
          </a:p>
          <a:p>
            <a:r>
              <a:rPr lang="en-US" dirty="0"/>
              <a:t>School methods are often different ones, as they often introduce phases of some step-wise learning process</a:t>
            </a:r>
          </a:p>
          <a:p>
            <a:pPr lvl="1"/>
            <a:r>
              <a:rPr lang="en-US" dirty="0"/>
              <a:t>Nothing bad in that, and while learning even necessary. But leads often to unmaintained and bloated documentation</a:t>
            </a:r>
          </a:p>
          <a:p>
            <a:r>
              <a:rPr lang="en-US" dirty="0"/>
              <a:t>In real project add only the documentation and visualization that is necessary</a:t>
            </a:r>
          </a:p>
          <a:p>
            <a:r>
              <a:rPr lang="en-US" dirty="0"/>
              <a:t>Just link if the information is available elsewhere</a:t>
            </a:r>
          </a:p>
          <a:p>
            <a:r>
              <a:rPr lang="en-US" dirty="0"/>
              <a:t>Provide Table of Contents where each developer can find just the interesting parts</a:t>
            </a:r>
          </a:p>
          <a:p>
            <a:pPr lvl="1"/>
            <a:r>
              <a:rPr lang="en-US" dirty="0"/>
              <a:t>Divide the content to shorter modules for easier learning but also for selection based on need and interest</a:t>
            </a:r>
          </a:p>
          <a:p>
            <a:r>
              <a:rPr lang="en-US" dirty="0"/>
              <a:t>Optimize understanding and project reading speed, ’never’ project writing speed</a:t>
            </a:r>
          </a:p>
          <a:p>
            <a:pPr lvl="1"/>
            <a:r>
              <a:rPr lang="en-US" dirty="0"/>
              <a:t>(Exception: Of course there might be elegant shorter solutions </a:t>
            </a:r>
            <a:r>
              <a:rPr lang="en-US" dirty="0" err="1"/>
              <a:t>evailable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pPr lvl="0"/>
            <a:r>
              <a:rPr lang="en-US" dirty="0"/>
              <a:t>Parts of project 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en-US" dirty="0"/>
              <a:t>Environment, tool and project information</a:t>
            </a:r>
          </a:p>
          <a:p>
            <a:r>
              <a:rPr lang="en-US" dirty="0"/>
              <a:t>Architecture introduction</a:t>
            </a:r>
          </a:p>
          <a:p>
            <a:r>
              <a:rPr lang="en-US" dirty="0"/>
              <a:t>Data model - database design and visualization</a:t>
            </a:r>
          </a:p>
          <a:p>
            <a:r>
              <a:rPr lang="en-US" dirty="0"/>
              <a:t>Program code comments</a:t>
            </a:r>
          </a:p>
          <a:p>
            <a:r>
              <a:rPr lang="en-US" dirty="0"/>
              <a:t>API documentation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7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>
            <a:normAutofit/>
          </a:bodyPr>
          <a:lstStyle/>
          <a:p>
            <a:r>
              <a:rPr lang="fi-FI" dirty="0"/>
              <a:t>Environment, </a:t>
            </a:r>
            <a:r>
              <a:rPr lang="fi-FI" dirty="0" err="1"/>
              <a:t>tool</a:t>
            </a:r>
            <a:r>
              <a:rPr lang="fi-FI" dirty="0"/>
              <a:t> and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en-US" b="1" dirty="0"/>
              <a:t>Handover</a:t>
            </a:r>
            <a:r>
              <a:rPr lang="en-US" dirty="0"/>
              <a:t> is important in all projects. We never know who might continue with the project</a:t>
            </a:r>
          </a:p>
          <a:p>
            <a:r>
              <a:rPr lang="en-US" dirty="0"/>
              <a:t>README.md is our project information de-facto standard.</a:t>
            </a:r>
          </a:p>
          <a:p>
            <a:pPr lvl="1"/>
            <a:r>
              <a:rPr lang="en-US" dirty="0"/>
              <a:t>Some Markdown markup examples given on the course. Check them out. Test whether works on GitHub pages.</a:t>
            </a:r>
          </a:p>
          <a:p>
            <a:r>
              <a:rPr lang="en-US" dirty="0"/>
              <a:t>Make your project installation and configuration clear to the reader. An average IT professional has to be able to setup everything without further assistance!</a:t>
            </a:r>
          </a:p>
          <a:p>
            <a:r>
              <a:rPr lang="en-US" dirty="0"/>
              <a:t>Don’t write redundant information. Thus no instructions on how to e.g. install Docker. Just list it as pre-requisites and possibly give link to elsewhere. </a:t>
            </a:r>
          </a:p>
          <a:p>
            <a:r>
              <a:rPr lang="en-US" dirty="0"/>
              <a:t>Remember to explain the git-ignored secrets config! (But no real values to the git repo (history)!)</a:t>
            </a:r>
          </a:p>
          <a:p>
            <a:pPr lvl="1"/>
            <a:r>
              <a:rPr lang="en-US" dirty="0"/>
              <a:t>E.g. .env or .</a:t>
            </a:r>
            <a:r>
              <a:rPr lang="en-US" dirty="0" err="1"/>
              <a:t>env.local</a:t>
            </a:r>
            <a:r>
              <a:rPr lang="en-US" dirty="0"/>
              <a:t> file location and model structure with fake values</a:t>
            </a:r>
          </a:p>
          <a:p>
            <a:r>
              <a:rPr lang="en-US" dirty="0"/>
              <a:t>Be modular in your explanations, link to the other .md files in the project.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Architecture </a:t>
            </a:r>
            <a:r>
              <a:rPr lang="fi-FI" dirty="0" err="1"/>
              <a:t>introduction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en-US" dirty="0"/>
              <a:t>Give just the big picture, put the reader on the map</a:t>
            </a:r>
          </a:p>
          <a:p>
            <a:r>
              <a:rPr lang="en-US" dirty="0"/>
              <a:t>It’s a lot easier to study the project folders and code when one has some kind of idea what to look for</a:t>
            </a:r>
          </a:p>
          <a:p>
            <a:r>
              <a:rPr lang="en-US" dirty="0"/>
              <a:t>Maybe some rough visualization of the architecture and very brief explanations of each part or module?</a:t>
            </a:r>
          </a:p>
          <a:p>
            <a:r>
              <a:rPr lang="en-US" dirty="0"/>
              <a:t>Thus: Less detail than e.g. in exam question explaining the architecture, which is proof of learning.</a:t>
            </a:r>
          </a:p>
          <a:p>
            <a:r>
              <a:rPr lang="en-US" dirty="0"/>
              <a:t>Possible just in this level: </a:t>
            </a:r>
            <a:r>
              <a:rPr lang="en-US" b="1" dirty="0"/>
              <a:t>Frontend</a:t>
            </a:r>
            <a:r>
              <a:rPr lang="en-US" dirty="0"/>
              <a:t>: React, </a:t>
            </a:r>
            <a:r>
              <a:rPr lang="en-US" dirty="0" err="1"/>
              <a:t>MaterialUI</a:t>
            </a:r>
            <a:r>
              <a:rPr lang="en-US" dirty="0"/>
              <a:t>, AJAX with </a:t>
            </a:r>
            <a:r>
              <a:rPr lang="en-US" dirty="0" err="1"/>
              <a:t>Axios</a:t>
            </a:r>
            <a:r>
              <a:rPr lang="en-US" dirty="0"/>
              <a:t>, react-router-</a:t>
            </a:r>
            <a:r>
              <a:rPr lang="en-US" dirty="0" err="1"/>
              <a:t>dom</a:t>
            </a:r>
            <a:r>
              <a:rPr lang="en-US" dirty="0"/>
              <a:t> (v6 routing contexts used). </a:t>
            </a:r>
          </a:p>
          <a:p>
            <a:pPr lvl="1"/>
            <a:r>
              <a:rPr lang="en-US" dirty="0"/>
              <a:t>Would it be possible to link to e.g. the library list in </a:t>
            </a:r>
            <a:r>
              <a:rPr lang="en-US" dirty="0" err="1"/>
              <a:t>package.json</a:t>
            </a:r>
            <a:r>
              <a:rPr lang="en-US" dirty="0"/>
              <a:t> of a Node project?</a:t>
            </a:r>
          </a:p>
          <a:p>
            <a:r>
              <a:rPr lang="en-US" dirty="0"/>
              <a:t>Keep this simple and as short as possible. </a:t>
            </a:r>
          </a:p>
          <a:p>
            <a:r>
              <a:rPr lang="en-US" dirty="0"/>
              <a:t>Keep this so generic that there should not be much need for changes later.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96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 err="1"/>
              <a:t>Database</a:t>
            </a:r>
            <a:r>
              <a:rPr lang="fi-FI" dirty="0"/>
              <a:t> design and </a:t>
            </a:r>
            <a:r>
              <a:rPr lang="fi-FI" dirty="0" err="1"/>
              <a:t>visualization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1165566"/>
            <a:ext cx="11125198" cy="4857757"/>
          </a:xfrm>
        </p:spPr>
        <p:txBody>
          <a:bodyPr>
            <a:normAutofit/>
          </a:bodyPr>
          <a:lstStyle/>
          <a:p>
            <a:r>
              <a:rPr lang="en-US" dirty="0"/>
              <a:t>In school you have learned good long processes for database design. From conceptual level ER diagrams, to logical level design, normalization, database diagrams, etc.</a:t>
            </a:r>
          </a:p>
          <a:p>
            <a:r>
              <a:rPr lang="en-US" dirty="0"/>
              <a:t>Those are to some extent for learning the database design</a:t>
            </a:r>
          </a:p>
          <a:p>
            <a:r>
              <a:rPr lang="en-US" dirty="0"/>
              <a:t>Some developers just do the database design and implementation at once (database diagram or just SQL DDL scripts). This of course requires some expertise and experience.</a:t>
            </a:r>
          </a:p>
          <a:p>
            <a:r>
              <a:rPr lang="en-US" dirty="0"/>
              <a:t>Many tools offer generation of diagrams based on SQL DDL Create table statements.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DBeaver</a:t>
            </a:r>
            <a:r>
              <a:rPr lang="en-US" dirty="0"/>
              <a:t> offers adding more diagrams to the project and selecting which tables you want to include in there. </a:t>
            </a:r>
            <a:r>
              <a:rPr lang="en-US" dirty="0" err="1"/>
              <a:t>DBeaver</a:t>
            </a:r>
            <a:r>
              <a:rPr lang="en-US" dirty="0"/>
              <a:t> calls them ER diagrams, but they are actually </a:t>
            </a:r>
            <a:r>
              <a:rPr lang="en-US" b="1" dirty="0"/>
              <a:t>logical level </a:t>
            </a:r>
            <a:r>
              <a:rPr lang="en-US" b="1" i="1" dirty="0"/>
              <a:t>database diagrams</a:t>
            </a:r>
            <a:r>
              <a:rPr lang="en-US" dirty="0"/>
              <a:t>, table diagrams.</a:t>
            </a:r>
          </a:p>
          <a:p>
            <a:r>
              <a:rPr lang="en-US" dirty="0"/>
              <a:t>In addition to generated database diagrams we need some </a:t>
            </a:r>
            <a:r>
              <a:rPr lang="en-US" b="1" i="1" dirty="0"/>
              <a:t>data dictionary </a:t>
            </a:r>
            <a:r>
              <a:rPr lang="en-US" dirty="0"/>
              <a:t>for: </a:t>
            </a:r>
          </a:p>
          <a:p>
            <a:pPr lvl="1"/>
            <a:r>
              <a:rPr lang="en-US" dirty="0"/>
              <a:t>a) </a:t>
            </a:r>
            <a:r>
              <a:rPr lang="en-US" u="sng" dirty="0"/>
              <a:t>avoided aliases/synonyms </a:t>
            </a:r>
            <a:r>
              <a:rPr lang="en-US" dirty="0"/>
              <a:t>in project documentation, code and UI (customer, </a:t>
            </a:r>
            <a:r>
              <a:rPr lang="en-US" strike="sngStrike" dirty="0"/>
              <a:t>client, buyer, consumer, lead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b) agreeing on the units/limits etc.  </a:t>
            </a:r>
            <a:r>
              <a:rPr lang="en-US" dirty="0" err="1"/>
              <a:t>flightHeight</a:t>
            </a:r>
            <a:r>
              <a:rPr lang="en-US" dirty="0"/>
              <a:t>: ft? m? km? max? min? accuracy?</a:t>
            </a:r>
          </a:p>
          <a:p>
            <a:pPr lvl="1"/>
            <a:r>
              <a:rPr lang="en-US" dirty="0"/>
              <a:t>c) general understanding of some complicated business case concept.</a:t>
            </a:r>
          </a:p>
          <a:p>
            <a:r>
              <a:rPr lang="en-US" dirty="0"/>
              <a:t>Many databases offer the </a:t>
            </a:r>
            <a:r>
              <a:rPr lang="en-US" b="1" dirty="0"/>
              <a:t>COMMENT ON </a:t>
            </a:r>
            <a:r>
              <a:rPr lang="en-US" dirty="0"/>
              <a:t>feature of the SQL standard. Comments on tables and columns. </a:t>
            </a:r>
          </a:p>
          <a:p>
            <a:r>
              <a:rPr lang="en-US" dirty="0"/>
              <a:t>Then we could avoid having separate database documents at all? All generated from scripts?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5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Program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comments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rule</a:t>
            </a:r>
            <a:r>
              <a:rPr lang="fi-FI" dirty="0"/>
              <a:t>: </a:t>
            </a:r>
            <a:r>
              <a:rPr lang="fi-FI" dirty="0" err="1"/>
              <a:t>Avoid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for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comments</a:t>
            </a:r>
            <a:r>
              <a:rPr lang="fi-FI" dirty="0"/>
              <a:t>. </a:t>
            </a:r>
            <a:r>
              <a:rPr lang="fi-FI" dirty="0" err="1"/>
              <a:t>Rather</a:t>
            </a:r>
            <a:r>
              <a:rPr lang="fi-FI" dirty="0"/>
              <a:t> </a:t>
            </a:r>
            <a:r>
              <a:rPr lang="fi-FI" dirty="0" err="1"/>
              <a:t>try</a:t>
            </a:r>
            <a:r>
              <a:rPr lang="fi-FI"/>
              <a:t> to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clear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naming</a:t>
            </a:r>
            <a:r>
              <a:rPr lang="fi-FI" dirty="0"/>
              <a:t> </a:t>
            </a:r>
            <a:r>
              <a:rPr lang="fi-FI" dirty="0" err="1"/>
              <a:t>conventions</a:t>
            </a:r>
            <a:r>
              <a:rPr lang="fi-FI" dirty="0"/>
              <a:t> and </a:t>
            </a:r>
            <a:r>
              <a:rPr lang="fi-FI" dirty="0" err="1"/>
              <a:t>folder</a:t>
            </a:r>
            <a:r>
              <a:rPr lang="fi-FI" dirty="0"/>
              <a:t> </a:t>
            </a:r>
            <a:r>
              <a:rPr lang="fi-FI" dirty="0" err="1"/>
              <a:t>structure</a:t>
            </a:r>
            <a:endParaRPr lang="fi-FI" dirty="0"/>
          </a:p>
          <a:p>
            <a:pPr lvl="1"/>
            <a:r>
              <a:rPr lang="fi-FI" dirty="0" err="1"/>
              <a:t>Folder</a:t>
            </a:r>
            <a:r>
              <a:rPr lang="fi-FI" dirty="0"/>
              <a:t> </a:t>
            </a:r>
            <a:r>
              <a:rPr lang="fi-FI" b="1" dirty="0" err="1"/>
              <a:t>structure</a:t>
            </a:r>
            <a:endParaRPr lang="fi-FI" b="1" dirty="0"/>
          </a:p>
          <a:p>
            <a:pPr lvl="1"/>
            <a:r>
              <a:rPr lang="fi-FI" b="1" dirty="0" err="1"/>
              <a:t>Naming</a:t>
            </a:r>
            <a:r>
              <a:rPr lang="fi-FI" dirty="0"/>
              <a:t>: </a:t>
            </a:r>
            <a:r>
              <a:rPr lang="fi-FI" dirty="0" err="1"/>
              <a:t>Folders</a:t>
            </a:r>
            <a:r>
              <a:rPr lang="fi-FI" dirty="0"/>
              <a:t>, </a:t>
            </a:r>
            <a:r>
              <a:rPr lang="fi-FI" dirty="0" err="1"/>
              <a:t>files</a:t>
            </a:r>
            <a:r>
              <a:rPr lang="fi-FI" dirty="0"/>
              <a:t>, </a:t>
            </a:r>
            <a:r>
              <a:rPr lang="fi-FI" dirty="0" err="1"/>
              <a:t>classes</a:t>
            </a:r>
            <a:r>
              <a:rPr lang="fi-FI" dirty="0"/>
              <a:t>, </a:t>
            </a:r>
            <a:r>
              <a:rPr lang="fi-FI" dirty="0" err="1"/>
              <a:t>modules</a:t>
            </a:r>
            <a:r>
              <a:rPr lang="fi-FI" dirty="0"/>
              <a:t>, </a:t>
            </a:r>
            <a:r>
              <a:rPr lang="fi-FI" dirty="0" err="1"/>
              <a:t>functions</a:t>
            </a:r>
            <a:r>
              <a:rPr lang="fi-FI" dirty="0"/>
              <a:t>, </a:t>
            </a:r>
            <a:r>
              <a:rPr lang="fi-FI" dirty="0" err="1"/>
              <a:t>variables</a:t>
            </a:r>
            <a:r>
              <a:rPr lang="fi-FI" dirty="0"/>
              <a:t>, </a:t>
            </a:r>
            <a:r>
              <a:rPr lang="fi-FI" dirty="0" err="1"/>
              <a:t>attributes</a:t>
            </a:r>
            <a:r>
              <a:rPr lang="fi-FI" dirty="0"/>
              <a:t> of </a:t>
            </a:r>
            <a:r>
              <a:rPr lang="fi-FI" dirty="0" err="1"/>
              <a:t>objects</a:t>
            </a:r>
            <a:endParaRPr lang="fi-FI" dirty="0"/>
          </a:p>
          <a:p>
            <a:r>
              <a:rPr lang="fi-FI" dirty="0" err="1"/>
              <a:t>Then</a:t>
            </a:r>
            <a:r>
              <a:rPr lang="fi-FI" dirty="0"/>
              <a:t>,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still</a:t>
            </a:r>
            <a:r>
              <a:rPr lang="fi-FI" dirty="0"/>
              <a:t> </a:t>
            </a:r>
            <a:r>
              <a:rPr lang="fi-FI" dirty="0" err="1"/>
              <a:t>needed</a:t>
            </a:r>
            <a:r>
              <a:rPr lang="fi-FI" dirty="0"/>
              <a:t>, </a:t>
            </a:r>
            <a:r>
              <a:rPr lang="fi-FI" dirty="0" err="1"/>
              <a:t>explain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confusing</a:t>
            </a:r>
            <a:r>
              <a:rPr lang="fi-FI" dirty="0"/>
              <a:t>, </a:t>
            </a:r>
            <a:r>
              <a:rPr lang="fi-FI" dirty="0" err="1"/>
              <a:t>irregular</a:t>
            </a:r>
            <a:r>
              <a:rPr lang="fi-FI" dirty="0"/>
              <a:t>/</a:t>
            </a:r>
            <a:r>
              <a:rPr lang="fi-FI" dirty="0" err="1"/>
              <a:t>unconventional</a:t>
            </a:r>
            <a:r>
              <a:rPr lang="fi-FI" dirty="0"/>
              <a:t>/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complicated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 </a:t>
            </a:r>
            <a:r>
              <a:rPr lang="fi-FI" dirty="0" err="1"/>
              <a:t>only</a:t>
            </a:r>
            <a:endParaRPr lang="fi-FI" dirty="0"/>
          </a:p>
          <a:p>
            <a:r>
              <a:rPr lang="fi-FI" dirty="0" err="1"/>
              <a:t>Less</a:t>
            </a:r>
            <a:r>
              <a:rPr lang="fi-FI" dirty="0"/>
              <a:t> is </a:t>
            </a:r>
            <a:r>
              <a:rPr lang="fi-FI" dirty="0" err="1"/>
              <a:t>more</a:t>
            </a:r>
            <a:r>
              <a:rPr lang="fi-FI" dirty="0"/>
              <a:t>. </a:t>
            </a:r>
            <a:r>
              <a:rPr lang="fi-FI" dirty="0" err="1"/>
              <a:t>Quality</a:t>
            </a:r>
            <a:r>
              <a:rPr lang="fi-FI" dirty="0"/>
              <a:t> </a:t>
            </a:r>
            <a:r>
              <a:rPr lang="fi-FI" dirty="0" err="1"/>
              <a:t>over</a:t>
            </a:r>
            <a:r>
              <a:rPr lang="fi-FI" dirty="0"/>
              <a:t> </a:t>
            </a:r>
            <a:r>
              <a:rPr lang="fi-FI" dirty="0" err="1"/>
              <a:t>quantity</a:t>
            </a:r>
            <a:r>
              <a:rPr lang="fi-FI" dirty="0"/>
              <a:t>. </a:t>
            </a:r>
            <a:r>
              <a:rPr lang="fi-FI" dirty="0" err="1"/>
              <a:t>Think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reader’s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view</a:t>
            </a:r>
            <a:r>
              <a:rPr lang="fi-FI" dirty="0"/>
              <a:t> and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,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yours</a:t>
            </a:r>
            <a:r>
              <a:rPr lang="fi-FI" dirty="0"/>
              <a:t>.</a:t>
            </a:r>
          </a:p>
          <a:p>
            <a:r>
              <a:rPr lang="fi-FI" dirty="0" err="1"/>
              <a:t>Try</a:t>
            </a:r>
            <a:r>
              <a:rPr lang="fi-FI" dirty="0"/>
              <a:t> to </a:t>
            </a:r>
            <a:r>
              <a:rPr lang="fi-FI" dirty="0" err="1"/>
              <a:t>understand</a:t>
            </a:r>
            <a:r>
              <a:rPr lang="fi-FI" dirty="0"/>
              <a:t> </a:t>
            </a:r>
            <a:r>
              <a:rPr lang="fi-FI" dirty="0" err="1"/>
              <a:t>thing</a:t>
            </a:r>
            <a:r>
              <a:rPr lang="fi-FI" dirty="0"/>
              <a:t> </a:t>
            </a:r>
            <a:r>
              <a:rPr lang="fi-FI" dirty="0" err="1"/>
              <a:t>incorrectly</a:t>
            </a:r>
            <a:r>
              <a:rPr lang="fi-FI" dirty="0"/>
              <a:t>,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, </a:t>
            </a:r>
            <a:r>
              <a:rPr lang="fi-FI" dirty="0" err="1"/>
              <a:t>improve</a:t>
            </a:r>
            <a:r>
              <a:rPr lang="fi-FI" dirty="0"/>
              <a:t>.</a:t>
            </a:r>
          </a:p>
          <a:p>
            <a:r>
              <a:rPr lang="fi-FI" dirty="0" err="1"/>
              <a:t>Sometimes</a:t>
            </a:r>
            <a:r>
              <a:rPr lang="fi-FI" dirty="0"/>
              <a:t> </a:t>
            </a:r>
            <a:r>
              <a:rPr lang="fi-FI" dirty="0" err="1"/>
              <a:t>writing</a:t>
            </a:r>
            <a:r>
              <a:rPr lang="fi-FI" dirty="0"/>
              <a:t> </a:t>
            </a:r>
            <a:r>
              <a:rPr lang="fi-FI" dirty="0" err="1"/>
              <a:t>longer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helps</a:t>
            </a:r>
            <a:r>
              <a:rPr lang="fi-FI" dirty="0"/>
              <a:t>, </a:t>
            </a:r>
            <a:r>
              <a:rPr lang="fi-FI" dirty="0" err="1"/>
              <a:t>optimize</a:t>
            </a:r>
            <a:r>
              <a:rPr lang="fi-FI" dirty="0"/>
              <a:t> </a:t>
            </a:r>
            <a:r>
              <a:rPr lang="fi-FI" dirty="0" err="1"/>
              <a:t>reading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, </a:t>
            </a:r>
            <a:r>
              <a:rPr lang="fi-FI" dirty="0" err="1"/>
              <a:t>never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writing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.</a:t>
            </a:r>
          </a:p>
          <a:p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changing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b="1" dirty="0"/>
              <a:t>a ? b : c </a:t>
            </a:r>
            <a:r>
              <a:rPr lang="fi-FI" dirty="0" err="1"/>
              <a:t>ternary</a:t>
            </a:r>
            <a:r>
              <a:rPr lang="fi-FI" dirty="0"/>
              <a:t> </a:t>
            </a:r>
            <a:r>
              <a:rPr lang="fi-FI" dirty="0" err="1"/>
              <a:t>operator</a:t>
            </a:r>
            <a:r>
              <a:rPr lang="fi-FI" dirty="0"/>
              <a:t> to </a:t>
            </a:r>
            <a:r>
              <a:rPr lang="fi-FI" b="1" dirty="0" err="1"/>
              <a:t>if-else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help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readability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and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allow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explanatory</a:t>
            </a:r>
            <a:r>
              <a:rPr lang="fi-FI" dirty="0"/>
              <a:t> </a:t>
            </a:r>
            <a:r>
              <a:rPr lang="fi-FI" dirty="0" err="1"/>
              <a:t>variable</a:t>
            </a:r>
            <a:r>
              <a:rPr lang="fi-FI" dirty="0"/>
              <a:t> </a:t>
            </a:r>
            <a:r>
              <a:rPr lang="fi-FI" dirty="0" err="1"/>
              <a:t>names</a:t>
            </a:r>
            <a:r>
              <a:rPr lang="fi-FI" dirty="0"/>
              <a:t> and </a:t>
            </a:r>
            <a:r>
              <a:rPr lang="fi-FI" dirty="0" err="1"/>
              <a:t>comments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to </a:t>
            </a:r>
            <a:r>
              <a:rPr lang="fi-FI" dirty="0" err="1"/>
              <a:t>lines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63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API </a:t>
            </a:r>
            <a:r>
              <a:rPr lang="fi-FI" dirty="0" err="1"/>
              <a:t>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dirty="0"/>
              <a:t>Libraries </a:t>
            </a:r>
            <a:r>
              <a:rPr lang="fi-FI" dirty="0" err="1"/>
              <a:t>exist</a:t>
            </a:r>
            <a:r>
              <a:rPr lang="fi-FI" dirty="0"/>
              <a:t> for </a:t>
            </a:r>
            <a:r>
              <a:rPr lang="fi-FI" dirty="0" err="1"/>
              <a:t>generating</a:t>
            </a:r>
            <a:r>
              <a:rPr lang="fi-FI" dirty="0"/>
              <a:t> API </a:t>
            </a:r>
            <a:r>
              <a:rPr lang="fi-FI" dirty="0" err="1"/>
              <a:t>documentation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API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interface</a:t>
            </a:r>
            <a:r>
              <a:rPr lang="fi-FI" dirty="0"/>
              <a:t>)</a:t>
            </a:r>
          </a:p>
          <a:p>
            <a:r>
              <a:rPr lang="fi-FI" dirty="0" err="1"/>
              <a:t>We</a:t>
            </a:r>
            <a:r>
              <a:rPr lang="fi-FI" dirty="0"/>
              <a:t> just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</a:t>
            </a:r>
            <a:r>
              <a:rPr lang="fi-FI" dirty="0" err="1"/>
              <a:t>commentation</a:t>
            </a:r>
            <a:r>
              <a:rPr lang="fi-FI" dirty="0"/>
              <a:t> as some </a:t>
            </a:r>
            <a:r>
              <a:rPr lang="fi-FI" dirty="0" err="1"/>
              <a:t>kind</a:t>
            </a:r>
            <a:r>
              <a:rPr lang="fi-FI" dirty="0"/>
              <a:t> of </a:t>
            </a:r>
            <a:r>
              <a:rPr lang="fi-FI" dirty="0" err="1"/>
              <a:t>annotation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javadoc-kind</a:t>
            </a:r>
            <a:r>
              <a:rPr lang="fi-FI" dirty="0"/>
              <a:t> of </a:t>
            </a:r>
            <a:r>
              <a:rPr lang="fi-FI" dirty="0" err="1"/>
              <a:t>comments</a:t>
            </a:r>
            <a:endParaRPr lang="fi-FI" dirty="0"/>
          </a:p>
          <a:p>
            <a:pPr lvl="1"/>
            <a:r>
              <a:rPr lang="fi-FI" dirty="0"/>
              <a:t>(</a:t>
            </a:r>
            <a:r>
              <a:rPr lang="fi-FI" dirty="0" err="1"/>
              <a:t>Javadoc</a:t>
            </a:r>
            <a:r>
              <a:rPr lang="fi-FI" dirty="0"/>
              <a:t>: Write </a:t>
            </a:r>
            <a:r>
              <a:rPr lang="fi-FI" dirty="0" err="1"/>
              <a:t>comments</a:t>
            </a:r>
            <a:r>
              <a:rPr lang="fi-FI" dirty="0"/>
              <a:t> on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style</a:t>
            </a:r>
            <a:r>
              <a:rPr lang="fi-FI" dirty="0"/>
              <a:t> and </a:t>
            </a:r>
            <a:r>
              <a:rPr lang="fi-FI" dirty="0" err="1"/>
              <a:t>they</a:t>
            </a:r>
            <a:r>
              <a:rPr lang="fi-FI" dirty="0"/>
              <a:t> go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javadoc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generated</a:t>
            </a:r>
            <a:r>
              <a:rPr lang="fi-FI" dirty="0"/>
              <a:t> HTML etc. </a:t>
            </a:r>
            <a:r>
              <a:rPr lang="fi-FI" dirty="0" err="1"/>
              <a:t>Documentation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Microsoft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thing</a:t>
            </a:r>
            <a:r>
              <a:rPr lang="fi-FI" dirty="0"/>
              <a:t> </a:t>
            </a:r>
            <a:r>
              <a:rPr lang="fi-FI" dirty="0" err="1"/>
              <a:t>called</a:t>
            </a:r>
            <a:r>
              <a:rPr lang="fi-FI" dirty="0"/>
              <a:t> ”XML </a:t>
            </a:r>
            <a:r>
              <a:rPr lang="fi-FI" dirty="0" err="1"/>
              <a:t>comments</a:t>
            </a:r>
            <a:r>
              <a:rPr lang="fi-FI" dirty="0"/>
              <a:t>”</a:t>
            </a:r>
          </a:p>
          <a:p>
            <a:pPr lvl="1"/>
            <a:r>
              <a:rPr lang="fi-FI" dirty="0" err="1"/>
              <a:t>Someting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/** **/ </a:t>
            </a:r>
            <a:r>
              <a:rPr lang="fi-FI" dirty="0" err="1"/>
              <a:t>instead</a:t>
            </a:r>
            <a:r>
              <a:rPr lang="fi-FI" dirty="0"/>
              <a:t> of /* */  and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parameter</a:t>
            </a:r>
            <a:r>
              <a:rPr lang="fi-FI" dirty="0"/>
              <a:t> </a:t>
            </a:r>
            <a:r>
              <a:rPr lang="fi-FI" dirty="0" err="1"/>
              <a:t>annotation</a:t>
            </a:r>
            <a:r>
              <a:rPr lang="fi-FI" dirty="0"/>
              <a:t> </a:t>
            </a:r>
            <a:r>
              <a:rPr lang="fi-FI" dirty="0" err="1"/>
              <a:t>comments</a:t>
            </a:r>
            <a:endParaRPr lang="fi-FI" dirty="0"/>
          </a:p>
          <a:p>
            <a:r>
              <a:rPr lang="fi-FI" dirty="0" err="1"/>
              <a:t>Thus</a:t>
            </a:r>
            <a:r>
              <a:rPr lang="fi-FI" dirty="0"/>
              <a:t>, </a:t>
            </a:r>
            <a:r>
              <a:rPr lang="fi-FI" dirty="0" err="1"/>
              <a:t>maybe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a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instead</a:t>
            </a:r>
            <a:r>
              <a:rPr lang="fi-FI" dirty="0"/>
              <a:t> of non-</a:t>
            </a:r>
            <a:r>
              <a:rPr lang="fi-FI" dirty="0" err="1"/>
              <a:t>updating</a:t>
            </a:r>
            <a:r>
              <a:rPr lang="fi-FI" dirty="0"/>
              <a:t> Word </a:t>
            </a:r>
            <a:r>
              <a:rPr lang="fi-FI" dirty="0" err="1"/>
              <a:t>document</a:t>
            </a:r>
            <a:r>
              <a:rPr lang="fi-FI" dirty="0"/>
              <a:t>.</a:t>
            </a:r>
          </a:p>
          <a:p>
            <a:pPr marL="504000" lvl="1" indent="0">
              <a:buNone/>
            </a:pPr>
            <a:endParaRPr lang="fi-FI" dirty="0"/>
          </a:p>
          <a:p>
            <a:pPr marL="504000" lvl="1" indent="0">
              <a:buNone/>
            </a:pPr>
            <a:endParaRPr lang="fi-FI" dirty="0"/>
          </a:p>
          <a:p>
            <a:pPr marL="504000" lvl="1" indent="0">
              <a:buNone/>
            </a:pPr>
            <a:endParaRPr lang="fi-FI"/>
          </a:p>
          <a:p>
            <a:pPr marL="504000" lvl="1" indent="0">
              <a:buNone/>
            </a:pPr>
            <a:r>
              <a:rPr lang="fi-FI"/>
              <a:t>Didn’t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agree</a:t>
            </a:r>
            <a:r>
              <a:rPr lang="fi-FI" dirty="0"/>
              <a:t> on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presentation</a:t>
            </a:r>
            <a:r>
              <a:rPr lang="fi-FI" dirty="0"/>
              <a:t> </a:t>
            </a:r>
            <a:r>
              <a:rPr lang="fi-FI" dirty="0" err="1"/>
              <a:t>mostly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almost</a:t>
            </a:r>
            <a:r>
              <a:rPr lang="fi-FI" dirty="0"/>
              <a:t> </a:t>
            </a:r>
            <a:r>
              <a:rPr lang="fi-FI" dirty="0" err="1"/>
              <a:t>totally</a:t>
            </a:r>
            <a:r>
              <a:rPr lang="fi-FI" dirty="0"/>
              <a:t> </a:t>
            </a:r>
            <a:r>
              <a:rPr lang="fi-FI" dirty="0" err="1"/>
              <a:t>remove</a:t>
            </a:r>
            <a:r>
              <a:rPr lang="fi-FI" dirty="0"/>
              <a:t> non-</a:t>
            </a:r>
            <a:r>
              <a:rPr lang="fi-FI" dirty="0" err="1"/>
              <a:t>generated</a:t>
            </a:r>
            <a:r>
              <a:rPr lang="fi-FI" dirty="0"/>
              <a:t>, non-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script</a:t>
            </a:r>
            <a:r>
              <a:rPr lang="fi-FI" dirty="0"/>
              <a:t> </a:t>
            </a:r>
            <a:r>
              <a:rPr lang="fi-FI" dirty="0" err="1"/>
              <a:t>linked</a:t>
            </a:r>
            <a:r>
              <a:rPr lang="fi-FI" dirty="0"/>
              <a:t> </a:t>
            </a:r>
            <a:r>
              <a:rPr lang="fi-FI" dirty="0" err="1"/>
              <a:t>documentation</a:t>
            </a:r>
            <a:r>
              <a:rPr lang="fi-FI" dirty="0"/>
              <a:t>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3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535</TotalTime>
  <Words>999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Documenting SW projects</vt:lpstr>
      <vt:lpstr>Principles or goals for good SW documentation</vt:lpstr>
      <vt:lpstr>Parts of project documentation</vt:lpstr>
      <vt:lpstr>Environment, tool and project information</vt:lpstr>
      <vt:lpstr>Architecture introduction</vt:lpstr>
      <vt:lpstr>Database design and visualization</vt:lpstr>
      <vt:lpstr>Program code comments</vt:lpstr>
      <vt:lpstr>API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101</cp:revision>
  <cp:lastPrinted>2020-09-28T07:56:54Z</cp:lastPrinted>
  <dcterms:created xsi:type="dcterms:W3CDTF">2022-05-08T17:05:50Z</dcterms:created>
  <dcterms:modified xsi:type="dcterms:W3CDTF">2022-11-03T06:13:24Z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