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77" r:id="rId7"/>
    <p:sldId id="278" r:id="rId8"/>
    <p:sldId id="279" r:id="rId9"/>
    <p:sldId id="273" r:id="rId10"/>
    <p:sldId id="275" r:id="rId11"/>
    <p:sldId id="269" r:id="rId12"/>
    <p:sldId id="270" r:id="rId13"/>
    <p:sldId id="272" r:id="rId14"/>
    <p:sldId id="271" r:id="rId15"/>
    <p:sldId id="276" r:id="rId16"/>
    <p:sldId id="268" r:id="rId17"/>
    <p:sldId id="259" r:id="rId18"/>
    <p:sldId id="274" r:id="rId19"/>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88" d="100"/>
          <a:sy n="88" d="100"/>
        </p:scale>
        <p:origin x="72" y="18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15/03/2022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15.3.2022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15.3.2022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15.3.2022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Architectures and Patterns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Basics, Principles and Questions for processing them</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15.3.2022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1614380"/>
          </a:xfrm>
        </p:spPr>
        <p:txBody>
          <a:bodyPr>
            <a:normAutofit/>
          </a:bodyPr>
          <a:lstStyle/>
          <a:p>
            <a:r>
              <a:rPr lang="fi-FI" dirty="0"/>
              <a:t>Gold </a:t>
            </a:r>
            <a:r>
              <a:rPr lang="fi-FI" dirty="0" err="1"/>
              <a:t>vault</a:t>
            </a:r>
            <a:r>
              <a:rPr lang="fi-FI" dirty="0"/>
              <a:t> </a:t>
            </a:r>
            <a:r>
              <a:rPr lang="fi-FI" dirty="0" err="1"/>
              <a:t>example</a:t>
            </a:r>
            <a:r>
              <a:rPr lang="fi-FI" dirty="0"/>
              <a:t> (Juhani) of </a:t>
            </a:r>
            <a:r>
              <a:rPr lang="fi-FI" dirty="0" err="1"/>
              <a:t>microservices</a:t>
            </a:r>
            <a:r>
              <a:rPr lang="fi-FI" dirty="0"/>
              <a:t>. Just </a:t>
            </a:r>
            <a:r>
              <a:rPr lang="fi-FI" dirty="0" err="1"/>
              <a:t>fast</a:t>
            </a:r>
            <a:r>
              <a:rPr lang="fi-FI" dirty="0"/>
              <a:t> (</a:t>
            </a:r>
            <a:r>
              <a:rPr lang="fi-FI" dirty="0" err="1"/>
              <a:t>incomplete</a:t>
            </a:r>
            <a:r>
              <a:rPr lang="fi-FI" dirty="0"/>
              <a:t>) </a:t>
            </a:r>
            <a:r>
              <a:rPr lang="fi-FI" dirty="0" err="1"/>
              <a:t>example</a:t>
            </a:r>
            <a:r>
              <a:rPr lang="fi-FI" dirty="0"/>
              <a:t> of SRP/SOC.</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157655" y="1773238"/>
            <a:ext cx="11973911" cy="4140200"/>
          </a:xfrm>
        </p:spPr>
        <p:txBody>
          <a:bodyPr>
            <a:normAutofit/>
          </a:bodyPr>
          <a:lstStyle/>
          <a:p>
            <a:r>
              <a:rPr lang="fi-FI" dirty="0"/>
              <a:t>One </a:t>
            </a:r>
            <a:r>
              <a:rPr lang="fi-FI" dirty="0" err="1"/>
              <a:t>service</a:t>
            </a:r>
            <a:r>
              <a:rPr lang="fi-FI" dirty="0"/>
              <a:t> </a:t>
            </a:r>
            <a:r>
              <a:rPr lang="fi-FI" dirty="0" err="1"/>
              <a:t>receives</a:t>
            </a:r>
            <a:r>
              <a:rPr lang="fi-FI" dirty="0"/>
              <a:t> </a:t>
            </a:r>
            <a:r>
              <a:rPr lang="fi-FI" dirty="0" err="1"/>
              <a:t>images</a:t>
            </a:r>
            <a:r>
              <a:rPr lang="fi-FI" dirty="0"/>
              <a:t> </a:t>
            </a:r>
            <a:r>
              <a:rPr lang="fi-FI" dirty="0" err="1"/>
              <a:t>from</a:t>
            </a:r>
            <a:r>
              <a:rPr lang="fi-FI" dirty="0"/>
              <a:t> </a:t>
            </a:r>
            <a:r>
              <a:rPr lang="fi-FI" dirty="0" err="1"/>
              <a:t>security</a:t>
            </a:r>
            <a:r>
              <a:rPr lang="fi-FI" dirty="0"/>
              <a:t> </a:t>
            </a:r>
            <a:r>
              <a:rPr lang="fi-FI" dirty="0" err="1"/>
              <a:t>camera</a:t>
            </a:r>
            <a:r>
              <a:rPr lang="fi-FI" dirty="0"/>
              <a:t>(s) and </a:t>
            </a:r>
            <a:r>
              <a:rPr lang="fi-FI" dirty="0" err="1"/>
              <a:t>relays</a:t>
            </a:r>
            <a:r>
              <a:rPr lang="fi-FI" dirty="0"/>
              <a:t> </a:t>
            </a:r>
            <a:r>
              <a:rPr lang="fi-FI" dirty="0" err="1"/>
              <a:t>them</a:t>
            </a:r>
            <a:r>
              <a:rPr lang="fi-FI" dirty="0"/>
              <a:t> to </a:t>
            </a:r>
            <a:r>
              <a:rPr lang="fi-FI" dirty="0" err="1"/>
              <a:t>the</a:t>
            </a:r>
            <a:r>
              <a:rPr lang="fi-FI" dirty="0"/>
              <a:t> </a:t>
            </a:r>
            <a:r>
              <a:rPr lang="fi-FI" dirty="0" err="1"/>
              <a:t>people</a:t>
            </a:r>
            <a:r>
              <a:rPr lang="fi-FI" dirty="0"/>
              <a:t> </a:t>
            </a:r>
            <a:r>
              <a:rPr lang="fi-FI" dirty="0" err="1"/>
              <a:t>recognition</a:t>
            </a:r>
            <a:r>
              <a:rPr lang="fi-FI" dirty="0"/>
              <a:t> </a:t>
            </a:r>
            <a:r>
              <a:rPr lang="fi-FI" dirty="0" err="1"/>
              <a:t>service</a:t>
            </a:r>
            <a:r>
              <a:rPr lang="fi-FI" dirty="0"/>
              <a:t> as </a:t>
            </a:r>
            <a:r>
              <a:rPr lang="fi-FI" dirty="0" err="1"/>
              <a:t>images</a:t>
            </a:r>
            <a:r>
              <a:rPr lang="fi-FI" dirty="0"/>
              <a:t>.</a:t>
            </a:r>
          </a:p>
          <a:p>
            <a:r>
              <a:rPr lang="fi-FI" dirty="0"/>
              <a:t>People </a:t>
            </a:r>
            <a:r>
              <a:rPr lang="fi-FI" dirty="0" err="1"/>
              <a:t>recognition</a:t>
            </a:r>
            <a:r>
              <a:rPr lang="fi-FI" dirty="0"/>
              <a:t> </a:t>
            </a:r>
            <a:r>
              <a:rPr lang="fi-FI" dirty="0" err="1"/>
              <a:t>service</a:t>
            </a:r>
            <a:r>
              <a:rPr lang="fi-FI" dirty="0"/>
              <a:t> </a:t>
            </a:r>
            <a:r>
              <a:rPr lang="fi-FI" dirty="0" err="1"/>
              <a:t>identifies</a:t>
            </a:r>
            <a:r>
              <a:rPr lang="fi-FI" dirty="0"/>
              <a:t> (</a:t>
            </a:r>
            <a:r>
              <a:rPr lang="fi-FI" dirty="0" err="1"/>
              <a:t>with</a:t>
            </a:r>
            <a:r>
              <a:rPr lang="fi-FI" dirty="0"/>
              <a:t> ML </a:t>
            </a:r>
            <a:r>
              <a:rPr lang="fi-FI" dirty="0" err="1"/>
              <a:t>based</a:t>
            </a:r>
            <a:r>
              <a:rPr lang="fi-FI" dirty="0"/>
              <a:t> AI) </a:t>
            </a:r>
            <a:r>
              <a:rPr lang="fi-FI" dirty="0" err="1"/>
              <a:t>which</a:t>
            </a:r>
            <a:r>
              <a:rPr lang="fi-FI" dirty="0"/>
              <a:t> </a:t>
            </a:r>
            <a:r>
              <a:rPr lang="fi-FI" dirty="0" err="1"/>
              <a:t>images</a:t>
            </a:r>
            <a:r>
              <a:rPr lang="fi-FI" dirty="0"/>
              <a:t> </a:t>
            </a:r>
            <a:r>
              <a:rPr lang="fi-FI" dirty="0" err="1"/>
              <a:t>contain</a:t>
            </a:r>
            <a:r>
              <a:rPr lang="fi-FI" dirty="0"/>
              <a:t> </a:t>
            </a:r>
            <a:r>
              <a:rPr lang="fi-FI" dirty="0" err="1"/>
              <a:t>human</a:t>
            </a:r>
            <a:r>
              <a:rPr lang="fi-FI" dirty="0"/>
              <a:t> </a:t>
            </a:r>
            <a:r>
              <a:rPr lang="fi-FI" dirty="0" err="1"/>
              <a:t>beings</a:t>
            </a:r>
            <a:r>
              <a:rPr lang="fi-FI" dirty="0"/>
              <a:t> and </a:t>
            </a:r>
            <a:r>
              <a:rPr lang="fi-FI" dirty="0" err="1"/>
              <a:t>relay</a:t>
            </a:r>
            <a:r>
              <a:rPr lang="fi-FI" dirty="0"/>
              <a:t> </a:t>
            </a:r>
            <a:r>
              <a:rPr lang="fi-FI" dirty="0" err="1"/>
              <a:t>those</a:t>
            </a:r>
            <a:r>
              <a:rPr lang="fi-FI" dirty="0"/>
              <a:t> image </a:t>
            </a:r>
            <a:r>
              <a:rPr lang="fi-FI" dirty="0" err="1"/>
              <a:t>sub-parts</a:t>
            </a:r>
            <a:r>
              <a:rPr lang="fi-FI" dirty="0"/>
              <a:t> </a:t>
            </a:r>
            <a:r>
              <a:rPr lang="fi-FI" dirty="0" err="1"/>
              <a:t>cropped</a:t>
            </a:r>
            <a:r>
              <a:rPr lang="fi-FI" dirty="0"/>
              <a:t> to </a:t>
            </a:r>
            <a:r>
              <a:rPr lang="fi-FI" dirty="0" err="1"/>
              <a:t>the</a:t>
            </a:r>
            <a:r>
              <a:rPr lang="fi-FI" dirty="0"/>
              <a:t> </a:t>
            </a:r>
            <a:r>
              <a:rPr lang="fi-FI" dirty="0" err="1"/>
              <a:t>face</a:t>
            </a:r>
            <a:r>
              <a:rPr lang="fi-FI" dirty="0"/>
              <a:t> </a:t>
            </a:r>
            <a:r>
              <a:rPr lang="fi-FI" dirty="0" err="1"/>
              <a:t>recognition</a:t>
            </a:r>
            <a:r>
              <a:rPr lang="fi-FI" dirty="0"/>
              <a:t> </a:t>
            </a:r>
            <a:r>
              <a:rPr lang="fi-FI" dirty="0" err="1"/>
              <a:t>service</a:t>
            </a:r>
            <a:endParaRPr lang="fi-FI" dirty="0"/>
          </a:p>
          <a:p>
            <a:r>
              <a:rPr lang="fi-FI" dirty="0" err="1"/>
              <a:t>The</a:t>
            </a:r>
            <a:r>
              <a:rPr lang="fi-FI" dirty="0"/>
              <a:t> </a:t>
            </a:r>
            <a:r>
              <a:rPr lang="fi-FI" dirty="0" err="1"/>
              <a:t>face</a:t>
            </a:r>
            <a:r>
              <a:rPr lang="fi-FI" dirty="0"/>
              <a:t> </a:t>
            </a:r>
            <a:r>
              <a:rPr lang="fi-FI" dirty="0" err="1"/>
              <a:t>recognition</a:t>
            </a:r>
            <a:r>
              <a:rPr lang="fi-FI" dirty="0"/>
              <a:t> </a:t>
            </a:r>
            <a:r>
              <a:rPr lang="fi-FI" dirty="0" err="1"/>
              <a:t>service</a:t>
            </a:r>
            <a:r>
              <a:rPr lang="fi-FI" dirty="0"/>
              <a:t> </a:t>
            </a:r>
            <a:r>
              <a:rPr lang="fi-FI" dirty="0" err="1"/>
              <a:t>will</a:t>
            </a:r>
            <a:r>
              <a:rPr lang="fi-FI" dirty="0"/>
              <a:t> </a:t>
            </a:r>
            <a:r>
              <a:rPr lang="fi-FI" dirty="0" err="1"/>
              <a:t>try</a:t>
            </a:r>
            <a:r>
              <a:rPr lang="fi-FI" dirty="0"/>
              <a:t> to </a:t>
            </a:r>
            <a:r>
              <a:rPr lang="fi-FI" dirty="0" err="1"/>
              <a:t>identify</a:t>
            </a:r>
            <a:r>
              <a:rPr lang="fi-FI" dirty="0"/>
              <a:t> </a:t>
            </a:r>
            <a:r>
              <a:rPr lang="fi-FI" dirty="0" err="1"/>
              <a:t>known</a:t>
            </a:r>
            <a:r>
              <a:rPr lang="fi-FI" dirty="0"/>
              <a:t> </a:t>
            </a:r>
            <a:r>
              <a:rPr lang="fi-FI" dirty="0" err="1"/>
              <a:t>people</a:t>
            </a:r>
            <a:r>
              <a:rPr lang="fi-FI" dirty="0"/>
              <a:t> and </a:t>
            </a:r>
            <a:r>
              <a:rPr lang="fi-FI" dirty="0" err="1"/>
              <a:t>unknown</a:t>
            </a:r>
            <a:r>
              <a:rPr lang="fi-FI" dirty="0"/>
              <a:t> </a:t>
            </a:r>
            <a:r>
              <a:rPr lang="fi-FI" dirty="0" err="1"/>
              <a:t>people</a:t>
            </a:r>
            <a:r>
              <a:rPr lang="fi-FI" dirty="0"/>
              <a:t>. </a:t>
            </a:r>
            <a:r>
              <a:rPr lang="fi-FI" dirty="0" err="1"/>
              <a:t>Known</a:t>
            </a:r>
            <a:r>
              <a:rPr lang="fi-FI" dirty="0"/>
              <a:t> </a:t>
            </a:r>
            <a:r>
              <a:rPr lang="fi-FI" dirty="0" err="1"/>
              <a:t>people</a:t>
            </a:r>
            <a:r>
              <a:rPr lang="fi-FI" dirty="0"/>
              <a:t> </a:t>
            </a:r>
            <a:r>
              <a:rPr lang="fi-FI" dirty="0" err="1"/>
              <a:t>recognitions</a:t>
            </a:r>
            <a:r>
              <a:rPr lang="fi-FI" dirty="0"/>
              <a:t> </a:t>
            </a:r>
            <a:r>
              <a:rPr lang="fi-FI" dirty="0" err="1"/>
              <a:t>will</a:t>
            </a:r>
            <a:r>
              <a:rPr lang="fi-FI" dirty="0"/>
              <a:t> </a:t>
            </a:r>
            <a:r>
              <a:rPr lang="fi-FI" dirty="0" err="1"/>
              <a:t>be</a:t>
            </a:r>
            <a:r>
              <a:rPr lang="fi-FI" dirty="0"/>
              <a:t> </a:t>
            </a:r>
            <a:r>
              <a:rPr lang="fi-FI" dirty="0" err="1"/>
              <a:t>indicated</a:t>
            </a:r>
            <a:r>
              <a:rPr lang="fi-FI" dirty="0"/>
              <a:t> to </a:t>
            </a:r>
            <a:r>
              <a:rPr lang="fi-FI" dirty="0" err="1"/>
              <a:t>the</a:t>
            </a:r>
            <a:r>
              <a:rPr lang="fi-FI" dirty="0"/>
              <a:t> </a:t>
            </a:r>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Unknown </a:t>
            </a:r>
            <a:r>
              <a:rPr lang="fi-FI" dirty="0" err="1"/>
              <a:t>people</a:t>
            </a:r>
            <a:r>
              <a:rPr lang="fi-FI" dirty="0"/>
              <a:t> to some </a:t>
            </a:r>
            <a:r>
              <a:rPr lang="fi-FI" dirty="0" err="1"/>
              <a:t>other</a:t>
            </a:r>
            <a:r>
              <a:rPr lang="fi-FI" dirty="0"/>
              <a:t> </a:t>
            </a:r>
            <a:r>
              <a:rPr lang="fi-FI" dirty="0" err="1"/>
              <a:t>service</a:t>
            </a:r>
            <a:r>
              <a:rPr lang="fi-FI" dirty="0"/>
              <a:t>.</a:t>
            </a:r>
          </a:p>
          <a:p>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a:t>
            </a:r>
            <a:r>
              <a:rPr lang="fi-FI" dirty="0" err="1"/>
              <a:t>will</a:t>
            </a:r>
            <a:r>
              <a:rPr lang="fi-FI" dirty="0"/>
              <a:t> </a:t>
            </a:r>
            <a:r>
              <a:rPr lang="fi-FI" dirty="0" err="1"/>
              <a:t>make</a:t>
            </a:r>
            <a:r>
              <a:rPr lang="fi-FI" dirty="0"/>
              <a:t> </a:t>
            </a:r>
            <a:r>
              <a:rPr lang="fi-FI" dirty="0" err="1"/>
              <a:t>markings</a:t>
            </a:r>
            <a:r>
              <a:rPr lang="fi-FI" dirty="0"/>
              <a:t> to </a:t>
            </a:r>
            <a:r>
              <a:rPr lang="fi-FI" dirty="0" err="1"/>
              <a:t>the</a:t>
            </a:r>
            <a:r>
              <a:rPr lang="fi-FI" dirty="0"/>
              <a:t> </a:t>
            </a:r>
            <a:r>
              <a:rPr lang="fi-FI" dirty="0" err="1"/>
              <a:t>database</a:t>
            </a:r>
            <a:r>
              <a:rPr lang="fi-FI" dirty="0"/>
              <a:t> of </a:t>
            </a:r>
            <a:r>
              <a:rPr lang="fi-FI" dirty="0" err="1"/>
              <a:t>where</a:t>
            </a:r>
            <a:r>
              <a:rPr lang="fi-FI" dirty="0"/>
              <a:t> </a:t>
            </a:r>
            <a:r>
              <a:rPr lang="fi-FI" dirty="0" err="1"/>
              <a:t>the</a:t>
            </a:r>
            <a:r>
              <a:rPr lang="fi-FI" dirty="0"/>
              <a:t> </a:t>
            </a:r>
            <a:r>
              <a:rPr lang="fi-FI" dirty="0" err="1"/>
              <a:t>known</a:t>
            </a:r>
            <a:r>
              <a:rPr lang="fi-FI" dirty="0"/>
              <a:t> person (</a:t>
            </a:r>
            <a:r>
              <a:rPr lang="fi-FI" dirty="0" err="1"/>
              <a:t>employee</a:t>
            </a:r>
            <a:r>
              <a:rPr lang="fi-FI" dirty="0"/>
              <a:t>, </a:t>
            </a:r>
            <a:r>
              <a:rPr lang="fi-FI" dirty="0" err="1"/>
              <a:t>guard</a:t>
            </a:r>
            <a:r>
              <a:rPr lang="fi-FI" dirty="0"/>
              <a:t>) </a:t>
            </a:r>
            <a:r>
              <a:rPr lang="fi-FI" dirty="0" err="1"/>
              <a:t>has</a:t>
            </a:r>
            <a:r>
              <a:rPr lang="fi-FI" dirty="0"/>
              <a:t> </a:t>
            </a:r>
            <a:r>
              <a:rPr lang="fi-FI" dirty="0" err="1"/>
              <a:t>been</a:t>
            </a:r>
            <a:r>
              <a:rPr lang="fi-FI" dirty="0"/>
              <a:t> </a:t>
            </a:r>
            <a:r>
              <a:rPr lang="fi-FI" dirty="0" err="1"/>
              <a:t>spotted</a:t>
            </a:r>
            <a:r>
              <a:rPr lang="fi-FI" dirty="0"/>
              <a:t> and </a:t>
            </a:r>
            <a:r>
              <a:rPr lang="fi-FI" dirty="0" err="1"/>
              <a:t>when</a:t>
            </a:r>
            <a:r>
              <a:rPr lang="fi-FI" dirty="0"/>
              <a:t>. </a:t>
            </a:r>
          </a:p>
          <a:p>
            <a:r>
              <a:rPr lang="fi-FI" dirty="0" err="1"/>
              <a:t>Unknow</a:t>
            </a:r>
            <a:r>
              <a:rPr lang="fi-FI" dirty="0"/>
              <a:t> </a:t>
            </a:r>
            <a:r>
              <a:rPr lang="fi-FI" dirty="0" err="1"/>
              <a:t>people</a:t>
            </a:r>
            <a:r>
              <a:rPr lang="fi-FI" dirty="0"/>
              <a:t> </a:t>
            </a:r>
            <a:r>
              <a:rPr lang="fi-FI" dirty="0" err="1"/>
              <a:t>service</a:t>
            </a:r>
            <a:r>
              <a:rPr lang="fi-FI" dirty="0"/>
              <a:t> </a:t>
            </a:r>
            <a:r>
              <a:rPr lang="fi-FI" dirty="0" err="1"/>
              <a:t>will</a:t>
            </a:r>
            <a:r>
              <a:rPr lang="fi-FI" dirty="0"/>
              <a:t> </a:t>
            </a:r>
            <a:r>
              <a:rPr lang="fi-FI" dirty="0" err="1"/>
              <a:t>log</a:t>
            </a:r>
            <a:r>
              <a:rPr lang="fi-FI" dirty="0"/>
              <a:t> </a:t>
            </a:r>
            <a:r>
              <a:rPr lang="fi-FI" dirty="0" err="1"/>
              <a:t>the</a:t>
            </a:r>
            <a:r>
              <a:rPr lang="fi-FI" dirty="0"/>
              <a:t> </a:t>
            </a:r>
            <a:r>
              <a:rPr lang="fi-FI" dirty="0" err="1"/>
              <a:t>time</a:t>
            </a:r>
            <a:r>
              <a:rPr lang="fi-FI" dirty="0"/>
              <a:t> and </a:t>
            </a:r>
            <a:r>
              <a:rPr lang="fi-FI" dirty="0" err="1"/>
              <a:t>face</a:t>
            </a:r>
            <a:r>
              <a:rPr lang="fi-FI" dirty="0"/>
              <a:t> image to </a:t>
            </a:r>
            <a:r>
              <a:rPr lang="fi-FI" dirty="0" err="1"/>
              <a:t>the</a:t>
            </a:r>
            <a:r>
              <a:rPr lang="fi-FI" dirty="0"/>
              <a:t> </a:t>
            </a:r>
            <a:r>
              <a:rPr lang="fi-FI" dirty="0" err="1"/>
              <a:t>database</a:t>
            </a:r>
            <a:r>
              <a:rPr lang="fi-FI" dirty="0"/>
              <a:t> and </a:t>
            </a:r>
            <a:r>
              <a:rPr lang="fi-FI" dirty="0" err="1"/>
              <a:t>will</a:t>
            </a:r>
            <a:r>
              <a:rPr lang="fi-FI" dirty="0"/>
              <a:t> </a:t>
            </a:r>
            <a:r>
              <a:rPr lang="fi-FI" dirty="0" err="1"/>
              <a:t>send</a:t>
            </a:r>
            <a:r>
              <a:rPr lang="fi-FI" dirty="0"/>
              <a:t> </a:t>
            </a:r>
            <a:r>
              <a:rPr lang="fi-FI" dirty="0" err="1"/>
              <a:t>notification</a:t>
            </a:r>
            <a:r>
              <a:rPr lang="fi-FI" dirty="0"/>
              <a:t> to </a:t>
            </a:r>
            <a:r>
              <a:rPr lang="fi-FI" dirty="0" err="1"/>
              <a:t>the</a:t>
            </a:r>
            <a:r>
              <a:rPr lang="fi-FI" dirty="0"/>
              <a:t> </a:t>
            </a:r>
            <a:r>
              <a:rPr lang="fi-FI" dirty="0" err="1"/>
              <a:t>control</a:t>
            </a:r>
            <a:r>
              <a:rPr lang="fi-FI" dirty="0"/>
              <a:t> </a:t>
            </a:r>
            <a:r>
              <a:rPr lang="fi-FI" dirty="0" err="1"/>
              <a:t>room</a:t>
            </a:r>
            <a:r>
              <a:rPr lang="fi-FI" dirty="0"/>
              <a:t> </a:t>
            </a:r>
            <a:r>
              <a:rPr lang="fi-FI" dirty="0" err="1"/>
              <a:t>service</a:t>
            </a:r>
            <a:endParaRPr lang="fi-FI" dirty="0"/>
          </a:p>
          <a:p>
            <a:r>
              <a:rPr lang="fi-FI" dirty="0"/>
              <a:t>Control </a:t>
            </a:r>
            <a:r>
              <a:rPr lang="fi-FI" dirty="0" err="1"/>
              <a:t>room</a:t>
            </a:r>
            <a:r>
              <a:rPr lang="fi-FI" dirty="0"/>
              <a:t> </a:t>
            </a:r>
            <a:r>
              <a:rPr lang="fi-FI" dirty="0" err="1"/>
              <a:t>service</a:t>
            </a:r>
            <a:r>
              <a:rPr lang="fi-FI" dirty="0"/>
              <a:t> </a:t>
            </a:r>
            <a:r>
              <a:rPr lang="fi-FI" dirty="0" err="1"/>
              <a:t>will</a:t>
            </a:r>
            <a:r>
              <a:rPr lang="fi-FI" dirty="0"/>
              <a:t> sound an </a:t>
            </a:r>
            <a:r>
              <a:rPr lang="fi-FI" dirty="0" err="1"/>
              <a:t>alarm</a:t>
            </a:r>
            <a:r>
              <a:rPr lang="fi-FI" dirty="0"/>
              <a:t> and show </a:t>
            </a:r>
            <a:r>
              <a:rPr lang="fi-FI" dirty="0" err="1"/>
              <a:t>the</a:t>
            </a:r>
            <a:r>
              <a:rPr lang="fi-FI" dirty="0"/>
              <a:t> </a:t>
            </a:r>
            <a:r>
              <a:rPr lang="fi-FI" dirty="0" err="1"/>
              <a:t>unknown</a:t>
            </a:r>
            <a:r>
              <a:rPr lang="fi-FI" dirty="0"/>
              <a:t> person </a:t>
            </a:r>
            <a:r>
              <a:rPr lang="fi-FI" dirty="0" err="1"/>
              <a:t>face</a:t>
            </a:r>
            <a:r>
              <a:rPr lang="fi-FI" dirty="0"/>
              <a:t> image </a:t>
            </a:r>
            <a:r>
              <a:rPr lang="fi-FI" dirty="0" err="1"/>
              <a:t>with</a:t>
            </a:r>
            <a:r>
              <a:rPr lang="fi-FI" dirty="0"/>
              <a:t> </a:t>
            </a:r>
            <a:r>
              <a:rPr lang="fi-FI" dirty="0" err="1"/>
              <a:t>timestamps</a:t>
            </a:r>
            <a:r>
              <a:rPr lang="fi-FI" dirty="0"/>
              <a:t> on </a:t>
            </a:r>
            <a:r>
              <a:rPr lang="fi-FI" dirty="0" err="1"/>
              <a:t>the</a:t>
            </a:r>
            <a:r>
              <a:rPr lang="fi-FI" dirty="0"/>
              <a:t> </a:t>
            </a:r>
            <a:r>
              <a:rPr lang="fi-FI" dirty="0" err="1"/>
              <a:t>screen</a:t>
            </a:r>
            <a:r>
              <a:rPr lang="fi-FI" dirty="0"/>
              <a:t>.</a:t>
            </a:r>
          </a:p>
          <a:p>
            <a:pPr marL="0" indent="0">
              <a:buNone/>
            </a:pPr>
            <a:r>
              <a:rPr lang="fi-FI" dirty="0" err="1"/>
              <a:t>What</a:t>
            </a:r>
            <a:r>
              <a:rPr lang="fi-FI" dirty="0"/>
              <a:t> </a:t>
            </a:r>
            <a:r>
              <a:rPr lang="fi-FI" dirty="0" err="1"/>
              <a:t>benefits</a:t>
            </a:r>
            <a:r>
              <a:rPr lang="fi-FI" dirty="0"/>
              <a:t> </a:t>
            </a:r>
            <a:r>
              <a:rPr lang="fi-FI" dirty="0" err="1"/>
              <a:t>you</a:t>
            </a:r>
            <a:r>
              <a:rPr lang="fi-FI" dirty="0"/>
              <a:t> </a:t>
            </a:r>
            <a:r>
              <a:rPr lang="fi-FI" dirty="0" err="1"/>
              <a:t>can</a:t>
            </a:r>
            <a:r>
              <a:rPr lang="fi-FI" dirty="0"/>
              <a:t> </a:t>
            </a:r>
            <a:r>
              <a:rPr lang="fi-FI" dirty="0" err="1"/>
              <a:t>see</a:t>
            </a:r>
            <a:r>
              <a:rPr lang="fi-FI" dirty="0"/>
              <a:t> in </a:t>
            </a:r>
            <a:r>
              <a:rPr lang="fi-FI" dirty="0" err="1"/>
              <a:t>this</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Possible</a:t>
            </a:r>
            <a:r>
              <a:rPr lang="fi-FI" dirty="0"/>
              <a:t> to </a:t>
            </a:r>
            <a:r>
              <a:rPr lang="fi-FI" dirty="0" err="1"/>
              <a:t>list</a:t>
            </a:r>
            <a:r>
              <a:rPr lang="fi-FI" dirty="0"/>
              <a:t> 5+ for sure.</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39682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a:t>Three </a:t>
            </a:r>
            <a:r>
              <a:rPr lang="fi-FI" dirty="0" err="1"/>
              <a:t>phases</a:t>
            </a:r>
            <a:r>
              <a:rPr lang="fi-FI" dirty="0"/>
              <a:t> in </a:t>
            </a:r>
            <a:r>
              <a:rPr lang="fi-FI" dirty="0" err="1"/>
              <a:t>programming</a:t>
            </a:r>
            <a:r>
              <a:rPr lang="fi-FI" dirty="0"/>
              <a:t> (at </a:t>
            </a:r>
            <a:r>
              <a:rPr lang="fi-FI" dirty="0" err="1"/>
              <a:t>least</a:t>
            </a:r>
            <a:r>
              <a:rPr lang="fi-FI" dirty="0"/>
              <a:t> in </a:t>
            </a:r>
            <a:r>
              <a:rPr lang="fi-FI" dirty="0" err="1"/>
              <a:t>school</a:t>
            </a:r>
            <a:r>
              <a:rPr lang="fi-FI" dirty="0"/>
              <a:t> </a:t>
            </a:r>
            <a:r>
              <a:rPr lang="fi-FI" dirty="0" err="1"/>
              <a:t>cases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fontScale="92500"/>
          </a:bodyPr>
          <a:lstStyle/>
          <a:p>
            <a:r>
              <a:rPr lang="fi-FI" dirty="0"/>
              <a:t>Technical </a:t>
            </a:r>
            <a:r>
              <a:rPr lang="fi-FI" dirty="0" err="1"/>
              <a:t>studies</a:t>
            </a:r>
            <a:endParaRPr lang="fi-FI" dirty="0"/>
          </a:p>
          <a:p>
            <a:pPr lvl="1"/>
            <a:r>
              <a:rPr lang="fi-FI" dirty="0" err="1"/>
              <a:t>Fast</a:t>
            </a:r>
            <a:r>
              <a:rPr lang="fi-FI" dirty="0"/>
              <a:t> </a:t>
            </a:r>
            <a:r>
              <a:rPr lang="fi-FI" dirty="0" err="1"/>
              <a:t>experiments</a:t>
            </a:r>
            <a:r>
              <a:rPr lang="fi-FI" dirty="0"/>
              <a:t> of </a:t>
            </a:r>
            <a:r>
              <a:rPr lang="fi-FI" dirty="0" err="1"/>
              <a:t>any</a:t>
            </a:r>
            <a:r>
              <a:rPr lang="fi-FI" dirty="0"/>
              <a:t> </a:t>
            </a:r>
            <a:r>
              <a:rPr lang="fi-FI" dirty="0" err="1"/>
              <a:t>kind</a:t>
            </a:r>
            <a:r>
              <a:rPr lang="fi-FI" dirty="0"/>
              <a:t>. </a:t>
            </a:r>
            <a:r>
              <a:rPr lang="fi-FI" dirty="0" err="1"/>
              <a:t>Speed</a:t>
            </a:r>
            <a:r>
              <a:rPr lang="fi-FI" dirty="0"/>
              <a:t> in </a:t>
            </a:r>
            <a:r>
              <a:rPr lang="fi-FI" dirty="0" err="1"/>
              <a:t>learning</a:t>
            </a:r>
            <a:r>
              <a:rPr lang="fi-FI" dirty="0"/>
              <a:t> is </a:t>
            </a:r>
            <a:r>
              <a:rPr lang="fi-FI" dirty="0" err="1"/>
              <a:t>important</a:t>
            </a:r>
            <a:r>
              <a:rPr lang="fi-FI" dirty="0"/>
              <a:t>. </a:t>
            </a:r>
            <a:r>
              <a:rPr lang="fi-FI" dirty="0" err="1"/>
              <a:t>But</a:t>
            </a:r>
            <a:r>
              <a:rPr lang="fi-FI" dirty="0"/>
              <a:t> </a:t>
            </a:r>
            <a:r>
              <a:rPr lang="fi-FI" dirty="0" err="1"/>
              <a:t>also</a:t>
            </a:r>
            <a:r>
              <a:rPr lang="fi-FI" dirty="0"/>
              <a:t> </a:t>
            </a:r>
            <a:r>
              <a:rPr lang="fi-FI" dirty="0" err="1"/>
              <a:t>deep</a:t>
            </a:r>
            <a:r>
              <a:rPr lang="fi-FI" dirty="0"/>
              <a:t> </a:t>
            </a:r>
            <a:r>
              <a:rPr lang="fi-FI" dirty="0" err="1"/>
              <a:t>understanding</a:t>
            </a:r>
            <a:r>
              <a:rPr lang="fi-FI" dirty="0"/>
              <a:t> of at </a:t>
            </a:r>
            <a:r>
              <a:rPr lang="fi-FI" dirty="0" err="1"/>
              <a:t>least</a:t>
            </a:r>
            <a:r>
              <a:rPr lang="fi-FI" dirty="0"/>
              <a:t> </a:t>
            </a:r>
            <a:r>
              <a:rPr lang="fi-FI" dirty="0" err="1"/>
              <a:t>the</a:t>
            </a:r>
            <a:r>
              <a:rPr lang="fi-FI" dirty="0"/>
              <a:t> </a:t>
            </a:r>
            <a:r>
              <a:rPr lang="fi-FI" dirty="0" err="1"/>
              <a:t>core</a:t>
            </a:r>
            <a:r>
              <a:rPr lang="fi-FI" dirty="0"/>
              <a:t> </a:t>
            </a:r>
            <a:r>
              <a:rPr lang="fi-FI" dirty="0" err="1"/>
              <a:t>concepts</a:t>
            </a:r>
            <a:r>
              <a:rPr lang="fi-FI" dirty="0"/>
              <a:t>. </a:t>
            </a:r>
            <a:r>
              <a:rPr lang="fi-FI" dirty="0" err="1"/>
              <a:t>Mickey</a:t>
            </a:r>
            <a:r>
              <a:rPr lang="fi-FI" dirty="0"/>
              <a:t> </a:t>
            </a:r>
            <a:r>
              <a:rPr lang="fi-FI" dirty="0" err="1"/>
              <a:t>mouse</a:t>
            </a:r>
            <a:r>
              <a:rPr lang="fi-FI" dirty="0"/>
              <a:t> </a:t>
            </a:r>
            <a:r>
              <a:rPr lang="fi-FI" dirty="0" err="1"/>
              <a:t>examples</a:t>
            </a:r>
            <a:r>
              <a:rPr lang="fi-FI" dirty="0"/>
              <a:t>. </a:t>
            </a:r>
            <a:r>
              <a:rPr lang="fi-FI" dirty="0" err="1"/>
              <a:t>Closer</a:t>
            </a:r>
            <a:r>
              <a:rPr lang="fi-FI" dirty="0"/>
              <a:t> to 0% </a:t>
            </a:r>
            <a:r>
              <a:rPr lang="fi-FI" dirty="0" err="1"/>
              <a:t>customer</a:t>
            </a:r>
            <a:r>
              <a:rPr lang="fi-FI" dirty="0"/>
              <a:t> </a:t>
            </a:r>
            <a:r>
              <a:rPr lang="fi-FI" dirty="0" err="1"/>
              <a:t>value</a:t>
            </a:r>
            <a:r>
              <a:rPr lang="fi-FI" dirty="0"/>
              <a:t>, </a:t>
            </a:r>
            <a:r>
              <a:rPr lang="fi-FI" dirty="0" err="1"/>
              <a:t>but</a:t>
            </a:r>
            <a:r>
              <a:rPr lang="fi-FI" dirty="0"/>
              <a:t> </a:t>
            </a:r>
            <a:r>
              <a:rPr lang="fi-FI" dirty="0" err="1"/>
              <a:t>aiming</a:t>
            </a:r>
            <a:r>
              <a:rPr lang="fi-FI" dirty="0"/>
              <a:t> at </a:t>
            </a:r>
            <a:r>
              <a:rPr lang="fi-FI" dirty="0" err="1"/>
              <a:t>closer</a:t>
            </a:r>
            <a:r>
              <a:rPr lang="fi-FI" dirty="0"/>
              <a:t> to 100% </a:t>
            </a:r>
            <a:r>
              <a:rPr lang="fi-FI" dirty="0" err="1"/>
              <a:t>technical</a:t>
            </a:r>
            <a:r>
              <a:rPr lang="fi-FI" dirty="0"/>
              <a:t> </a:t>
            </a:r>
            <a:r>
              <a:rPr lang="fi-FI" dirty="0" err="1"/>
              <a:t>ability</a:t>
            </a:r>
            <a:r>
              <a:rPr lang="fi-FI" dirty="0"/>
              <a:t> </a:t>
            </a:r>
            <a:r>
              <a:rPr lang="fi-FI" dirty="0" err="1"/>
              <a:t>development</a:t>
            </a:r>
            <a:endParaRPr lang="fi-FI" dirty="0"/>
          </a:p>
          <a:p>
            <a:pPr lvl="1"/>
            <a:r>
              <a:rPr lang="fi-FI" dirty="0" err="1"/>
              <a:t>Only</a:t>
            </a:r>
            <a:r>
              <a:rPr lang="fi-FI" dirty="0"/>
              <a:t> </a:t>
            </a:r>
            <a:r>
              <a:rPr lang="fi-FI" dirty="0" err="1"/>
              <a:t>think</a:t>
            </a:r>
            <a:r>
              <a:rPr lang="fi-FI" dirty="0"/>
              <a:t> of </a:t>
            </a:r>
            <a:r>
              <a:rPr lang="fi-FI" dirty="0" err="1"/>
              <a:t>the</a:t>
            </a:r>
            <a:r>
              <a:rPr lang="fi-FI" dirty="0"/>
              <a:t> </a:t>
            </a:r>
            <a:r>
              <a:rPr lang="fi-FI" dirty="0" err="1"/>
              <a:t>customer</a:t>
            </a:r>
            <a:r>
              <a:rPr lang="fi-FI" dirty="0"/>
              <a:t> case </a:t>
            </a:r>
            <a:r>
              <a:rPr lang="fi-FI" dirty="0" err="1"/>
              <a:t>from</a:t>
            </a:r>
            <a:r>
              <a:rPr lang="fi-FI" dirty="0"/>
              <a:t> </a:t>
            </a:r>
            <a:r>
              <a:rPr lang="fi-FI" dirty="0" err="1"/>
              <a:t>technical</a:t>
            </a:r>
            <a:r>
              <a:rPr lang="fi-FI" dirty="0"/>
              <a:t> </a:t>
            </a:r>
            <a:r>
              <a:rPr lang="fi-FI" dirty="0" err="1"/>
              <a:t>point</a:t>
            </a:r>
            <a:r>
              <a:rPr lang="fi-FI" dirty="0"/>
              <a:t> of </a:t>
            </a:r>
            <a:r>
              <a:rPr lang="fi-FI" dirty="0" err="1"/>
              <a:t>view</a:t>
            </a:r>
            <a:r>
              <a:rPr lang="fi-FI" dirty="0"/>
              <a:t>. </a:t>
            </a:r>
            <a:r>
              <a:rPr lang="fi-FI" dirty="0" err="1"/>
              <a:t>What</a:t>
            </a:r>
            <a:r>
              <a:rPr lang="fi-FI" dirty="0"/>
              <a:t> </a:t>
            </a:r>
            <a:r>
              <a:rPr lang="fi-FI" dirty="0" err="1"/>
              <a:t>are</a:t>
            </a:r>
            <a:r>
              <a:rPr lang="fi-FI" dirty="0"/>
              <a:t> </a:t>
            </a:r>
            <a:r>
              <a:rPr lang="fi-FI" dirty="0" err="1"/>
              <a:t>the</a:t>
            </a:r>
            <a:r>
              <a:rPr lang="fi-FI" dirty="0"/>
              <a:t> </a:t>
            </a:r>
            <a:r>
              <a:rPr lang="fi-FI" dirty="0" err="1"/>
              <a:t>technical</a:t>
            </a:r>
            <a:r>
              <a:rPr lang="fi-FI" dirty="0"/>
              <a:t> </a:t>
            </a:r>
            <a:r>
              <a:rPr lang="fi-FI" dirty="0" err="1"/>
              <a:t>challenges</a:t>
            </a:r>
            <a:r>
              <a:rPr lang="fi-FI" dirty="0"/>
              <a:t> </a:t>
            </a:r>
            <a:r>
              <a:rPr lang="fi-FI" dirty="0" err="1"/>
              <a:t>that</a:t>
            </a:r>
            <a:r>
              <a:rPr lang="fi-FI" dirty="0"/>
              <a:t> </a:t>
            </a:r>
            <a:r>
              <a:rPr lang="fi-FI" dirty="0" err="1"/>
              <a:t>need</a:t>
            </a:r>
            <a:r>
              <a:rPr lang="fi-FI" dirty="0"/>
              <a:t> to </a:t>
            </a:r>
            <a:r>
              <a:rPr lang="fi-FI" dirty="0" err="1"/>
              <a:t>be</a:t>
            </a:r>
            <a:r>
              <a:rPr lang="fi-FI" dirty="0"/>
              <a:t> </a:t>
            </a:r>
            <a:r>
              <a:rPr lang="fi-FI" dirty="0" err="1"/>
              <a:t>addressed</a:t>
            </a:r>
            <a:r>
              <a:rPr lang="fi-FI" dirty="0"/>
              <a:t> </a:t>
            </a:r>
            <a:r>
              <a:rPr lang="fi-FI" dirty="0" err="1"/>
              <a:t>right</a:t>
            </a:r>
            <a:r>
              <a:rPr lang="fi-FI" dirty="0"/>
              <a:t> </a:t>
            </a:r>
            <a:r>
              <a:rPr lang="fi-FI" dirty="0" err="1"/>
              <a:t>now</a:t>
            </a:r>
            <a:r>
              <a:rPr lang="fi-FI" dirty="0"/>
              <a:t>?</a:t>
            </a:r>
          </a:p>
          <a:p>
            <a:r>
              <a:rPr lang="fi-FI" dirty="0" err="1"/>
              <a:t>Archictecture</a:t>
            </a:r>
            <a:r>
              <a:rPr lang="fi-FI" dirty="0"/>
              <a:t> </a:t>
            </a:r>
            <a:r>
              <a:rPr lang="fi-FI" dirty="0" err="1"/>
              <a:t>building</a:t>
            </a:r>
            <a:endParaRPr lang="fi-FI" dirty="0"/>
          </a:p>
          <a:p>
            <a:pPr lvl="1"/>
            <a:r>
              <a:rPr lang="fi-FI" dirty="0"/>
              <a:t>No </a:t>
            </a:r>
            <a:r>
              <a:rPr lang="fi-FI" dirty="0" err="1"/>
              <a:t>hurry</a:t>
            </a:r>
            <a:r>
              <a:rPr lang="fi-FI" dirty="0"/>
              <a:t>. </a:t>
            </a:r>
            <a:r>
              <a:rPr lang="fi-FI" dirty="0" err="1"/>
              <a:t>Refactoring</a:t>
            </a:r>
            <a:r>
              <a:rPr lang="fi-FI" dirty="0"/>
              <a:t>, </a:t>
            </a:r>
            <a:r>
              <a:rPr lang="fi-FI" dirty="0" err="1"/>
              <a:t>refactoring</a:t>
            </a:r>
            <a:r>
              <a:rPr lang="fi-FI" dirty="0"/>
              <a:t>.</a:t>
            </a:r>
          </a:p>
          <a:p>
            <a:pPr lvl="1"/>
            <a:r>
              <a:rPr lang="fi-FI" dirty="0" err="1"/>
              <a:t>Creating</a:t>
            </a:r>
            <a:r>
              <a:rPr lang="fi-FI" dirty="0"/>
              <a:t> </a:t>
            </a:r>
            <a:r>
              <a:rPr lang="fi-FI" dirty="0" err="1"/>
              <a:t>basis</a:t>
            </a:r>
            <a:r>
              <a:rPr lang="fi-FI" dirty="0"/>
              <a:t> for </a:t>
            </a:r>
            <a:r>
              <a:rPr lang="fi-FI" dirty="0" err="1"/>
              <a:t>the</a:t>
            </a:r>
            <a:r>
              <a:rPr lang="fi-FI" dirty="0"/>
              <a:t> </a:t>
            </a:r>
            <a:r>
              <a:rPr lang="fi-FI" dirty="0" err="1"/>
              <a:t>smooth</a:t>
            </a:r>
            <a:r>
              <a:rPr lang="fi-FI" dirty="0"/>
              <a:t> </a:t>
            </a:r>
            <a:r>
              <a:rPr lang="fi-FI" dirty="0" err="1"/>
              <a:t>shared</a:t>
            </a:r>
            <a:r>
              <a:rPr lang="fi-FI" dirty="0"/>
              <a:t> </a:t>
            </a:r>
            <a:r>
              <a:rPr lang="fi-FI" dirty="0" err="1"/>
              <a:t>development</a:t>
            </a:r>
            <a:r>
              <a:rPr lang="fi-FI" dirty="0"/>
              <a:t> </a:t>
            </a:r>
            <a:r>
              <a:rPr lang="fi-FI" dirty="0" err="1"/>
              <a:t>by</a:t>
            </a:r>
            <a:r>
              <a:rPr lang="fi-FI" dirty="0"/>
              <a:t> </a:t>
            </a:r>
            <a:r>
              <a:rPr lang="fi-FI" dirty="0" err="1"/>
              <a:t>multiple</a:t>
            </a:r>
            <a:r>
              <a:rPr lang="fi-FI" dirty="0"/>
              <a:t> </a:t>
            </a:r>
            <a:r>
              <a:rPr lang="fi-FI" dirty="0" err="1"/>
              <a:t>developers</a:t>
            </a:r>
            <a:r>
              <a:rPr lang="fi-FI" dirty="0"/>
              <a:t>.</a:t>
            </a:r>
          </a:p>
          <a:p>
            <a:pPr lvl="1"/>
            <a:r>
              <a:rPr lang="fi-FI" dirty="0" err="1"/>
              <a:t>Not</a:t>
            </a:r>
            <a:r>
              <a:rPr lang="fi-FI" dirty="0"/>
              <a:t> just </a:t>
            </a:r>
            <a:r>
              <a:rPr lang="fi-FI" dirty="0" err="1"/>
              <a:t>modules</a:t>
            </a:r>
            <a:r>
              <a:rPr lang="fi-FI" dirty="0"/>
              <a:t> and </a:t>
            </a:r>
            <a:r>
              <a:rPr lang="fi-FI" dirty="0" err="1"/>
              <a:t>files</a:t>
            </a:r>
            <a:r>
              <a:rPr lang="fi-FI" dirty="0"/>
              <a:t>, </a:t>
            </a:r>
            <a:r>
              <a:rPr lang="fi-FI" dirty="0" err="1"/>
              <a:t>but</a:t>
            </a:r>
            <a:r>
              <a:rPr lang="fi-FI" dirty="0"/>
              <a:t> </a:t>
            </a:r>
            <a:r>
              <a:rPr lang="fi-FI" dirty="0" err="1"/>
              <a:t>also</a:t>
            </a:r>
            <a:r>
              <a:rPr lang="fi-FI" dirty="0"/>
              <a:t> </a:t>
            </a:r>
            <a:r>
              <a:rPr lang="fi-FI" dirty="0" err="1"/>
              <a:t>ways</a:t>
            </a:r>
            <a:r>
              <a:rPr lang="fi-FI" dirty="0"/>
              <a:t> to </a:t>
            </a:r>
            <a:r>
              <a:rPr lang="fi-FI" dirty="0" err="1"/>
              <a:t>do</a:t>
            </a:r>
            <a:r>
              <a:rPr lang="fi-FI" dirty="0"/>
              <a:t> and </a:t>
            </a:r>
            <a:r>
              <a:rPr lang="fi-FI" dirty="0" err="1"/>
              <a:t>principles</a:t>
            </a:r>
            <a:r>
              <a:rPr lang="fi-FI" dirty="0"/>
              <a:t> to </a:t>
            </a:r>
            <a:r>
              <a:rPr lang="fi-FI" dirty="0" err="1"/>
              <a:t>follow</a:t>
            </a:r>
            <a:endParaRPr lang="fi-FI" dirty="0"/>
          </a:p>
          <a:p>
            <a:r>
              <a:rPr lang="fi-FI" dirty="0"/>
              <a:t>Feature </a:t>
            </a:r>
            <a:r>
              <a:rPr lang="fi-FI" dirty="0" err="1"/>
              <a:t>development</a:t>
            </a:r>
            <a:r>
              <a:rPr lang="fi-FI" dirty="0"/>
              <a:t>, </a:t>
            </a:r>
            <a:r>
              <a:rPr lang="fi-FI" dirty="0" err="1"/>
              <a:t>real</a:t>
            </a:r>
            <a:r>
              <a:rPr lang="fi-FI" dirty="0"/>
              <a:t> business case </a:t>
            </a:r>
            <a:r>
              <a:rPr lang="fi-FI" dirty="0" err="1"/>
              <a:t>user</a:t>
            </a:r>
            <a:r>
              <a:rPr lang="fi-FI" dirty="0"/>
              <a:t> </a:t>
            </a:r>
            <a:r>
              <a:rPr lang="fi-FI" dirty="0" err="1"/>
              <a:t>story</a:t>
            </a:r>
            <a:r>
              <a:rPr lang="fi-FI" dirty="0"/>
              <a:t> </a:t>
            </a:r>
            <a:r>
              <a:rPr lang="fi-FI" dirty="0" err="1"/>
              <a:t>implementation</a:t>
            </a:r>
            <a:endParaRPr lang="fi-FI" dirty="0"/>
          </a:p>
          <a:p>
            <a:pPr lvl="1"/>
            <a:r>
              <a:rPr lang="fi-FI" dirty="0" err="1"/>
              <a:t>Now</a:t>
            </a:r>
            <a:r>
              <a:rPr lang="fi-FI" dirty="0"/>
              <a:t> </a:t>
            </a:r>
            <a:r>
              <a:rPr lang="fi-FI" dirty="0" err="1"/>
              <a:t>this</a:t>
            </a:r>
            <a:r>
              <a:rPr lang="fi-FI" dirty="0"/>
              <a:t> is </a:t>
            </a:r>
            <a:r>
              <a:rPr lang="fi-FI" dirty="0" err="1"/>
              <a:t>the</a:t>
            </a:r>
            <a:r>
              <a:rPr lang="fi-FI" dirty="0"/>
              <a:t> </a:t>
            </a:r>
            <a:r>
              <a:rPr lang="fi-FI" dirty="0" err="1"/>
              <a:t>customer-centric</a:t>
            </a:r>
            <a:r>
              <a:rPr lang="fi-FI" dirty="0"/>
              <a:t> </a:t>
            </a:r>
            <a:r>
              <a:rPr lang="fi-FI" dirty="0" err="1"/>
              <a:t>part</a:t>
            </a:r>
            <a:endParaRPr lang="fi-FI" dirty="0"/>
          </a:p>
          <a:p>
            <a:pPr lvl="1"/>
            <a:r>
              <a:rPr lang="fi-FI" dirty="0" err="1"/>
              <a:t>Now</a:t>
            </a:r>
            <a:r>
              <a:rPr lang="fi-FI" dirty="0"/>
              <a:t> </a:t>
            </a:r>
            <a:r>
              <a:rPr lang="fi-FI" dirty="0" err="1"/>
              <a:t>the</a:t>
            </a:r>
            <a:r>
              <a:rPr lang="fi-FI" dirty="0"/>
              <a:t> </a:t>
            </a:r>
            <a:r>
              <a:rPr lang="fi-FI" dirty="0" err="1"/>
              <a:t>development</a:t>
            </a:r>
            <a:r>
              <a:rPr lang="fi-FI" dirty="0"/>
              <a:t> </a:t>
            </a:r>
            <a:r>
              <a:rPr lang="fi-FI" dirty="0" err="1"/>
              <a:t>should</a:t>
            </a:r>
            <a:r>
              <a:rPr lang="fi-FI" dirty="0"/>
              <a:t> </a:t>
            </a:r>
            <a:r>
              <a:rPr lang="fi-FI" dirty="0" err="1"/>
              <a:t>be</a:t>
            </a:r>
            <a:r>
              <a:rPr lang="fi-FI" dirty="0"/>
              <a:t> </a:t>
            </a:r>
            <a:r>
              <a:rPr lang="fi-FI" dirty="0" err="1"/>
              <a:t>fast</a:t>
            </a:r>
            <a:r>
              <a:rPr lang="fi-FI" dirty="0"/>
              <a:t>, as </a:t>
            </a:r>
            <a:r>
              <a:rPr lang="fi-FI" dirty="0" err="1"/>
              <a:t>tech</a:t>
            </a:r>
            <a:r>
              <a:rPr lang="fi-FI" dirty="0"/>
              <a:t> is </a:t>
            </a:r>
            <a:r>
              <a:rPr lang="fi-FI" dirty="0" err="1"/>
              <a:t>known</a:t>
            </a:r>
            <a:r>
              <a:rPr lang="fi-FI" dirty="0"/>
              <a:t> (</a:t>
            </a:r>
            <a:r>
              <a:rPr lang="fi-FI" dirty="0" err="1"/>
              <a:t>from</a:t>
            </a:r>
            <a:r>
              <a:rPr lang="fi-FI" dirty="0"/>
              <a:t> 1, OR </a:t>
            </a:r>
            <a:r>
              <a:rPr lang="fi-FI" dirty="0" err="1"/>
              <a:t>earlier</a:t>
            </a:r>
            <a:r>
              <a:rPr lang="fi-FI" dirty="0"/>
              <a:t> </a:t>
            </a:r>
            <a:r>
              <a:rPr lang="fi-FI" dirty="0" err="1"/>
              <a:t>project</a:t>
            </a:r>
            <a:r>
              <a:rPr lang="fi-FI" dirty="0"/>
              <a:t>) and </a:t>
            </a:r>
            <a:r>
              <a:rPr lang="fi-FI" dirty="0" err="1"/>
              <a:t>architecture</a:t>
            </a:r>
            <a:r>
              <a:rPr lang="fi-FI" dirty="0"/>
              <a:t> </a:t>
            </a:r>
            <a:r>
              <a:rPr lang="fi-FI" dirty="0" err="1"/>
              <a:t>built</a:t>
            </a:r>
            <a:r>
              <a:rPr lang="fi-FI" dirty="0"/>
              <a:t> (2 OR </a:t>
            </a:r>
            <a:r>
              <a:rPr lang="fi-FI" dirty="0" err="1"/>
              <a:t>earlier</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40113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err="1"/>
              <a:t>What</a:t>
            </a:r>
            <a:r>
              <a:rPr lang="fi-FI" dirty="0"/>
              <a:t> </a:t>
            </a:r>
            <a:r>
              <a:rPr lang="fi-FI" dirty="0" err="1"/>
              <a:t>happens</a:t>
            </a:r>
            <a:r>
              <a:rPr lang="fi-FI" dirty="0"/>
              <a:t> (</a:t>
            </a:r>
            <a:r>
              <a:rPr lang="fi-FI" dirty="0" err="1"/>
              <a:t>especially</a:t>
            </a:r>
            <a:r>
              <a:rPr lang="fi-FI" dirty="0"/>
              <a:t> in </a:t>
            </a:r>
            <a:r>
              <a:rPr lang="fi-FI" dirty="0" err="1"/>
              <a:t>school</a:t>
            </a:r>
            <a:r>
              <a:rPr lang="fi-FI" dirty="0"/>
              <a:t> </a:t>
            </a:r>
            <a:r>
              <a:rPr lang="fi-FI" dirty="0" err="1"/>
              <a:t>projects</a:t>
            </a:r>
            <a:r>
              <a:rPr lang="fi-FI" dirty="0"/>
              <a:t>) </a:t>
            </a:r>
            <a:r>
              <a:rPr lang="fi-FI" dirty="0" err="1"/>
              <a:t>if</a:t>
            </a:r>
            <a:r>
              <a:rPr lang="fi-FI" dirty="0"/>
              <a:t> </a:t>
            </a:r>
            <a:r>
              <a:rPr lang="fi-FI" dirty="0" err="1"/>
              <a:t>students</a:t>
            </a:r>
            <a:r>
              <a:rPr lang="fi-FI" dirty="0"/>
              <a:t> </a:t>
            </a:r>
            <a:r>
              <a:rPr lang="fi-FI" dirty="0" err="1"/>
              <a:t>jump</a:t>
            </a:r>
            <a:r>
              <a:rPr lang="fi-FI" dirty="0"/>
              <a:t> </a:t>
            </a:r>
            <a:r>
              <a:rPr lang="fi-FI" dirty="0" err="1"/>
              <a:t>over</a:t>
            </a:r>
            <a:r>
              <a:rPr lang="fi-FI" dirty="0"/>
              <a:t> </a:t>
            </a:r>
            <a:r>
              <a:rPr lang="fi-FI" dirty="0" err="1"/>
              <a:t>the</a:t>
            </a:r>
            <a:r>
              <a:rPr lang="fi-FI" dirty="0"/>
              <a:t> </a:t>
            </a:r>
            <a:r>
              <a:rPr lang="fi-FI" dirty="0" err="1"/>
              <a:t>phases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a:bodyPr>
          <a:lstStyle/>
          <a:p>
            <a:pPr>
              <a:buFont typeface="Arial" panose="020B0604020202020204" pitchFamily="34" charset="0"/>
              <a:buChar char="•"/>
            </a:pPr>
            <a:r>
              <a:rPr lang="fi-FI" sz="2400" dirty="0" err="1"/>
              <a:t>Then</a:t>
            </a:r>
            <a:r>
              <a:rPr lang="fi-FI" sz="2400" dirty="0"/>
              <a:t> </a:t>
            </a:r>
            <a:r>
              <a:rPr lang="fi-FI" sz="2400" dirty="0" err="1"/>
              <a:t>they</a:t>
            </a:r>
            <a:r>
              <a:rPr lang="fi-FI" sz="2400" dirty="0"/>
              <a:t> </a:t>
            </a:r>
            <a:r>
              <a:rPr lang="fi-FI" sz="2400" dirty="0" err="1"/>
              <a:t>are</a:t>
            </a:r>
            <a:r>
              <a:rPr lang="fi-FI" sz="2400" dirty="0"/>
              <a:t> </a:t>
            </a:r>
            <a:r>
              <a:rPr lang="fi-FI" sz="2400" dirty="0" err="1"/>
              <a:t>trying</a:t>
            </a:r>
            <a:r>
              <a:rPr lang="fi-FI" sz="2400" dirty="0"/>
              <a:t> to </a:t>
            </a:r>
            <a:r>
              <a:rPr lang="fi-FI" sz="2400" dirty="0" err="1"/>
              <a:t>eat</a:t>
            </a:r>
            <a:r>
              <a:rPr lang="fi-FI" sz="2400" dirty="0"/>
              <a:t> an </a:t>
            </a:r>
            <a:r>
              <a:rPr lang="fi-FI" sz="2400" dirty="0" err="1"/>
              <a:t>elephant</a:t>
            </a:r>
            <a:r>
              <a:rPr lang="fi-FI" sz="2400" dirty="0"/>
              <a:t> as a </a:t>
            </a:r>
            <a:r>
              <a:rPr lang="fi-FI" sz="2400" dirty="0" err="1"/>
              <a:t>whole</a:t>
            </a:r>
            <a:endParaRPr lang="fi-FI" sz="2400" dirty="0"/>
          </a:p>
          <a:p>
            <a:pPr>
              <a:buFont typeface="Arial" panose="020B0604020202020204" pitchFamily="34" charset="0"/>
              <a:buChar char="•"/>
            </a:pPr>
            <a:r>
              <a:rPr lang="fi-FI" sz="2400" dirty="0" err="1"/>
              <a:t>Leads</a:t>
            </a:r>
            <a:r>
              <a:rPr lang="fi-FI" sz="2400" dirty="0"/>
              <a:t> </a:t>
            </a:r>
            <a:r>
              <a:rPr lang="fi-FI" sz="2400" dirty="0" err="1"/>
              <a:t>often</a:t>
            </a:r>
            <a:r>
              <a:rPr lang="fi-FI" sz="2400" dirty="0"/>
              <a:t> to </a:t>
            </a:r>
            <a:r>
              <a:rPr lang="fi-FI" sz="2400" dirty="0" err="1"/>
              <a:t>the</a:t>
            </a:r>
            <a:r>
              <a:rPr lang="fi-FI" sz="2400" dirty="0"/>
              <a:t> </a:t>
            </a:r>
            <a:r>
              <a:rPr lang="fi-FI" sz="2400" dirty="0" err="1"/>
              <a:t>analysis-paralysis</a:t>
            </a:r>
            <a:endParaRPr lang="fi-FI" sz="2400" dirty="0"/>
          </a:p>
          <a:p>
            <a:pPr lvl="1">
              <a:buFont typeface="Arial" panose="020B0604020202020204" pitchFamily="34" charset="0"/>
              <a:buChar char="•"/>
            </a:pPr>
            <a:r>
              <a:rPr lang="fi-FI" sz="2000" dirty="0"/>
              <a:t>”</a:t>
            </a:r>
            <a:r>
              <a:rPr lang="fi-FI" sz="2000" dirty="0" err="1"/>
              <a:t>We</a:t>
            </a:r>
            <a:r>
              <a:rPr lang="fi-FI" sz="2000" dirty="0"/>
              <a:t> </a:t>
            </a:r>
            <a:r>
              <a:rPr lang="fi-FI" sz="2000" dirty="0" err="1"/>
              <a:t>cannot</a:t>
            </a:r>
            <a:r>
              <a:rPr lang="fi-FI" sz="2000" dirty="0"/>
              <a:t> </a:t>
            </a:r>
            <a:r>
              <a:rPr lang="fi-FI" sz="2000" dirty="0" err="1"/>
              <a:t>start</a:t>
            </a:r>
            <a:r>
              <a:rPr lang="fi-FI" sz="2000" dirty="0"/>
              <a:t> </a:t>
            </a:r>
            <a:r>
              <a:rPr lang="fi-FI" sz="2000" dirty="0" err="1"/>
              <a:t>because</a:t>
            </a:r>
            <a:r>
              <a:rPr lang="fi-FI" sz="2000" dirty="0"/>
              <a:t> </a:t>
            </a:r>
            <a:r>
              <a:rPr lang="fi-FI" sz="2000" dirty="0" err="1"/>
              <a:t>we</a:t>
            </a:r>
            <a:r>
              <a:rPr lang="fi-FI" sz="2000" dirty="0"/>
              <a:t> </a:t>
            </a:r>
            <a:r>
              <a:rPr lang="fi-FI" sz="2000" dirty="0" err="1"/>
              <a:t>don’t</a:t>
            </a:r>
            <a:r>
              <a:rPr lang="fi-FI" sz="2000" dirty="0"/>
              <a:t> </a:t>
            </a:r>
            <a:r>
              <a:rPr lang="fi-FI" sz="2000" dirty="0" err="1"/>
              <a:t>know</a:t>
            </a:r>
            <a:r>
              <a:rPr lang="fi-FI" sz="2000" dirty="0"/>
              <a:t> </a:t>
            </a:r>
            <a:r>
              <a:rPr lang="fi-FI" sz="2000" dirty="0" err="1"/>
              <a:t>exactly</a:t>
            </a:r>
            <a:r>
              <a:rPr lang="fi-FI" sz="2000" dirty="0"/>
              <a:t> </a:t>
            </a:r>
            <a:r>
              <a:rPr lang="fi-FI" sz="2000" dirty="0" err="1"/>
              <a:t>what</a:t>
            </a:r>
            <a:r>
              <a:rPr lang="fi-FI" sz="2000" dirty="0"/>
              <a:t> </a:t>
            </a:r>
            <a:r>
              <a:rPr lang="fi-FI" sz="2000" dirty="0" err="1"/>
              <a:t>customer</a:t>
            </a:r>
            <a:r>
              <a:rPr lang="fi-FI" sz="2000" dirty="0"/>
              <a:t> </a:t>
            </a:r>
            <a:r>
              <a:rPr lang="fi-FI" sz="2000" dirty="0" err="1"/>
              <a:t>needs</a:t>
            </a:r>
            <a:r>
              <a:rPr lang="fi-FI" sz="2000" dirty="0"/>
              <a:t>”</a:t>
            </a:r>
          </a:p>
          <a:p>
            <a:pPr lvl="1">
              <a:buFont typeface="Arial" panose="020B0604020202020204" pitchFamily="34" charset="0"/>
              <a:buChar char="•"/>
            </a:pP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to </a:t>
            </a:r>
            <a:r>
              <a:rPr lang="fi-FI" sz="2000" dirty="0" err="1"/>
              <a:t>start</a:t>
            </a:r>
            <a:r>
              <a:rPr lang="fi-FI" sz="2000" dirty="0"/>
              <a:t> </a:t>
            </a:r>
            <a:r>
              <a:rPr lang="fi-FI" sz="2000" dirty="0" err="1"/>
              <a:t>with</a:t>
            </a:r>
            <a:r>
              <a:rPr lang="fi-FI" sz="2000" dirty="0"/>
              <a:t> </a:t>
            </a:r>
            <a:r>
              <a:rPr lang="fi-FI" sz="2000" dirty="0" err="1"/>
              <a:t>the</a:t>
            </a:r>
            <a:r>
              <a:rPr lang="fi-FI" sz="2000" dirty="0"/>
              <a:t> </a:t>
            </a:r>
            <a:r>
              <a:rPr lang="fi-FI" sz="2000" dirty="0" err="1"/>
              <a:t>phases</a:t>
            </a:r>
            <a:r>
              <a:rPr lang="fi-FI" sz="2000" dirty="0"/>
              <a:t> 1 and 2!</a:t>
            </a:r>
          </a:p>
          <a:p>
            <a:pPr lvl="1">
              <a:buFont typeface="Arial" panose="020B0604020202020204" pitchFamily="34" charset="0"/>
              <a:buChar char="•"/>
            </a:pPr>
            <a:r>
              <a:rPr lang="fi-FI" sz="2000" dirty="0"/>
              <a:t>In </a:t>
            </a:r>
            <a:r>
              <a:rPr lang="fi-FI" sz="2000" dirty="0" err="1"/>
              <a:t>agile</a:t>
            </a:r>
            <a:r>
              <a:rPr lang="fi-FI" sz="2000" dirty="0"/>
              <a:t> </a:t>
            </a:r>
            <a:r>
              <a:rPr lang="fi-FI" sz="2000" dirty="0" err="1"/>
              <a:t>development</a:t>
            </a:r>
            <a:r>
              <a:rPr lang="fi-FI" sz="2000" dirty="0"/>
              <a:t> </a:t>
            </a: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in </a:t>
            </a:r>
            <a:r>
              <a:rPr lang="fi-FI" sz="2000" dirty="0" err="1"/>
              <a:t>the</a:t>
            </a:r>
            <a:r>
              <a:rPr lang="fi-FI" sz="2000" dirty="0"/>
              <a:t> </a:t>
            </a:r>
            <a:r>
              <a:rPr lang="fi-FI" sz="2000" dirty="0" err="1"/>
              <a:t>phase</a:t>
            </a:r>
            <a:r>
              <a:rPr lang="fi-FI" sz="2000" dirty="0"/>
              <a:t> 3 </a:t>
            </a:r>
            <a:r>
              <a:rPr lang="fi-FI" sz="2000" dirty="0" err="1"/>
              <a:t>either</a:t>
            </a:r>
            <a:r>
              <a:rPr lang="fi-FI" sz="2000" dirty="0"/>
              <a:t>!</a:t>
            </a:r>
          </a:p>
          <a:p>
            <a:pPr lvl="2">
              <a:buFont typeface="Arial" panose="020B0604020202020204" pitchFamily="34" charset="0"/>
              <a:buChar char="•"/>
            </a:pPr>
            <a:r>
              <a:rPr lang="fi-FI" sz="2000" dirty="0" err="1"/>
              <a:t>Prototyping</a:t>
            </a:r>
            <a:r>
              <a:rPr lang="fi-FI" sz="2000" dirty="0"/>
              <a:t>: </a:t>
            </a:r>
            <a:r>
              <a:rPr lang="fi-FI" sz="2000" dirty="0" err="1"/>
              <a:t>Create</a:t>
            </a:r>
            <a:r>
              <a:rPr lang="fi-FI" sz="2000" dirty="0"/>
              <a:t> </a:t>
            </a:r>
            <a:r>
              <a:rPr lang="fi-FI" sz="2000" dirty="0" err="1"/>
              <a:t>first</a:t>
            </a:r>
            <a:r>
              <a:rPr lang="fi-FI" sz="2000" dirty="0"/>
              <a:t> </a:t>
            </a:r>
            <a:r>
              <a:rPr lang="fi-FI" sz="2000" dirty="0" err="1"/>
              <a:t>lean</a:t>
            </a:r>
            <a:r>
              <a:rPr lang="fi-FI" sz="2000" dirty="0"/>
              <a:t> version of </a:t>
            </a:r>
            <a:r>
              <a:rPr lang="fi-FI" sz="2000" dirty="0" err="1"/>
              <a:t>what</a:t>
            </a:r>
            <a:r>
              <a:rPr lang="fi-FI" sz="2000" dirty="0"/>
              <a:t> </a:t>
            </a:r>
            <a:r>
              <a:rPr lang="fi-FI" sz="2000" dirty="0" err="1"/>
              <a:t>customer</a:t>
            </a:r>
            <a:r>
              <a:rPr lang="fi-FI" sz="2000" dirty="0"/>
              <a:t> </a:t>
            </a:r>
            <a:r>
              <a:rPr lang="fi-FI" sz="2000" dirty="0" err="1"/>
              <a:t>might</a:t>
            </a:r>
            <a:r>
              <a:rPr lang="fi-FI" sz="2000" dirty="0"/>
              <a:t> </a:t>
            </a:r>
            <a:r>
              <a:rPr lang="fi-FI" sz="2000" dirty="0" err="1"/>
              <a:t>want</a:t>
            </a:r>
            <a:r>
              <a:rPr lang="fi-FI" sz="2000" dirty="0"/>
              <a:t>.</a:t>
            </a:r>
          </a:p>
          <a:p>
            <a:pPr lvl="2">
              <a:buFont typeface="Arial" panose="020B0604020202020204" pitchFamily="34" charset="0"/>
              <a:buChar char="•"/>
            </a:pPr>
            <a:r>
              <a:rPr lang="fi-FI" sz="2000" dirty="0" err="1"/>
              <a:t>Iterate</a:t>
            </a:r>
            <a:r>
              <a:rPr lang="fi-FI" sz="2000" dirty="0"/>
              <a:t>: </a:t>
            </a:r>
            <a:r>
              <a:rPr lang="fi-FI" sz="2000" dirty="0" err="1"/>
              <a:t>Ask</a:t>
            </a:r>
            <a:r>
              <a:rPr lang="fi-FI" sz="2000" dirty="0"/>
              <a:t> feedback and </a:t>
            </a:r>
            <a:r>
              <a:rPr lang="fi-FI" sz="2000" dirty="0" err="1"/>
              <a:t>start</a:t>
            </a:r>
            <a:r>
              <a:rPr lang="fi-FI" sz="2000" dirty="0"/>
              <a:t> </a:t>
            </a:r>
            <a:r>
              <a:rPr lang="fi-FI" sz="2000" dirty="0" err="1"/>
              <a:t>working</a:t>
            </a:r>
            <a:r>
              <a:rPr lang="fi-FI" sz="2000" dirty="0"/>
              <a:t> on it</a:t>
            </a:r>
          </a:p>
          <a:p>
            <a:pPr lvl="2">
              <a:buFont typeface="Arial" panose="020B0604020202020204" pitchFamily="34" charset="0"/>
              <a:buChar char="•"/>
            </a:pPr>
            <a:r>
              <a:rPr lang="fi-FI" sz="2000" dirty="0" err="1"/>
              <a:t>Should</a:t>
            </a:r>
            <a:r>
              <a:rPr lang="fi-FI" sz="2000" dirty="0"/>
              <a:t> </a:t>
            </a:r>
            <a:r>
              <a:rPr lang="fi-FI" sz="2000" dirty="0" err="1"/>
              <a:t>be</a:t>
            </a:r>
            <a:r>
              <a:rPr lang="fi-FI" sz="2000" dirty="0"/>
              <a:t> </a:t>
            </a:r>
            <a:r>
              <a:rPr lang="fi-FI" sz="2000" dirty="0" err="1"/>
              <a:t>easy</a:t>
            </a:r>
            <a:r>
              <a:rPr lang="fi-FI" sz="2000" dirty="0"/>
              <a:t>, </a:t>
            </a:r>
            <a:r>
              <a:rPr lang="fi-FI" sz="2000" dirty="0" err="1"/>
              <a:t>if</a:t>
            </a:r>
            <a:r>
              <a:rPr lang="fi-FI" sz="2000" dirty="0"/>
              <a:t> </a:t>
            </a:r>
            <a:r>
              <a:rPr lang="fi-FI" sz="2000" dirty="0" err="1"/>
              <a:t>you</a:t>
            </a:r>
            <a:r>
              <a:rPr lang="fi-FI" sz="2000" dirty="0"/>
              <a:t> </a:t>
            </a:r>
            <a:r>
              <a:rPr lang="fi-FI" sz="2000" dirty="0" err="1"/>
              <a:t>did</a:t>
            </a:r>
            <a:r>
              <a:rPr lang="fi-FI" sz="2000" dirty="0"/>
              <a:t> </a:t>
            </a:r>
            <a:r>
              <a:rPr lang="fi-FI" sz="2000" dirty="0" err="1"/>
              <a:t>not</a:t>
            </a:r>
            <a:r>
              <a:rPr lang="fi-FI" sz="2000" dirty="0"/>
              <a:t> </a:t>
            </a:r>
            <a:r>
              <a:rPr lang="fi-FI" sz="2000" dirty="0" err="1"/>
              <a:t>skip</a:t>
            </a:r>
            <a:r>
              <a:rPr lang="fi-FI" sz="2000" dirty="0"/>
              <a:t> </a:t>
            </a:r>
            <a:r>
              <a:rPr lang="fi-FI" sz="2000" dirty="0" err="1"/>
              <a:t>phases</a:t>
            </a:r>
            <a:r>
              <a:rPr lang="fi-FI" sz="2000" dirty="0"/>
              <a:t> 1 and 2</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213218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a:t>
            </a:r>
            <a:r>
              <a:rPr lang="fi-FI" dirty="0" err="1"/>
              <a:t>Opinion</a:t>
            </a:r>
            <a:r>
              <a:rPr lang="fi-FI" dirty="0"/>
              <a:t> – and </a:t>
            </a:r>
            <a:r>
              <a:rPr lang="fi-FI" dirty="0" err="1"/>
              <a:t>Questions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There</a:t>
            </a:r>
            <a:r>
              <a:rPr lang="fi-FI" dirty="0"/>
              <a:t> </a:t>
            </a:r>
            <a:r>
              <a:rPr lang="fi-FI" dirty="0" err="1"/>
              <a:t>are</a:t>
            </a:r>
            <a:r>
              <a:rPr lang="fi-FI" dirty="0"/>
              <a:t> no </a:t>
            </a:r>
            <a:r>
              <a:rPr lang="fi-FI" dirty="0" err="1"/>
              <a:t>correct</a:t>
            </a:r>
            <a:r>
              <a:rPr lang="fi-FI" dirty="0"/>
              <a:t> </a:t>
            </a:r>
            <a:r>
              <a:rPr lang="fi-FI" dirty="0" err="1"/>
              <a:t>answers</a:t>
            </a:r>
            <a:r>
              <a:rPr lang="fi-FI" dirty="0"/>
              <a:t> to </a:t>
            </a:r>
            <a:r>
              <a:rPr lang="fi-FI" dirty="0" err="1"/>
              <a:t>these</a:t>
            </a:r>
            <a:r>
              <a:rPr lang="fi-FI" dirty="0"/>
              <a:t> </a:t>
            </a:r>
            <a:r>
              <a:rPr lang="fi-FI" dirty="0" err="1"/>
              <a:t>questions</a:t>
            </a:r>
            <a:endParaRPr lang="fi-FI" dirty="0"/>
          </a:p>
          <a:p>
            <a:r>
              <a:rPr lang="fi-FI" dirty="0"/>
              <a:t>Robert C. Martin </a:t>
            </a:r>
            <a:r>
              <a:rPr lang="fi-FI" dirty="0" err="1"/>
              <a:t>said</a:t>
            </a:r>
            <a:r>
              <a:rPr lang="fi-FI" dirty="0"/>
              <a:t>, </a:t>
            </a:r>
            <a:r>
              <a:rPr lang="fi-FI" dirty="0" err="1"/>
              <a:t>based</a:t>
            </a:r>
            <a:r>
              <a:rPr lang="fi-FI" dirty="0"/>
              <a:t> on </a:t>
            </a:r>
            <a:r>
              <a:rPr lang="fi-FI" dirty="0" err="1"/>
              <a:t>Ivar</a:t>
            </a:r>
            <a:r>
              <a:rPr lang="fi-FI" dirty="0"/>
              <a:t> Jacobsen </a:t>
            </a:r>
            <a:r>
              <a:rPr lang="fi-FI" dirty="0" err="1"/>
              <a:t>book</a:t>
            </a:r>
            <a:r>
              <a:rPr lang="fi-FI" dirty="0"/>
              <a:t>, </a:t>
            </a:r>
            <a:r>
              <a:rPr lang="fi-FI" dirty="0" err="1"/>
              <a:t>something</a:t>
            </a:r>
            <a:r>
              <a:rPr lang="fi-FI" dirty="0"/>
              <a:t> </a:t>
            </a:r>
            <a:r>
              <a:rPr lang="fi-FI" dirty="0" err="1"/>
              <a:t>like</a:t>
            </a:r>
            <a:r>
              <a:rPr lang="fi-FI" dirty="0"/>
              <a:t> </a:t>
            </a:r>
            <a:r>
              <a:rPr lang="fi-FI" dirty="0" err="1"/>
              <a:t>this</a:t>
            </a:r>
            <a:r>
              <a:rPr lang="fi-FI" dirty="0"/>
              <a:t>:</a:t>
            </a:r>
          </a:p>
          <a:p>
            <a:pPr lvl="1"/>
            <a:r>
              <a:rPr lang="fi-FI" dirty="0"/>
              <a:t>”</a:t>
            </a:r>
            <a:r>
              <a:rPr lang="fi-FI" i="1" dirty="0"/>
              <a:t>Architecture </a:t>
            </a:r>
            <a:r>
              <a:rPr lang="fi-FI" i="1" dirty="0" err="1"/>
              <a:t>should</a:t>
            </a:r>
            <a:r>
              <a:rPr lang="fi-FI" i="1" dirty="0"/>
              <a:t> </a:t>
            </a:r>
            <a:r>
              <a:rPr lang="fi-FI" i="1" dirty="0" err="1"/>
              <a:t>be</a:t>
            </a:r>
            <a:r>
              <a:rPr lang="fi-FI" i="1" dirty="0"/>
              <a:t> </a:t>
            </a:r>
            <a:r>
              <a:rPr lang="fi-FI" i="1" dirty="0" err="1"/>
              <a:t>based</a:t>
            </a:r>
            <a:r>
              <a:rPr lang="fi-FI" i="1" dirty="0"/>
              <a:t> on </a:t>
            </a:r>
            <a:r>
              <a:rPr lang="fi-FI" i="1" dirty="0" err="1"/>
              <a:t>the</a:t>
            </a:r>
            <a:r>
              <a:rPr lang="fi-FI" i="1" dirty="0"/>
              <a:t> business </a:t>
            </a:r>
            <a:r>
              <a:rPr lang="fi-FI" i="1" dirty="0" err="1"/>
              <a:t>use</a:t>
            </a:r>
            <a:r>
              <a:rPr lang="fi-FI" i="1" dirty="0"/>
              <a:t> </a:t>
            </a:r>
            <a:r>
              <a:rPr lang="fi-FI" i="1" dirty="0" err="1"/>
              <a:t>cases</a:t>
            </a:r>
            <a:r>
              <a:rPr lang="fi-FI" i="1" dirty="0"/>
              <a:t> of </a:t>
            </a:r>
            <a:r>
              <a:rPr lang="fi-FI" i="1" dirty="0" err="1"/>
              <a:t>the</a:t>
            </a:r>
            <a:r>
              <a:rPr lang="fi-FI" i="1" dirty="0"/>
              <a:t> </a:t>
            </a:r>
            <a:r>
              <a:rPr lang="fi-FI" i="1" dirty="0" err="1"/>
              <a:t>customer</a:t>
            </a:r>
            <a:r>
              <a:rPr lang="fi-FI" dirty="0"/>
              <a:t> – </a:t>
            </a:r>
            <a:r>
              <a:rPr lang="fi-FI" dirty="0" err="1"/>
              <a:t>customer-centered</a:t>
            </a:r>
            <a:r>
              <a:rPr lang="fi-FI" dirty="0"/>
              <a:t> design.”</a:t>
            </a:r>
          </a:p>
          <a:p>
            <a:r>
              <a:rPr lang="fi-FI" dirty="0" err="1"/>
              <a:t>What</a:t>
            </a:r>
            <a:r>
              <a:rPr lang="fi-FI" dirty="0"/>
              <a:t> </a:t>
            </a:r>
            <a:r>
              <a:rPr lang="fi-FI" dirty="0" err="1"/>
              <a:t>would</a:t>
            </a:r>
            <a:r>
              <a:rPr lang="fi-FI" dirty="0"/>
              <a:t> </a:t>
            </a:r>
            <a:r>
              <a:rPr lang="fi-FI" dirty="0" err="1"/>
              <a:t>be</a:t>
            </a:r>
            <a:r>
              <a:rPr lang="fi-FI" dirty="0"/>
              <a:t> </a:t>
            </a:r>
            <a:r>
              <a:rPr lang="fi-FI" dirty="0" err="1"/>
              <a:t>the</a:t>
            </a:r>
            <a:r>
              <a:rPr lang="fi-FI" dirty="0"/>
              <a:t> </a:t>
            </a:r>
            <a:r>
              <a:rPr lang="fi-FI" dirty="0" err="1"/>
              <a:t>pros</a:t>
            </a:r>
            <a:r>
              <a:rPr lang="fi-FI" dirty="0"/>
              <a:t> and </a:t>
            </a:r>
            <a:r>
              <a:rPr lang="fi-FI" dirty="0" err="1"/>
              <a:t>cons</a:t>
            </a:r>
            <a:r>
              <a:rPr lang="fi-FI" dirty="0"/>
              <a:t> of </a:t>
            </a:r>
            <a:r>
              <a:rPr lang="fi-FI" dirty="0" err="1"/>
              <a:t>that</a:t>
            </a:r>
            <a:r>
              <a:rPr lang="fi-FI" dirty="0"/>
              <a:t> </a:t>
            </a:r>
            <a:r>
              <a:rPr lang="fi-FI" dirty="0" err="1"/>
              <a:t>approach</a:t>
            </a:r>
            <a:r>
              <a:rPr lang="fi-FI" dirty="0"/>
              <a:t>?</a:t>
            </a:r>
          </a:p>
          <a:p>
            <a:r>
              <a:rPr lang="fi-FI" dirty="0" err="1"/>
              <a:t>Would</a:t>
            </a:r>
            <a:r>
              <a:rPr lang="fi-FI" dirty="0"/>
              <a:t> </a:t>
            </a:r>
            <a:r>
              <a:rPr lang="fi-FI" dirty="0" err="1"/>
              <a:t>you</a:t>
            </a:r>
            <a:r>
              <a:rPr lang="fi-FI" dirty="0"/>
              <a:t> </a:t>
            </a:r>
            <a:r>
              <a:rPr lang="fi-FI" dirty="0" err="1"/>
              <a:t>create</a:t>
            </a:r>
            <a:r>
              <a:rPr lang="fi-FI" dirty="0"/>
              <a:t> </a:t>
            </a:r>
            <a:r>
              <a:rPr lang="fi-FI" dirty="0" err="1"/>
              <a:t>your</a:t>
            </a:r>
            <a:r>
              <a:rPr lang="fi-FI" dirty="0"/>
              <a:t> </a:t>
            </a:r>
            <a:r>
              <a:rPr lang="fi-FI" dirty="0" err="1"/>
              <a:t>architectures</a:t>
            </a:r>
            <a:r>
              <a:rPr lang="fi-FI" dirty="0"/>
              <a:t> _</a:t>
            </a:r>
            <a:r>
              <a:rPr lang="fi-FI" dirty="0" err="1"/>
              <a:t>based</a:t>
            </a:r>
            <a:r>
              <a:rPr lang="fi-FI" dirty="0"/>
              <a:t>_ on </a:t>
            </a:r>
            <a:r>
              <a:rPr lang="fi-FI" dirty="0" err="1"/>
              <a:t>use</a:t>
            </a:r>
            <a:r>
              <a:rPr lang="fi-FI" dirty="0"/>
              <a:t> </a:t>
            </a:r>
            <a:r>
              <a:rPr lang="fi-FI" dirty="0" err="1"/>
              <a:t>cases</a:t>
            </a:r>
            <a:r>
              <a:rPr lang="fi-FI" dirty="0"/>
              <a:t> / </a:t>
            </a:r>
            <a:r>
              <a:rPr lang="fi-FI" dirty="0" err="1"/>
              <a:t>user</a:t>
            </a:r>
            <a:r>
              <a:rPr lang="fi-FI" dirty="0"/>
              <a:t> </a:t>
            </a:r>
            <a:r>
              <a:rPr lang="fi-FI" dirty="0" err="1"/>
              <a:t>stories</a:t>
            </a:r>
            <a:r>
              <a:rPr lang="fi-FI" dirty="0"/>
              <a:t>?</a:t>
            </a:r>
          </a:p>
          <a:p>
            <a:r>
              <a:rPr lang="fi-FI" dirty="0" err="1"/>
              <a:t>Or</a:t>
            </a:r>
            <a:r>
              <a:rPr lang="fi-FI" dirty="0"/>
              <a:t> </a:t>
            </a:r>
            <a:r>
              <a:rPr lang="fi-FI" dirty="0" err="1"/>
              <a:t>would</a:t>
            </a:r>
            <a:r>
              <a:rPr lang="fi-FI" dirty="0"/>
              <a:t> </a:t>
            </a:r>
            <a:r>
              <a:rPr lang="fi-FI" dirty="0" err="1"/>
              <a:t>you</a:t>
            </a:r>
            <a:r>
              <a:rPr lang="fi-FI" dirty="0"/>
              <a:t> </a:t>
            </a:r>
            <a:r>
              <a:rPr lang="fi-FI" dirty="0" err="1"/>
              <a:t>do</a:t>
            </a:r>
            <a:r>
              <a:rPr lang="fi-FI" dirty="0"/>
              <a:t> </a:t>
            </a:r>
            <a:r>
              <a:rPr lang="fi-FI" dirty="0" err="1"/>
              <a:t>more</a:t>
            </a:r>
            <a:r>
              <a:rPr lang="fi-FI" dirty="0"/>
              <a:t> </a:t>
            </a:r>
            <a:r>
              <a:rPr lang="fi-FI" dirty="0" err="1"/>
              <a:t>traditional</a:t>
            </a:r>
            <a:r>
              <a:rPr lang="fi-FI" dirty="0"/>
              <a:t> </a:t>
            </a:r>
            <a:r>
              <a:rPr lang="fi-FI" dirty="0" err="1"/>
              <a:t>way</a:t>
            </a:r>
            <a:r>
              <a:rPr lang="fi-FI" dirty="0"/>
              <a:t>, </a:t>
            </a:r>
            <a:r>
              <a:rPr lang="fi-FI" dirty="0" err="1"/>
              <a:t>let</a:t>
            </a:r>
            <a:r>
              <a:rPr lang="fi-FI" dirty="0"/>
              <a:t> </a:t>
            </a:r>
            <a:r>
              <a:rPr lang="fi-FI" dirty="0" err="1"/>
              <a:t>the</a:t>
            </a:r>
            <a:r>
              <a:rPr lang="fi-FI" dirty="0"/>
              <a:t> </a:t>
            </a:r>
            <a:r>
              <a:rPr lang="fi-FI" dirty="0" err="1"/>
              <a:t>use</a:t>
            </a:r>
            <a:r>
              <a:rPr lang="fi-FI" dirty="0"/>
              <a:t> </a:t>
            </a:r>
            <a:r>
              <a:rPr lang="fi-FI" dirty="0" err="1"/>
              <a:t>cases</a:t>
            </a:r>
            <a:r>
              <a:rPr lang="fi-FI" dirty="0"/>
              <a:t> </a:t>
            </a:r>
            <a:r>
              <a:rPr lang="fi-FI" dirty="0" err="1"/>
              <a:t>affect</a:t>
            </a:r>
            <a:r>
              <a:rPr lang="fi-FI" dirty="0"/>
              <a:t> </a:t>
            </a:r>
            <a:r>
              <a:rPr lang="fi-FI" b="1" dirty="0" err="1"/>
              <a:t>the</a:t>
            </a:r>
            <a:r>
              <a:rPr lang="fi-FI" b="1" dirty="0"/>
              <a:t> </a:t>
            </a:r>
            <a:r>
              <a:rPr lang="fi-FI" b="1" dirty="0" err="1"/>
              <a:t>choice</a:t>
            </a:r>
            <a:r>
              <a:rPr lang="fi-FI" b="1" dirty="0"/>
              <a:t> </a:t>
            </a:r>
            <a:r>
              <a:rPr lang="fi-FI" dirty="0"/>
              <a:t>of </a:t>
            </a:r>
            <a:r>
              <a:rPr lang="fi-FI" dirty="0" err="1"/>
              <a:t>the</a:t>
            </a:r>
            <a:r>
              <a:rPr lang="fi-FI" dirty="0"/>
              <a:t> </a:t>
            </a:r>
            <a:r>
              <a:rPr lang="fi-FI" dirty="0" err="1"/>
              <a:t>architecture</a:t>
            </a:r>
            <a:r>
              <a:rPr lang="fi-FI" dirty="0"/>
              <a:t> and </a:t>
            </a:r>
            <a:r>
              <a:rPr lang="fi-FI" dirty="0" err="1"/>
              <a:t>how</a:t>
            </a:r>
            <a:r>
              <a:rPr lang="fi-FI" dirty="0"/>
              <a:t> it is </a:t>
            </a:r>
            <a:r>
              <a:rPr lang="fi-FI" dirty="0" err="1"/>
              <a:t>audited</a:t>
            </a:r>
            <a:r>
              <a:rPr lang="fi-FI" dirty="0"/>
              <a:t>, </a:t>
            </a:r>
            <a:r>
              <a:rPr lang="fi-FI" dirty="0" err="1"/>
              <a:t>but</a:t>
            </a:r>
            <a:r>
              <a:rPr lang="fi-FI" dirty="0"/>
              <a:t> </a:t>
            </a:r>
            <a:r>
              <a:rPr lang="fi-FI" dirty="0" err="1"/>
              <a:t>still</a:t>
            </a:r>
            <a:r>
              <a:rPr lang="fi-FI" dirty="0"/>
              <a:t> </a:t>
            </a:r>
            <a:r>
              <a:rPr lang="fi-FI" dirty="0" err="1"/>
              <a:t>base</a:t>
            </a:r>
            <a:r>
              <a:rPr lang="fi-FI" dirty="0"/>
              <a:t> </a:t>
            </a:r>
            <a:r>
              <a:rPr lang="fi-FI" dirty="0" err="1"/>
              <a:t>the</a:t>
            </a:r>
            <a:r>
              <a:rPr lang="fi-FI" dirty="0"/>
              <a:t> </a:t>
            </a:r>
            <a:r>
              <a:rPr lang="fi-FI" dirty="0" err="1"/>
              <a:t>architecture</a:t>
            </a:r>
            <a:r>
              <a:rPr lang="fi-FI" dirty="0"/>
              <a:t> on </a:t>
            </a:r>
            <a:r>
              <a:rPr lang="fi-FI" dirty="0" err="1"/>
              <a:t>many</a:t>
            </a:r>
            <a:r>
              <a:rPr lang="fi-FI" dirty="0"/>
              <a:t> </a:t>
            </a:r>
            <a:r>
              <a:rPr lang="fi-FI" dirty="0" err="1"/>
              <a:t>other</a:t>
            </a:r>
            <a:r>
              <a:rPr lang="fi-FI" dirty="0"/>
              <a:t> </a:t>
            </a:r>
            <a:r>
              <a:rPr lang="fi-FI" dirty="0" err="1"/>
              <a:t>factors</a:t>
            </a:r>
            <a:r>
              <a:rPr lang="fi-FI" dirty="0"/>
              <a:t>.</a:t>
            </a:r>
          </a:p>
          <a:p>
            <a:pPr lvl="1"/>
            <a:r>
              <a:rPr lang="fi-FI" dirty="0"/>
              <a:t>Software </a:t>
            </a:r>
            <a:r>
              <a:rPr lang="fi-FI" dirty="0" err="1"/>
              <a:t>company</a:t>
            </a:r>
            <a:r>
              <a:rPr lang="fi-FI" dirty="0"/>
              <a:t> </a:t>
            </a:r>
            <a:r>
              <a:rPr lang="fi-FI" dirty="0" err="1"/>
              <a:t>does</a:t>
            </a:r>
            <a:r>
              <a:rPr lang="fi-FI" dirty="0"/>
              <a:t> </a:t>
            </a:r>
            <a:r>
              <a:rPr lang="fi-FI" dirty="0" err="1"/>
              <a:t>not</a:t>
            </a:r>
            <a:r>
              <a:rPr lang="fi-FI" dirty="0"/>
              <a:t> </a:t>
            </a:r>
            <a:r>
              <a:rPr lang="fi-FI" dirty="0" err="1"/>
              <a:t>exist</a:t>
            </a:r>
            <a:r>
              <a:rPr lang="fi-FI" dirty="0"/>
              <a:t> for </a:t>
            </a:r>
            <a:r>
              <a:rPr lang="fi-FI" dirty="0" err="1"/>
              <a:t>the</a:t>
            </a:r>
            <a:r>
              <a:rPr lang="fi-FI" dirty="0"/>
              <a:t> </a:t>
            </a:r>
            <a:r>
              <a:rPr lang="fi-FI" dirty="0" err="1"/>
              <a:t>customers</a:t>
            </a:r>
            <a:r>
              <a:rPr lang="fi-FI" dirty="0"/>
              <a:t>. It </a:t>
            </a:r>
            <a:r>
              <a:rPr lang="fi-FI" dirty="0" err="1"/>
              <a:t>exists</a:t>
            </a:r>
            <a:r>
              <a:rPr lang="fi-FI" dirty="0"/>
              <a:t> to </a:t>
            </a:r>
            <a:r>
              <a:rPr lang="fi-FI" dirty="0" err="1"/>
              <a:t>make</a:t>
            </a:r>
            <a:r>
              <a:rPr lang="fi-FI" dirty="0"/>
              <a:t> </a:t>
            </a:r>
            <a:r>
              <a:rPr lang="fi-FI" dirty="0" err="1"/>
              <a:t>income</a:t>
            </a:r>
            <a:r>
              <a:rPr lang="fi-FI" dirty="0"/>
              <a:t> to </a:t>
            </a:r>
            <a:r>
              <a:rPr lang="fi-FI" dirty="0" err="1"/>
              <a:t>the</a:t>
            </a:r>
            <a:r>
              <a:rPr lang="fi-FI" dirty="0"/>
              <a:t> </a:t>
            </a:r>
            <a:r>
              <a:rPr lang="fi-FI" dirty="0" err="1"/>
              <a:t>owners</a:t>
            </a:r>
            <a:r>
              <a:rPr lang="fi-FI" dirty="0"/>
              <a:t>.</a:t>
            </a:r>
          </a:p>
          <a:p>
            <a:pPr lvl="1"/>
            <a:r>
              <a:rPr lang="fi-FI" dirty="0" err="1"/>
              <a:t>Customer</a:t>
            </a:r>
            <a:r>
              <a:rPr lang="fi-FI" dirty="0"/>
              <a:t> </a:t>
            </a:r>
            <a:r>
              <a:rPr lang="fi-FI" dirty="0" err="1"/>
              <a:t>satisfaction</a:t>
            </a:r>
            <a:r>
              <a:rPr lang="fi-FI" dirty="0"/>
              <a:t> and </a:t>
            </a:r>
            <a:r>
              <a:rPr lang="fi-FI" dirty="0" err="1"/>
              <a:t>retainment</a:t>
            </a:r>
            <a:r>
              <a:rPr lang="fi-FI" dirty="0"/>
              <a:t> is a </a:t>
            </a:r>
            <a:r>
              <a:rPr lang="fi-FI" dirty="0" err="1"/>
              <a:t>strategy</a:t>
            </a:r>
            <a:r>
              <a:rPr lang="fi-FI" dirty="0"/>
              <a:t> to </a:t>
            </a:r>
            <a:r>
              <a:rPr lang="fi-FI" dirty="0" err="1"/>
              <a:t>stay</a:t>
            </a:r>
            <a:r>
              <a:rPr lang="fi-FI" dirty="0"/>
              <a:t> </a:t>
            </a:r>
            <a:r>
              <a:rPr lang="fi-FI" dirty="0" err="1"/>
              <a:t>alive</a:t>
            </a:r>
            <a:r>
              <a:rPr lang="fi-FI" dirty="0"/>
              <a:t> and </a:t>
            </a:r>
            <a:r>
              <a:rPr lang="fi-FI" dirty="0" err="1"/>
              <a:t>grow</a:t>
            </a:r>
            <a:r>
              <a:rPr lang="fi-FI" dirty="0"/>
              <a:t> </a:t>
            </a:r>
            <a:r>
              <a:rPr lang="fi-FI" dirty="0" err="1"/>
              <a:t>the</a:t>
            </a:r>
            <a:r>
              <a:rPr lang="fi-FI" dirty="0"/>
              <a:t> </a:t>
            </a:r>
            <a:r>
              <a:rPr lang="fi-FI" dirty="0" err="1"/>
              <a:t>income</a:t>
            </a:r>
            <a:endParaRPr lang="fi-FI" dirty="0"/>
          </a:p>
          <a:p>
            <a:pPr lvl="1"/>
            <a:r>
              <a:rPr lang="fi-FI" dirty="0" err="1"/>
              <a:t>What</a:t>
            </a:r>
            <a:r>
              <a:rPr lang="fi-FI" dirty="0"/>
              <a:t> </a:t>
            </a:r>
            <a:r>
              <a:rPr lang="fi-FI" dirty="0" err="1"/>
              <a:t>happens</a:t>
            </a:r>
            <a:r>
              <a:rPr lang="fi-FI" dirty="0"/>
              <a:t> to a Software </a:t>
            </a:r>
            <a:r>
              <a:rPr lang="fi-FI" dirty="0" err="1"/>
              <a:t>company</a:t>
            </a:r>
            <a:r>
              <a:rPr lang="fi-FI" dirty="0"/>
              <a:t> </a:t>
            </a:r>
            <a:r>
              <a:rPr lang="fi-FI" dirty="0" err="1"/>
              <a:t>who</a:t>
            </a:r>
            <a:r>
              <a:rPr lang="fi-FI" dirty="0"/>
              <a:t> </a:t>
            </a:r>
            <a:r>
              <a:rPr lang="fi-FI" dirty="0" err="1"/>
              <a:t>doesn’t</a:t>
            </a:r>
            <a:r>
              <a:rPr lang="fi-FI" dirty="0"/>
              <a:t> </a:t>
            </a:r>
            <a:r>
              <a:rPr lang="fi-FI" dirty="0" err="1"/>
              <a:t>do</a:t>
            </a:r>
            <a:r>
              <a:rPr lang="fi-FI" dirty="0"/>
              <a:t> </a:t>
            </a:r>
            <a:r>
              <a:rPr lang="fi-FI" dirty="0" err="1"/>
              <a:t>things</a:t>
            </a:r>
            <a:r>
              <a:rPr lang="fi-FI" dirty="0"/>
              <a:t> </a:t>
            </a:r>
            <a:r>
              <a:rPr lang="fi-FI" dirty="0" err="1"/>
              <a:t>efficiently</a:t>
            </a:r>
            <a:r>
              <a:rPr lang="fi-FI" dirty="0"/>
              <a:t> and </a:t>
            </a:r>
            <a:r>
              <a:rPr lang="fi-FI" dirty="0" err="1"/>
              <a:t>e.g</a:t>
            </a:r>
            <a:r>
              <a:rPr lang="fi-FI" dirty="0"/>
              <a:t>. </a:t>
            </a:r>
            <a:r>
              <a:rPr lang="fi-FI" dirty="0" err="1"/>
              <a:t>use</a:t>
            </a:r>
            <a:r>
              <a:rPr lang="fi-FI" dirty="0"/>
              <a:t> </a:t>
            </a:r>
            <a:r>
              <a:rPr lang="fi-FI" dirty="0" err="1"/>
              <a:t>the</a:t>
            </a:r>
            <a:r>
              <a:rPr lang="fi-FI" dirty="0"/>
              <a:t> </a:t>
            </a:r>
            <a:r>
              <a:rPr lang="fi-FI" dirty="0" err="1"/>
              <a:t>same</a:t>
            </a:r>
            <a:r>
              <a:rPr lang="fi-FI" dirty="0"/>
              <a:t> </a:t>
            </a:r>
            <a:r>
              <a:rPr lang="fi-FI" dirty="0" err="1"/>
              <a:t>architecture</a:t>
            </a:r>
            <a:r>
              <a:rPr lang="fi-FI" dirty="0"/>
              <a:t> and </a:t>
            </a:r>
            <a:r>
              <a:rPr lang="fi-FI" dirty="0" err="1"/>
              <a:t>tech</a:t>
            </a:r>
            <a:r>
              <a:rPr lang="fi-FI" dirty="0"/>
              <a:t> </a:t>
            </a:r>
            <a:r>
              <a:rPr lang="fi-FI" dirty="0" err="1"/>
              <a:t>stack</a:t>
            </a:r>
            <a:r>
              <a:rPr lang="fi-FI" dirty="0"/>
              <a:t> in </a:t>
            </a:r>
            <a:r>
              <a:rPr lang="fi-FI" dirty="0" err="1"/>
              <a:t>many</a:t>
            </a:r>
            <a:r>
              <a:rPr lang="fi-FI" dirty="0"/>
              <a:t> </a:t>
            </a:r>
            <a:r>
              <a:rPr lang="fi-FI" dirty="0" err="1"/>
              <a:t>projects</a:t>
            </a:r>
            <a:r>
              <a:rPr lang="fi-FI" dirty="0"/>
              <a:t> for </a:t>
            </a:r>
            <a:r>
              <a:rPr lang="fi-FI" dirty="0" err="1"/>
              <a:t>multiple</a:t>
            </a:r>
            <a:r>
              <a:rPr lang="fi-FI" dirty="0"/>
              <a:t> </a:t>
            </a:r>
            <a:r>
              <a:rPr lang="fi-FI" dirty="0" err="1"/>
              <a:t>customers</a:t>
            </a:r>
            <a:r>
              <a:rPr lang="fi-FI" dirty="0"/>
              <a:t>? </a:t>
            </a:r>
            <a:r>
              <a:rPr lang="fi-FI" dirty="0" err="1"/>
              <a:t>Note</a:t>
            </a:r>
            <a:r>
              <a:rPr lang="fi-FI" dirty="0"/>
              <a:t>, </a:t>
            </a:r>
            <a:r>
              <a:rPr lang="fi-FI" dirty="0" err="1"/>
              <a:t>the</a:t>
            </a:r>
            <a:r>
              <a:rPr lang="fi-FI" dirty="0"/>
              <a:t> </a:t>
            </a:r>
            <a:r>
              <a:rPr lang="fi-FI" dirty="0" err="1"/>
              <a:t>other</a:t>
            </a:r>
            <a:r>
              <a:rPr lang="fi-FI" dirty="0"/>
              <a:t> </a:t>
            </a:r>
            <a:r>
              <a:rPr lang="fi-FI" dirty="0" err="1"/>
              <a:t>competing</a:t>
            </a:r>
            <a:r>
              <a:rPr lang="fi-FI" dirty="0"/>
              <a:t> SW </a:t>
            </a:r>
            <a:r>
              <a:rPr lang="fi-FI" dirty="0" err="1"/>
              <a:t>companies</a:t>
            </a:r>
            <a:r>
              <a:rPr lang="fi-FI" dirty="0"/>
              <a:t> </a:t>
            </a:r>
            <a:r>
              <a:rPr lang="fi-FI" dirty="0" err="1"/>
              <a:t>do</a:t>
            </a:r>
            <a:r>
              <a:rPr lang="fi-FI" dirty="0"/>
              <a:t>.</a:t>
            </a:r>
          </a:p>
          <a:p>
            <a:pPr lvl="1"/>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13</a:t>
            </a:fld>
            <a:endParaRPr lang="en-GB"/>
          </a:p>
        </p:txBody>
      </p:sp>
    </p:spTree>
    <p:extLst>
      <p:ext uri="{BB962C8B-B14F-4D97-AF65-F5344CB8AC3E}">
        <p14:creationId xmlns:p14="http://schemas.microsoft.com/office/powerpoint/2010/main" val="262882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549276"/>
            <a:ext cx="11125200" cy="574352"/>
          </a:xfrm>
        </p:spPr>
        <p:txBody>
          <a:bodyPr/>
          <a:lstStyle/>
          <a:p>
            <a:r>
              <a:rPr lang="fi-FI" dirty="0"/>
              <a:t>Notes on Robert C. Martin, </a:t>
            </a:r>
            <a:r>
              <a:rPr lang="fi-FI" dirty="0" err="1"/>
              <a:t>aka</a:t>
            </a:r>
            <a:r>
              <a:rPr lang="fi-FI" dirty="0"/>
              <a:t> ’</a:t>
            </a:r>
            <a:r>
              <a:rPr lang="fi-FI" dirty="0" err="1"/>
              <a:t>Uncle</a:t>
            </a:r>
            <a:r>
              <a:rPr lang="fi-FI" dirty="0"/>
              <a:t> Bob’</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220851" y="1773238"/>
            <a:ext cx="11581108" cy="4140200"/>
          </a:xfrm>
        </p:spPr>
        <p:txBody>
          <a:bodyPr>
            <a:normAutofit/>
          </a:bodyPr>
          <a:lstStyle/>
          <a:p>
            <a:pPr marL="0" indent="0">
              <a:buNone/>
            </a:pPr>
            <a:r>
              <a:rPr lang="fi-FI" dirty="0"/>
              <a:t>(</a:t>
            </a:r>
            <a:r>
              <a:rPr lang="fi-FI" dirty="0" err="1"/>
              <a:t>These</a:t>
            </a:r>
            <a:r>
              <a:rPr lang="fi-FI" dirty="0"/>
              <a:t> </a:t>
            </a:r>
            <a:r>
              <a:rPr lang="fi-FI" dirty="0" err="1"/>
              <a:t>are</a:t>
            </a:r>
            <a:r>
              <a:rPr lang="fi-FI" dirty="0"/>
              <a:t> just my </a:t>
            </a:r>
            <a:r>
              <a:rPr lang="fi-FI" dirty="0" err="1"/>
              <a:t>own</a:t>
            </a:r>
            <a:r>
              <a:rPr lang="fi-FI" dirty="0"/>
              <a:t> </a:t>
            </a:r>
            <a:r>
              <a:rPr lang="fi-FI" dirty="0" err="1"/>
              <a:t>opinions</a:t>
            </a:r>
            <a:r>
              <a:rPr lang="fi-FI" dirty="0"/>
              <a:t> </a:t>
            </a:r>
            <a:r>
              <a:rPr lang="fi-FI" dirty="0" err="1"/>
              <a:t>with</a:t>
            </a:r>
            <a:r>
              <a:rPr lang="fi-FI" dirty="0"/>
              <a:t> </a:t>
            </a:r>
            <a:r>
              <a:rPr lang="fi-FI" dirty="0" err="1"/>
              <a:t>little</a:t>
            </a:r>
            <a:r>
              <a:rPr lang="fi-FI" dirty="0"/>
              <a:t> </a:t>
            </a:r>
            <a:r>
              <a:rPr lang="fi-FI" dirty="0" err="1"/>
              <a:t>more</a:t>
            </a:r>
            <a:r>
              <a:rPr lang="fi-FI" dirty="0"/>
              <a:t> </a:t>
            </a:r>
            <a:r>
              <a:rPr lang="fi-FI" dirty="0" err="1"/>
              <a:t>knowledge</a:t>
            </a:r>
            <a:r>
              <a:rPr lang="fi-FI" dirty="0"/>
              <a:t> </a:t>
            </a:r>
            <a:r>
              <a:rPr lang="fi-FI" dirty="0" err="1"/>
              <a:t>than</a:t>
            </a:r>
            <a:r>
              <a:rPr lang="fi-FI" dirty="0"/>
              <a:t> </a:t>
            </a:r>
            <a:r>
              <a:rPr lang="fi-FI" dirty="0" err="1"/>
              <a:t>listening</a:t>
            </a:r>
            <a:r>
              <a:rPr lang="fi-FI" dirty="0"/>
              <a:t> to </a:t>
            </a:r>
            <a:r>
              <a:rPr lang="fi-FI" dirty="0" err="1"/>
              <a:t>many</a:t>
            </a:r>
            <a:r>
              <a:rPr lang="fi-FI" dirty="0"/>
              <a:t> of </a:t>
            </a:r>
            <a:r>
              <a:rPr lang="fi-FI" dirty="0" err="1"/>
              <a:t>his</a:t>
            </a:r>
            <a:r>
              <a:rPr lang="fi-FI" dirty="0"/>
              <a:t> </a:t>
            </a:r>
            <a:r>
              <a:rPr lang="fi-FI" dirty="0" err="1"/>
              <a:t>videos</a:t>
            </a:r>
            <a:r>
              <a:rPr lang="fi-FI" dirty="0"/>
              <a:t>. </a:t>
            </a:r>
            <a:r>
              <a:rPr lang="fi-FI" dirty="0" err="1"/>
              <a:t>So</a:t>
            </a:r>
            <a:r>
              <a:rPr lang="fi-FI" dirty="0"/>
              <a:t> </a:t>
            </a:r>
            <a:r>
              <a:rPr lang="fi-FI" dirty="0" err="1"/>
              <a:t>take</a:t>
            </a:r>
            <a:r>
              <a:rPr lang="fi-FI" dirty="0"/>
              <a:t> </a:t>
            </a:r>
            <a:r>
              <a:rPr lang="fi-FI" dirty="0" err="1"/>
              <a:t>these</a:t>
            </a:r>
            <a:r>
              <a:rPr lang="fi-FI" dirty="0"/>
              <a:t> </a:t>
            </a:r>
            <a:r>
              <a:rPr lang="fi-FI" dirty="0" err="1"/>
              <a:t>with</a:t>
            </a:r>
            <a:r>
              <a:rPr lang="fi-FI" dirty="0"/>
              <a:t> 2kg of </a:t>
            </a:r>
            <a:r>
              <a:rPr lang="fi-FI" dirty="0" err="1"/>
              <a:t>salt</a:t>
            </a:r>
            <a:r>
              <a:rPr lang="fi-FI" dirty="0"/>
              <a:t> </a:t>
            </a:r>
            <a:r>
              <a:rPr lang="fi-FI" dirty="0">
                <a:sym typeface="Wingdings" panose="05000000000000000000" pitchFamily="2" charset="2"/>
              </a:rPr>
              <a:t> </a:t>
            </a:r>
            <a:r>
              <a:rPr lang="fi-FI" dirty="0"/>
              <a:t>)</a:t>
            </a:r>
            <a:br>
              <a:rPr lang="fi-FI" dirty="0"/>
            </a:br>
            <a:br>
              <a:rPr lang="fi-FI" dirty="0"/>
            </a:br>
            <a:r>
              <a:rPr lang="fi-FI" dirty="0"/>
              <a:t>Author of </a:t>
            </a:r>
            <a:r>
              <a:rPr lang="fi-FI" dirty="0" err="1"/>
              <a:t>e.g</a:t>
            </a:r>
            <a:r>
              <a:rPr lang="fi-FI" dirty="0"/>
              <a:t>. </a:t>
            </a:r>
            <a:r>
              <a:rPr lang="fi-FI" dirty="0" err="1"/>
              <a:t>the</a:t>
            </a:r>
            <a:r>
              <a:rPr lang="fi-FI" dirty="0"/>
              <a:t> ”</a:t>
            </a:r>
            <a:r>
              <a:rPr lang="fi-FI" dirty="0" err="1"/>
              <a:t>Clean</a:t>
            </a:r>
            <a:r>
              <a:rPr lang="fi-FI" dirty="0"/>
              <a:t> </a:t>
            </a:r>
            <a:r>
              <a:rPr lang="fi-FI" dirty="0" err="1"/>
              <a:t>code</a:t>
            </a:r>
            <a:r>
              <a:rPr lang="fi-FI" dirty="0"/>
              <a:t>” </a:t>
            </a:r>
            <a:r>
              <a:rPr lang="fi-FI" dirty="0" err="1"/>
              <a:t>book</a:t>
            </a:r>
            <a:endParaRPr lang="fi-FI" dirty="0"/>
          </a:p>
          <a:p>
            <a:pPr marL="285750" indent="-285750">
              <a:buFont typeface="Arial" panose="020B0604020202020204" pitchFamily="34" charset="0"/>
              <a:buChar char="•"/>
            </a:pPr>
            <a:r>
              <a:rPr lang="en-US" dirty="0"/>
              <a:t>80-90% of what he says is brilliant and should be learned from. 10-20% should be taken with a kilogram of salt. It's </a:t>
            </a:r>
            <a:r>
              <a:rPr lang="en-US" dirty="0" err="1"/>
              <a:t>opionated</a:t>
            </a:r>
            <a:r>
              <a:rPr lang="en-US" dirty="0"/>
              <a:t> and highly debatable.</a:t>
            </a:r>
          </a:p>
          <a:p>
            <a:pPr marL="285750" indent="-285750">
              <a:buFont typeface="Arial" panose="020B0604020202020204" pitchFamily="34" charset="0"/>
              <a:buChar char="•"/>
            </a:pPr>
            <a:r>
              <a:rPr lang="en-US" dirty="0"/>
              <a:t>Thus, use his opinions and speeches as stimulant but not as source of the truth. And he is great in inspiring. The videos are to big part entertainment. And very good entertainment with lot of good advice to developers.</a:t>
            </a:r>
          </a:p>
          <a:p>
            <a:pPr marL="285750" indent="-285750">
              <a:buFont typeface="Arial" panose="020B0604020202020204" pitchFamily="34" charset="0"/>
              <a:buChar char="•"/>
            </a:pPr>
            <a:r>
              <a:rPr lang="en-US" dirty="0"/>
              <a:t>But I do not know how much he e.g. has worked on modern DevOps, frameworks and cloud-native apps? Or what is his database development understanding level?</a:t>
            </a:r>
          </a:p>
          <a:p>
            <a:pPr marL="285750" indent="-285750">
              <a:buFont typeface="Arial" panose="020B0604020202020204" pitchFamily="34" charset="0"/>
              <a:buChar char="•"/>
            </a:pPr>
            <a:r>
              <a:rPr lang="en-US" dirty="0"/>
              <a:t>Separate note, not related to him:</a:t>
            </a:r>
          </a:p>
          <a:p>
            <a:pPr marL="789750" lvl="1" indent="-285750">
              <a:buFont typeface="Arial" panose="020B0604020202020204" pitchFamily="34" charset="0"/>
              <a:buChar char="•"/>
            </a:pPr>
            <a:r>
              <a:rPr lang="en-US" dirty="0"/>
              <a:t>I have seen very famous and respected gurus reveal in their demonstrations that they do not understand basic things about something outside of their immediate expertise area. E.g. databases. True.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214097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Why</a:t>
            </a:r>
            <a:r>
              <a:rPr lang="fi-FI" dirty="0"/>
              <a:t> to </a:t>
            </a:r>
            <a:r>
              <a:rPr lang="fi-FI" dirty="0" err="1"/>
              <a:t>have</a:t>
            </a:r>
            <a:r>
              <a:rPr lang="fi-FI" dirty="0"/>
              <a:t> </a:t>
            </a:r>
            <a:r>
              <a:rPr lang="fi-FI" dirty="0" err="1"/>
              <a:t>good</a:t>
            </a:r>
            <a:r>
              <a:rPr lang="fi-FI" dirty="0"/>
              <a:t> Software Architecture?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We</a:t>
            </a:r>
            <a:r>
              <a:rPr lang="fi-FI" dirty="0"/>
              <a:t> </a:t>
            </a:r>
            <a:r>
              <a:rPr lang="fi-FI" dirty="0" err="1"/>
              <a:t>spend</a:t>
            </a:r>
            <a:r>
              <a:rPr lang="fi-FI" dirty="0"/>
              <a:t> some </a:t>
            </a:r>
            <a:r>
              <a:rPr lang="fi-FI" dirty="0" err="1"/>
              <a:t>effort</a:t>
            </a:r>
            <a:r>
              <a:rPr lang="fi-FI" dirty="0"/>
              <a:t> in </a:t>
            </a:r>
            <a:r>
              <a:rPr lang="fi-FI" dirty="0" err="1"/>
              <a:t>the</a:t>
            </a:r>
            <a:r>
              <a:rPr lang="fi-FI" dirty="0"/>
              <a:t> </a:t>
            </a:r>
            <a:r>
              <a:rPr lang="fi-FI" dirty="0" err="1"/>
              <a:t>beginning</a:t>
            </a:r>
            <a:r>
              <a:rPr lang="fi-FI" dirty="0"/>
              <a:t>, to </a:t>
            </a:r>
            <a:r>
              <a:rPr lang="fi-FI" dirty="0" err="1"/>
              <a:t>make</a:t>
            </a:r>
            <a:r>
              <a:rPr lang="fi-FI" dirty="0"/>
              <a:t> </a:t>
            </a:r>
            <a:r>
              <a:rPr lang="fi-FI" dirty="0" err="1"/>
              <a:t>the</a:t>
            </a:r>
            <a:r>
              <a:rPr lang="fi-FI" dirty="0"/>
              <a:t> </a:t>
            </a:r>
            <a:r>
              <a:rPr lang="fi-FI" dirty="0" err="1"/>
              <a:t>development</a:t>
            </a:r>
            <a:r>
              <a:rPr lang="fi-FI" dirty="0"/>
              <a:t> </a:t>
            </a:r>
            <a:r>
              <a:rPr lang="fi-FI" i="1" dirty="0" err="1"/>
              <a:t>easier</a:t>
            </a:r>
            <a:r>
              <a:rPr lang="fi-FI" i="1" dirty="0"/>
              <a:t>, </a:t>
            </a:r>
            <a:r>
              <a:rPr lang="fi-FI" i="1" dirty="0" err="1"/>
              <a:t>safer</a:t>
            </a:r>
            <a:r>
              <a:rPr lang="fi-FI" i="1" dirty="0"/>
              <a:t>, </a:t>
            </a:r>
            <a:r>
              <a:rPr lang="fi-FI" i="1" dirty="0" err="1"/>
              <a:t>faster</a:t>
            </a:r>
            <a:r>
              <a:rPr lang="fi-FI" i="1" dirty="0"/>
              <a:t>, </a:t>
            </a:r>
            <a:r>
              <a:rPr lang="fi-FI" i="1" dirty="0" err="1"/>
              <a:t>less</a:t>
            </a:r>
            <a:r>
              <a:rPr lang="fi-FI" i="1" dirty="0"/>
              <a:t> </a:t>
            </a:r>
            <a:r>
              <a:rPr lang="fi-FI" i="1" dirty="0" err="1"/>
              <a:t>tiring</a:t>
            </a:r>
            <a:r>
              <a:rPr lang="fi-FI" i="1" dirty="0"/>
              <a:t> </a:t>
            </a:r>
            <a:r>
              <a:rPr lang="fi-FI" dirty="0" err="1"/>
              <a:t>later</a:t>
            </a:r>
            <a:r>
              <a:rPr lang="fi-FI" dirty="0"/>
              <a:t> in </a:t>
            </a:r>
            <a:r>
              <a:rPr lang="fi-FI" dirty="0" err="1"/>
              <a:t>the</a:t>
            </a:r>
            <a:r>
              <a:rPr lang="fi-FI" dirty="0"/>
              <a:t> </a:t>
            </a:r>
            <a:r>
              <a:rPr lang="fi-FI" dirty="0" err="1"/>
              <a:t>project</a:t>
            </a:r>
            <a:r>
              <a:rPr lang="fi-FI" dirty="0"/>
              <a:t>. </a:t>
            </a:r>
          </a:p>
          <a:p>
            <a:r>
              <a:rPr lang="fi-FI" dirty="0" err="1"/>
              <a:t>Finally</a:t>
            </a:r>
            <a:r>
              <a:rPr lang="fi-FI" dirty="0"/>
              <a:t> </a:t>
            </a:r>
            <a:r>
              <a:rPr lang="fi-FI" dirty="0" err="1"/>
              <a:t>this</a:t>
            </a:r>
            <a:r>
              <a:rPr lang="fi-FI" dirty="0"/>
              <a:t> </a:t>
            </a:r>
            <a:r>
              <a:rPr lang="fi-FI" dirty="0" err="1"/>
              <a:t>can</a:t>
            </a:r>
            <a:r>
              <a:rPr lang="fi-FI" dirty="0"/>
              <a:t> </a:t>
            </a:r>
            <a:r>
              <a:rPr lang="fi-FI" dirty="0" err="1"/>
              <a:t>be</a:t>
            </a:r>
            <a:r>
              <a:rPr lang="fi-FI" dirty="0"/>
              <a:t> </a:t>
            </a:r>
            <a:r>
              <a:rPr lang="fi-FI" dirty="0" err="1"/>
              <a:t>measured</a:t>
            </a:r>
            <a:r>
              <a:rPr lang="fi-FI" dirty="0"/>
              <a:t> </a:t>
            </a:r>
            <a:r>
              <a:rPr lang="fi-FI" dirty="0" err="1"/>
              <a:t>also</a:t>
            </a:r>
            <a:r>
              <a:rPr lang="fi-FI" dirty="0"/>
              <a:t> in €uros. </a:t>
            </a:r>
            <a:r>
              <a:rPr lang="fi-FI" dirty="0" err="1"/>
              <a:t>The</a:t>
            </a:r>
            <a:r>
              <a:rPr lang="fi-FI" dirty="0"/>
              <a:t> software </a:t>
            </a:r>
            <a:r>
              <a:rPr lang="fi-FI" dirty="0" err="1"/>
              <a:t>company</a:t>
            </a:r>
            <a:r>
              <a:rPr lang="fi-FI" dirty="0"/>
              <a:t> </a:t>
            </a:r>
            <a:r>
              <a:rPr lang="fi-FI" dirty="0" err="1"/>
              <a:t>will</a:t>
            </a:r>
            <a:r>
              <a:rPr lang="fi-FI" dirty="0"/>
              <a:t> </a:t>
            </a:r>
            <a:r>
              <a:rPr lang="fi-FI" dirty="0" err="1"/>
              <a:t>have</a:t>
            </a:r>
            <a:r>
              <a:rPr lang="fi-FI" dirty="0"/>
              <a:t> a </a:t>
            </a:r>
            <a:r>
              <a:rPr lang="fi-FI" dirty="0" err="1"/>
              <a:t>better</a:t>
            </a:r>
            <a:r>
              <a:rPr lang="fi-FI" dirty="0"/>
              <a:t> </a:t>
            </a:r>
            <a:r>
              <a:rPr lang="fi-FI" dirty="0" err="1"/>
              <a:t>foundation</a:t>
            </a:r>
            <a:r>
              <a:rPr lang="fi-FI" dirty="0"/>
              <a:t> to </a:t>
            </a:r>
            <a:r>
              <a:rPr lang="fi-FI" dirty="0" err="1"/>
              <a:t>serve</a:t>
            </a:r>
            <a:r>
              <a:rPr lang="fi-FI" dirty="0"/>
              <a:t> </a:t>
            </a:r>
            <a:r>
              <a:rPr lang="fi-FI" dirty="0" err="1"/>
              <a:t>also</a:t>
            </a:r>
            <a:r>
              <a:rPr lang="fi-FI" dirty="0"/>
              <a:t> </a:t>
            </a:r>
            <a:r>
              <a:rPr lang="fi-FI" dirty="0" err="1"/>
              <a:t>future</a:t>
            </a:r>
            <a:r>
              <a:rPr lang="fi-FI" dirty="0"/>
              <a:t> </a:t>
            </a:r>
            <a:r>
              <a:rPr lang="fi-FI" dirty="0" err="1"/>
              <a:t>customers</a:t>
            </a:r>
            <a:r>
              <a:rPr lang="fi-FI" dirty="0"/>
              <a:t>. </a:t>
            </a:r>
          </a:p>
          <a:p>
            <a:r>
              <a:rPr lang="fi-FI" dirty="0" err="1"/>
              <a:t>Investment</a:t>
            </a:r>
            <a:r>
              <a:rPr lang="fi-FI" dirty="0"/>
              <a:t> + ROI (Return on </a:t>
            </a:r>
            <a:r>
              <a:rPr lang="fi-FI" dirty="0" err="1"/>
              <a:t>investment</a:t>
            </a:r>
            <a:r>
              <a:rPr lang="fi-FI"/>
              <a:t>). </a:t>
            </a:r>
            <a:r>
              <a:rPr lang="fi-FI" dirty="0"/>
              <a:t>And </a:t>
            </a:r>
            <a:r>
              <a:rPr lang="fi-FI" dirty="0" err="1"/>
              <a:t>are</a:t>
            </a:r>
            <a:r>
              <a:rPr lang="fi-FI" dirty="0"/>
              <a:t> </a:t>
            </a:r>
            <a:r>
              <a:rPr lang="fi-FI" dirty="0" err="1"/>
              <a:t>we</a:t>
            </a:r>
            <a:r>
              <a:rPr lang="fi-FI" dirty="0"/>
              <a:t> </a:t>
            </a:r>
            <a:r>
              <a:rPr lang="fi-FI" dirty="0" err="1"/>
              <a:t>talking</a:t>
            </a:r>
            <a:r>
              <a:rPr lang="fi-FI" dirty="0"/>
              <a:t> </a:t>
            </a:r>
            <a:r>
              <a:rPr lang="fi-FI" dirty="0" err="1"/>
              <a:t>about</a:t>
            </a:r>
            <a:r>
              <a:rPr lang="fi-FI" dirty="0"/>
              <a:t> </a:t>
            </a:r>
            <a:r>
              <a:rPr lang="fi-FI" dirty="0" err="1"/>
              <a:t>one</a:t>
            </a:r>
            <a:r>
              <a:rPr lang="fi-FI" dirty="0"/>
              <a:t> </a:t>
            </a:r>
            <a:r>
              <a:rPr lang="fi-FI" dirty="0" err="1"/>
              <a:t>week</a:t>
            </a:r>
            <a:r>
              <a:rPr lang="fi-FI" dirty="0"/>
              <a:t>, </a:t>
            </a:r>
            <a:r>
              <a:rPr lang="fi-FI" dirty="0" err="1"/>
              <a:t>one</a:t>
            </a:r>
            <a:r>
              <a:rPr lang="fi-FI" dirty="0"/>
              <a:t> </a:t>
            </a:r>
            <a:r>
              <a:rPr lang="fi-FI" dirty="0" err="1"/>
              <a:t>month</a:t>
            </a:r>
            <a:r>
              <a:rPr lang="fi-FI" dirty="0"/>
              <a:t>, </a:t>
            </a:r>
            <a:r>
              <a:rPr lang="fi-FI" dirty="0" err="1"/>
              <a:t>one</a:t>
            </a:r>
            <a:r>
              <a:rPr lang="fi-FI" dirty="0"/>
              <a:t> </a:t>
            </a:r>
            <a:r>
              <a:rPr lang="fi-FI" dirty="0" err="1"/>
              <a:t>year</a:t>
            </a:r>
            <a:r>
              <a:rPr lang="fi-FI" dirty="0"/>
              <a:t> </a:t>
            </a:r>
            <a:r>
              <a:rPr lang="fi-FI" dirty="0" err="1"/>
              <a:t>or</a:t>
            </a:r>
            <a:r>
              <a:rPr lang="fi-FI" dirty="0"/>
              <a:t> </a:t>
            </a:r>
            <a:r>
              <a:rPr lang="fi-FI" dirty="0" err="1"/>
              <a:t>multiple-year</a:t>
            </a:r>
            <a:r>
              <a:rPr lang="fi-FI" dirty="0"/>
              <a:t> ROI?</a:t>
            </a:r>
          </a:p>
          <a:p>
            <a:pPr marL="0" indent="0">
              <a:buNone/>
            </a:pPr>
            <a:endParaRPr lang="fi-FI" dirty="0"/>
          </a:p>
          <a:p>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1036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t>
            </a:r>
            <a:r>
              <a:rPr lang="en-US" sz="2800" i="1" dirty="0"/>
              <a:t>The fundamental organization of a system embodied in its </a:t>
            </a:r>
            <a:r>
              <a:rPr lang="en-US" sz="2800" b="1" i="1" dirty="0"/>
              <a:t>components</a:t>
            </a:r>
            <a:r>
              <a:rPr lang="en-US" sz="2800" i="1" dirty="0"/>
              <a:t>, their </a:t>
            </a:r>
            <a:r>
              <a:rPr lang="en-US" sz="2800" b="1" i="1" dirty="0"/>
              <a:t>relationships</a:t>
            </a:r>
            <a:r>
              <a:rPr lang="en-US" sz="2800" i="1" dirty="0"/>
              <a:t> to each other, and to the </a:t>
            </a:r>
            <a:r>
              <a:rPr lang="en-US" sz="2800" b="1" i="1" dirty="0"/>
              <a:t>environment</a:t>
            </a:r>
            <a:r>
              <a:rPr lang="en-US" sz="2800" i="1" dirty="0"/>
              <a:t>, and the </a:t>
            </a:r>
            <a:r>
              <a:rPr lang="en-US" sz="2800" b="1" i="1" dirty="0"/>
              <a:t>principles</a:t>
            </a:r>
            <a:r>
              <a:rPr lang="en-US" sz="2800" i="1" dirty="0"/>
              <a:t> guiding its </a:t>
            </a:r>
            <a:r>
              <a:rPr lang="en-US" sz="2800" b="1" i="1" dirty="0"/>
              <a:t>design</a:t>
            </a:r>
            <a:r>
              <a:rPr lang="en-US" sz="2800" i="1" dirty="0"/>
              <a:t> and </a:t>
            </a:r>
            <a:r>
              <a:rPr lang="en-US" sz="2800" b="1" i="1" dirty="0"/>
              <a:t>evolution</a:t>
            </a:r>
            <a:r>
              <a:rPr lang="en-US" sz="2800" i="1" dirty="0"/>
              <a:t>.</a:t>
            </a:r>
            <a:r>
              <a:rPr lang="fi-FI" sz="2800" i="1" dirty="0"/>
              <a:t>” </a:t>
            </a:r>
          </a:p>
          <a:p>
            <a:pPr marL="0" indent="0">
              <a:lnSpc>
                <a:spcPct val="100000"/>
              </a:lnSpc>
              <a:buNone/>
            </a:pPr>
            <a:r>
              <a:rPr lang="fi-FI" sz="2800" i="1" dirty="0"/>
              <a:t>  </a:t>
            </a:r>
            <a:r>
              <a:rPr lang="fi-FI" sz="2800" dirty="0"/>
              <a:t>(IEEE 1471:2000 </a:t>
            </a:r>
            <a:r>
              <a:rPr lang="fi-FI" sz="2800" dirty="0" err="1"/>
              <a:t>standard</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a:t>
            </a:r>
            <a:r>
              <a:rPr lang="en-US" sz="2800" i="1" dirty="0" err="1"/>
              <a:t>rchitecture</a:t>
            </a:r>
            <a:r>
              <a:rPr lang="en-US" sz="2800" i="1" dirty="0"/>
              <a:t> represents the </a:t>
            </a:r>
            <a:r>
              <a:rPr lang="en-US" sz="2800" b="1" i="1" dirty="0"/>
              <a:t>significant design decisions</a:t>
            </a:r>
            <a:r>
              <a:rPr lang="en-US" sz="2800" i="1" dirty="0"/>
              <a:t> that shape a system, where significant is measured </a:t>
            </a:r>
            <a:r>
              <a:rPr lang="en-US" sz="2800" b="1" i="1" dirty="0"/>
              <a:t>by cost of change</a:t>
            </a:r>
            <a:r>
              <a:rPr lang="en-US" sz="2800" i="1" dirty="0"/>
              <a:t>”</a:t>
            </a:r>
            <a:r>
              <a:rPr lang="en-US" sz="2800" dirty="0"/>
              <a:t> </a:t>
            </a:r>
          </a:p>
          <a:p>
            <a:pPr marL="0" indent="0">
              <a:lnSpc>
                <a:spcPct val="100000"/>
              </a:lnSpc>
              <a:buNone/>
            </a:pPr>
            <a:r>
              <a:rPr lang="en-US" sz="2800" dirty="0"/>
              <a:t>   (Grady </a:t>
            </a:r>
            <a:r>
              <a:rPr lang="en-US" sz="2800" dirty="0" err="1"/>
              <a:t>Booch</a:t>
            </a:r>
            <a:r>
              <a:rPr lang="en-US" sz="2800" dirty="0"/>
              <a:t>, 2006)</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9990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“The set of design decisions that must be </a:t>
            </a:r>
            <a:r>
              <a:rPr lang="en-US" sz="2800" b="1" i="1" dirty="0"/>
              <a:t>made early</a:t>
            </a:r>
            <a:r>
              <a:rPr lang="en-US" sz="2800" i="1" dirty="0"/>
              <a:t>”</a:t>
            </a:r>
            <a:r>
              <a:rPr lang="en-US" sz="2800" dirty="0"/>
              <a:t>, </a:t>
            </a:r>
          </a:p>
          <a:p>
            <a:pPr marL="0" indent="0">
              <a:lnSpc>
                <a:spcPct val="100000"/>
              </a:lnSpc>
              <a:buNone/>
            </a:pPr>
            <a:r>
              <a:rPr lang="en-US" sz="2800" dirty="0"/>
              <a:t>    (Martin Fowler)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8982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“Architecture, in the field of software development are decisions that are </a:t>
            </a:r>
            <a:r>
              <a:rPr lang="en-US" sz="2800" b="1" i="1" dirty="0"/>
              <a:t>hard to reverse</a:t>
            </a:r>
            <a:r>
              <a:rPr lang="en-US" sz="2800" i="1" dirty="0"/>
              <a:t>”, </a:t>
            </a:r>
          </a:p>
          <a:p>
            <a:pPr marL="0" indent="0">
              <a:lnSpc>
                <a:spcPct val="100000"/>
              </a:lnSpc>
              <a:buNone/>
            </a:pPr>
            <a:r>
              <a:rPr lang="en-US" sz="2800" i="1" dirty="0"/>
              <a:t>   </a:t>
            </a:r>
            <a:r>
              <a:rPr lang="en-US" sz="2800" dirty="0"/>
              <a:t>(Matthew Parker)</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90952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Characteristics</a:t>
            </a:r>
            <a:r>
              <a:rPr lang="fi-FI" dirty="0"/>
              <a:t> of a </a:t>
            </a:r>
            <a:r>
              <a:rPr lang="fi-FI" dirty="0" err="1"/>
              <a:t>good</a:t>
            </a:r>
            <a:r>
              <a:rPr lang="fi-FI" dirty="0"/>
              <a:t> software </a:t>
            </a:r>
            <a:r>
              <a:rPr lang="fi-FI" dirty="0" err="1"/>
              <a:t>architecture</a:t>
            </a:r>
            <a:r>
              <a:rPr lang="fi-FI" dirty="0"/>
              <a:t> (as </a:t>
            </a:r>
            <a:r>
              <a:rPr lang="fi-FI" dirty="0" err="1"/>
              <a:t>the</a:t>
            </a:r>
            <a:r>
              <a:rPr lang="fi-FI" dirty="0"/>
              <a:t> </a:t>
            </a:r>
            <a:r>
              <a:rPr lang="fi-FI" dirty="0" err="1"/>
              <a:t>heart</a:t>
            </a:r>
            <a:r>
              <a:rPr lang="fi-FI" dirty="0"/>
              <a:t> of </a:t>
            </a:r>
            <a:r>
              <a:rPr lang="fi-FI" dirty="0" err="1"/>
              <a:t>good</a:t>
            </a:r>
            <a:r>
              <a:rPr lang="fi-FI" dirty="0"/>
              <a:t> </a:t>
            </a:r>
            <a:r>
              <a:rPr lang="fi-FI" dirty="0" err="1"/>
              <a:t>information</a:t>
            </a:r>
            <a:r>
              <a:rPr lang="fi-FI" dirty="0"/>
              <a:t> </a:t>
            </a:r>
            <a:r>
              <a:rPr lang="fi-FI" dirty="0" err="1"/>
              <a:t>system</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r-FR" dirty="0"/>
              <a:t>Scalable </a:t>
            </a:r>
          </a:p>
          <a:p>
            <a:r>
              <a:rPr lang="fr-FR" dirty="0"/>
              <a:t>Reliable</a:t>
            </a:r>
          </a:p>
          <a:p>
            <a:r>
              <a:rPr lang="fr-FR" dirty="0"/>
              <a:t>Efficient</a:t>
            </a:r>
          </a:p>
          <a:p>
            <a:r>
              <a:rPr lang="fr-FR" dirty="0"/>
              <a:t>Secure</a:t>
            </a:r>
          </a:p>
          <a:p>
            <a:r>
              <a:rPr lang="fr-FR" dirty="0" err="1"/>
              <a:t>Maintainable</a:t>
            </a:r>
            <a:endParaRPr lang="fr-FR" dirty="0"/>
          </a:p>
          <a:p>
            <a:r>
              <a:rPr lang="fr-FR" dirty="0"/>
              <a:t>Extensible</a:t>
            </a:r>
          </a:p>
          <a:p>
            <a:r>
              <a:rPr lang="fr-FR" dirty="0"/>
              <a:t>Testable</a:t>
            </a:r>
          </a:p>
          <a:p>
            <a:r>
              <a:rPr lang="fr-FR" dirty="0"/>
              <a:t>Observable</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42295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Software Architecture </a:t>
            </a:r>
            <a:r>
              <a:rPr lang="fi-FI" dirty="0" err="1"/>
              <a:t>consists</a:t>
            </a:r>
            <a:r>
              <a:rPr lang="fi-FI" dirty="0"/>
              <a:t> of?</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dirty="0" err="1"/>
              <a:t>Structures</a:t>
            </a:r>
            <a:endParaRPr lang="fi-FI" dirty="0"/>
          </a:p>
          <a:p>
            <a:r>
              <a:rPr lang="fi-FI" dirty="0"/>
              <a:t>Division to </a:t>
            </a:r>
            <a:r>
              <a:rPr lang="fi-FI" dirty="0" err="1"/>
              <a:t>sub-systems</a:t>
            </a:r>
            <a:endParaRPr lang="fi-FI" dirty="0"/>
          </a:p>
          <a:p>
            <a:r>
              <a:rPr lang="fi-FI" dirty="0" err="1"/>
              <a:t>Communication</a:t>
            </a:r>
            <a:r>
              <a:rPr lang="fi-FI" dirty="0"/>
              <a:t> </a:t>
            </a:r>
            <a:r>
              <a:rPr lang="fi-FI" dirty="0" err="1"/>
              <a:t>models</a:t>
            </a:r>
            <a:r>
              <a:rPr lang="fi-FI" dirty="0"/>
              <a:t> (</a:t>
            </a:r>
            <a:r>
              <a:rPr lang="fi-FI" dirty="0" err="1"/>
              <a:t>E.g</a:t>
            </a:r>
            <a:r>
              <a:rPr lang="fi-FI" dirty="0"/>
              <a:t>. SPA </a:t>
            </a:r>
            <a:r>
              <a:rPr lang="fi-FI" dirty="0" err="1"/>
              <a:t>fullstack</a:t>
            </a:r>
            <a:r>
              <a:rPr lang="fi-FI" dirty="0"/>
              <a:t> </a:t>
            </a:r>
            <a:r>
              <a:rPr lang="fi-FI" dirty="0" err="1"/>
              <a:t>may</a:t>
            </a:r>
            <a:r>
              <a:rPr lang="fi-FI" dirty="0"/>
              <a:t> </a:t>
            </a:r>
            <a:r>
              <a:rPr lang="fi-FI" dirty="0" err="1"/>
              <a:t>have</a:t>
            </a:r>
            <a:r>
              <a:rPr lang="fi-FI" dirty="0"/>
              <a:t> REST </a:t>
            </a:r>
            <a:r>
              <a:rPr lang="fi-FI" dirty="0" err="1"/>
              <a:t>api</a:t>
            </a:r>
            <a:r>
              <a:rPr lang="fi-FI" dirty="0"/>
              <a:t> </a:t>
            </a:r>
            <a:r>
              <a:rPr lang="fi-FI" dirty="0" err="1"/>
              <a:t>between</a:t>
            </a:r>
            <a:r>
              <a:rPr lang="fi-FI" dirty="0"/>
              <a:t> </a:t>
            </a:r>
            <a:r>
              <a:rPr lang="fi-FI" dirty="0" err="1"/>
              <a:t>Front</a:t>
            </a:r>
            <a:r>
              <a:rPr lang="fi-FI" dirty="0"/>
              <a:t> and </a:t>
            </a:r>
            <a:r>
              <a:rPr lang="fi-FI" dirty="0" err="1"/>
              <a:t>back</a:t>
            </a:r>
            <a:r>
              <a:rPr lang="fi-FI" dirty="0"/>
              <a:t>, and </a:t>
            </a:r>
            <a:r>
              <a:rPr lang="fi-FI" dirty="0" err="1"/>
              <a:t>e.g</a:t>
            </a:r>
            <a:r>
              <a:rPr lang="fi-FI" dirty="0"/>
              <a:t>. SQL-</a:t>
            </a:r>
            <a:r>
              <a:rPr lang="fi-FI" dirty="0" err="1"/>
              <a:t>connection</a:t>
            </a:r>
            <a:r>
              <a:rPr lang="fi-FI" dirty="0"/>
              <a:t> </a:t>
            </a:r>
            <a:r>
              <a:rPr lang="fi-FI" dirty="0" err="1"/>
              <a:t>with</a:t>
            </a:r>
            <a:r>
              <a:rPr lang="fi-FI" dirty="0"/>
              <a:t> some </a:t>
            </a:r>
            <a:r>
              <a:rPr lang="fi-FI" dirty="0" err="1"/>
              <a:t>driver</a:t>
            </a:r>
            <a:r>
              <a:rPr lang="fi-FI" dirty="0"/>
              <a:t> </a:t>
            </a:r>
            <a:r>
              <a:rPr lang="fi-FI" dirty="0" err="1"/>
              <a:t>between</a:t>
            </a:r>
            <a:r>
              <a:rPr lang="fi-FI" dirty="0"/>
              <a:t> </a:t>
            </a:r>
            <a:r>
              <a:rPr lang="fi-FI" dirty="0" err="1"/>
              <a:t>backend</a:t>
            </a:r>
            <a:r>
              <a:rPr lang="fi-FI" dirty="0"/>
              <a:t> and </a:t>
            </a:r>
            <a:r>
              <a:rPr lang="fi-FI" dirty="0" err="1"/>
              <a:t>database</a:t>
            </a:r>
            <a:r>
              <a:rPr lang="fi-FI" dirty="0"/>
              <a:t>. </a:t>
            </a:r>
            <a:r>
              <a:rPr lang="fi-FI" dirty="0" err="1"/>
              <a:t>Or</a:t>
            </a:r>
            <a:r>
              <a:rPr lang="fi-FI" dirty="0"/>
              <a:t> a </a:t>
            </a:r>
            <a:r>
              <a:rPr lang="fi-FI" dirty="0" err="1"/>
              <a:t>IoT</a:t>
            </a:r>
            <a:r>
              <a:rPr lang="fi-FI" dirty="0"/>
              <a:t> </a:t>
            </a:r>
            <a:r>
              <a:rPr lang="fi-FI" dirty="0" err="1"/>
              <a:t>system</a:t>
            </a:r>
            <a:r>
              <a:rPr lang="fi-FI" dirty="0"/>
              <a:t> </a:t>
            </a:r>
            <a:r>
              <a:rPr lang="fi-FI" dirty="0" err="1"/>
              <a:t>with</a:t>
            </a:r>
            <a:r>
              <a:rPr lang="fi-FI" dirty="0"/>
              <a:t> </a:t>
            </a:r>
            <a:r>
              <a:rPr lang="fi-FI" dirty="0" err="1"/>
              <a:t>totally</a:t>
            </a:r>
            <a:r>
              <a:rPr lang="fi-FI" dirty="0"/>
              <a:t> </a:t>
            </a:r>
            <a:r>
              <a:rPr lang="fi-FI" dirty="0" err="1"/>
              <a:t>asynchronous</a:t>
            </a:r>
            <a:r>
              <a:rPr lang="fi-FI" dirty="0"/>
              <a:t> </a:t>
            </a:r>
            <a:r>
              <a:rPr lang="fi-FI" dirty="0" err="1"/>
              <a:t>communication</a:t>
            </a:r>
            <a:r>
              <a:rPr lang="fi-FI" dirty="0"/>
              <a:t> </a:t>
            </a:r>
            <a:r>
              <a:rPr lang="fi-FI" dirty="0" err="1"/>
              <a:t>using</a:t>
            </a:r>
            <a:r>
              <a:rPr lang="fi-FI" dirty="0"/>
              <a:t> </a:t>
            </a:r>
            <a:r>
              <a:rPr lang="fi-FI" dirty="0" err="1"/>
              <a:t>message</a:t>
            </a:r>
            <a:r>
              <a:rPr lang="fi-FI" dirty="0"/>
              <a:t> </a:t>
            </a:r>
            <a:r>
              <a:rPr lang="fi-FI" dirty="0" err="1"/>
              <a:t>buffers</a:t>
            </a:r>
            <a:r>
              <a:rPr lang="fi-FI" dirty="0"/>
              <a:t>/</a:t>
            </a:r>
            <a:r>
              <a:rPr lang="fi-FI" dirty="0" err="1"/>
              <a:t>queues</a:t>
            </a:r>
            <a:r>
              <a:rPr lang="fi-FI" dirty="0"/>
              <a:t>)</a:t>
            </a:r>
          </a:p>
          <a:p>
            <a:r>
              <a:rPr lang="fi-FI" dirty="0" err="1"/>
              <a:t>See</a:t>
            </a:r>
            <a:r>
              <a:rPr lang="fi-FI" dirty="0"/>
              <a:t> </a:t>
            </a:r>
            <a:r>
              <a:rPr lang="fi-FI" dirty="0" err="1"/>
              <a:t>how</a:t>
            </a:r>
            <a:r>
              <a:rPr lang="fi-FI" dirty="0"/>
              <a:t> </a:t>
            </a:r>
            <a:r>
              <a:rPr lang="fi-FI" dirty="0" err="1"/>
              <a:t>the</a:t>
            </a:r>
            <a:r>
              <a:rPr lang="fi-FI" dirty="0"/>
              <a:t> </a:t>
            </a:r>
            <a:r>
              <a:rPr lang="fi-FI" dirty="0" err="1"/>
              <a:t>communication</a:t>
            </a:r>
            <a:r>
              <a:rPr lang="fi-FI" dirty="0"/>
              <a:t> </a:t>
            </a:r>
            <a:r>
              <a:rPr lang="fi-FI" dirty="0" err="1"/>
              <a:t>model</a:t>
            </a:r>
            <a:r>
              <a:rPr lang="fi-FI" dirty="0"/>
              <a:t> </a:t>
            </a:r>
            <a:r>
              <a:rPr lang="fi-FI" dirty="0" err="1"/>
              <a:t>above</a:t>
            </a:r>
            <a:r>
              <a:rPr lang="fi-FI" dirty="0"/>
              <a:t> </a:t>
            </a:r>
            <a:r>
              <a:rPr lang="fi-FI" dirty="0" err="1"/>
              <a:t>also</a:t>
            </a:r>
            <a:r>
              <a:rPr lang="fi-FI" dirty="0"/>
              <a:t> </a:t>
            </a:r>
            <a:r>
              <a:rPr lang="fi-FI" dirty="0" err="1"/>
              <a:t>includes</a:t>
            </a:r>
            <a:r>
              <a:rPr lang="fi-FI" dirty="0"/>
              <a:t> </a:t>
            </a:r>
            <a:r>
              <a:rPr lang="fi-FI" dirty="0" err="1"/>
              <a:t>the</a:t>
            </a:r>
            <a:r>
              <a:rPr lang="fi-FI" dirty="0"/>
              <a:t> </a:t>
            </a:r>
            <a:r>
              <a:rPr lang="fi-FI" dirty="0" err="1"/>
              <a:t>timing</a:t>
            </a:r>
            <a:r>
              <a:rPr lang="fi-FI" dirty="0"/>
              <a:t> / </a:t>
            </a:r>
            <a:r>
              <a:rPr lang="fi-FI" dirty="0" err="1"/>
              <a:t>execution</a:t>
            </a:r>
            <a:r>
              <a:rPr lang="fi-FI" dirty="0"/>
              <a:t> </a:t>
            </a:r>
            <a:r>
              <a:rPr lang="fi-FI" dirty="0" err="1"/>
              <a:t>model</a:t>
            </a:r>
            <a:endParaRPr lang="fi-FI" dirty="0"/>
          </a:p>
          <a:p>
            <a:r>
              <a:rPr lang="fi-FI" dirty="0" err="1"/>
              <a:t>Choices</a:t>
            </a:r>
            <a:r>
              <a:rPr lang="fi-FI" dirty="0"/>
              <a:t> on </a:t>
            </a:r>
            <a:r>
              <a:rPr lang="fi-FI" dirty="0" err="1"/>
              <a:t>ready</a:t>
            </a:r>
            <a:r>
              <a:rPr lang="fi-FI" dirty="0"/>
              <a:t> made </a:t>
            </a:r>
            <a:r>
              <a:rPr lang="fi-FI" dirty="0" err="1"/>
              <a:t>environments</a:t>
            </a:r>
            <a:r>
              <a:rPr lang="fi-FI" dirty="0"/>
              <a:t> and </a:t>
            </a:r>
            <a:r>
              <a:rPr lang="fi-FI" dirty="0" err="1"/>
              <a:t>technology</a:t>
            </a:r>
            <a:r>
              <a:rPr lang="fi-FI" dirty="0"/>
              <a:t> </a:t>
            </a:r>
            <a:r>
              <a:rPr lang="fi-FI" dirty="0" err="1"/>
              <a:t>stacks</a:t>
            </a:r>
            <a:endParaRPr lang="fi-FI" dirty="0"/>
          </a:p>
          <a:p>
            <a:r>
              <a:rPr lang="fi-FI" dirty="0"/>
              <a:t>Design </a:t>
            </a:r>
            <a:r>
              <a:rPr lang="fi-FI" dirty="0" err="1"/>
              <a:t>patterns</a:t>
            </a:r>
            <a:r>
              <a:rPr lang="fi-FI" dirty="0"/>
              <a:t> in </a:t>
            </a:r>
            <a:r>
              <a:rPr lang="fi-FI" dirty="0" err="1"/>
              <a:t>code</a:t>
            </a:r>
            <a:r>
              <a:rPr lang="fi-FI" dirty="0"/>
              <a:t> </a:t>
            </a:r>
            <a:r>
              <a:rPr lang="fi-FI" dirty="0" err="1"/>
              <a:t>level</a:t>
            </a:r>
            <a:endParaRPr lang="fi-FI" dirty="0"/>
          </a:p>
          <a:p>
            <a:r>
              <a:rPr lang="fi-FI" dirty="0" err="1"/>
              <a:t>Agreed</a:t>
            </a:r>
            <a:r>
              <a:rPr lang="fi-FI" dirty="0"/>
              <a:t> </a:t>
            </a:r>
            <a:r>
              <a:rPr lang="fi-FI" dirty="0" err="1"/>
              <a:t>principles</a:t>
            </a:r>
            <a:r>
              <a:rPr lang="fi-FI" dirty="0"/>
              <a:t> and </a:t>
            </a:r>
            <a:r>
              <a:rPr lang="fi-FI" dirty="0" err="1"/>
              <a:t>practices</a:t>
            </a:r>
            <a:endParaRPr lang="fi-FI" dirty="0"/>
          </a:p>
          <a:p>
            <a:r>
              <a:rPr lang="fi-FI" dirty="0" err="1"/>
              <a:t>Naming</a:t>
            </a:r>
            <a:r>
              <a:rPr lang="fi-FI" dirty="0"/>
              <a:t> </a:t>
            </a:r>
            <a:r>
              <a:rPr lang="fi-FI" dirty="0" err="1"/>
              <a:t>convention</a:t>
            </a:r>
            <a:r>
              <a:rPr lang="fi-FI" dirty="0"/>
              <a:t> and </a:t>
            </a:r>
            <a:r>
              <a:rPr lang="fi-FI" dirty="0" err="1"/>
              <a:t>coding</a:t>
            </a:r>
            <a:r>
              <a:rPr lang="fi-FI" dirty="0"/>
              <a:t> </a:t>
            </a:r>
            <a:r>
              <a:rPr lang="fi-FI" dirty="0" err="1"/>
              <a:t>conventions</a:t>
            </a:r>
            <a:endParaRPr lang="fi-FI" dirty="0"/>
          </a:p>
          <a:p>
            <a:r>
              <a:rPr lang="fi-FI" dirty="0" err="1"/>
              <a:t>Nowadays</a:t>
            </a:r>
            <a:r>
              <a:rPr lang="fi-FI" dirty="0"/>
              <a:t> </a:t>
            </a:r>
            <a:r>
              <a:rPr lang="fi-FI" dirty="0" err="1"/>
              <a:t>also</a:t>
            </a:r>
            <a:r>
              <a:rPr lang="fi-FI" dirty="0"/>
              <a:t> CI </a:t>
            </a:r>
            <a:r>
              <a:rPr lang="fi-FI" dirty="0" err="1"/>
              <a:t>affects</a:t>
            </a:r>
            <a:r>
              <a:rPr lang="fi-FI" dirty="0"/>
              <a:t> </a:t>
            </a:r>
            <a:r>
              <a:rPr lang="fi-FI" dirty="0" err="1"/>
              <a:t>the</a:t>
            </a:r>
            <a:r>
              <a:rPr lang="fi-FI" dirty="0"/>
              <a:t> </a:t>
            </a:r>
            <a:r>
              <a:rPr lang="fi-FI" dirty="0" err="1"/>
              <a:t>architecture</a:t>
            </a:r>
            <a:r>
              <a:rPr lang="fi-FI" dirty="0"/>
              <a:t>. </a:t>
            </a:r>
            <a:r>
              <a:rPr lang="fi-FI" dirty="0" err="1"/>
              <a:t>Think</a:t>
            </a:r>
            <a:r>
              <a:rPr lang="fi-FI" dirty="0"/>
              <a:t> of </a:t>
            </a:r>
            <a:r>
              <a:rPr lang="fi-FI" dirty="0" err="1"/>
              <a:t>e.g</a:t>
            </a:r>
            <a:r>
              <a:rPr lang="fi-FI" dirty="0"/>
              <a:t>. </a:t>
            </a:r>
            <a:r>
              <a:rPr lang="fi-FI" dirty="0" err="1"/>
              <a:t>cloud-native</a:t>
            </a:r>
            <a:r>
              <a:rPr lang="fi-FI" dirty="0"/>
              <a:t>, </a:t>
            </a:r>
            <a:r>
              <a:rPr lang="fi-FI" dirty="0" err="1"/>
              <a:t>container</a:t>
            </a:r>
            <a:r>
              <a:rPr lang="fi-FI" dirty="0"/>
              <a:t> </a:t>
            </a:r>
            <a:r>
              <a:rPr lang="fi-FI" dirty="0" err="1"/>
              <a:t>orchestration</a:t>
            </a:r>
            <a:r>
              <a:rPr lang="fi-FI" dirty="0"/>
              <a:t> &amp; </a:t>
            </a:r>
            <a:r>
              <a:rPr lang="fi-FI" dirty="0" err="1"/>
              <a:t>configuration</a:t>
            </a:r>
            <a:r>
              <a:rPr lang="fi-FI" dirty="0"/>
              <a:t>, </a:t>
            </a:r>
            <a:r>
              <a:rPr lang="fi-FI" dirty="0" err="1"/>
              <a:t>microservices</a:t>
            </a:r>
            <a:r>
              <a:rPr lang="fi-FI" dirty="0"/>
              <a:t> and </a:t>
            </a:r>
            <a:r>
              <a:rPr lang="fi-FI" dirty="0" err="1"/>
              <a:t>serverless</a:t>
            </a:r>
            <a:r>
              <a:rPr lang="fi-FI" dirty="0"/>
              <a:t> </a:t>
            </a:r>
            <a:r>
              <a:rPr lang="fi-FI" dirty="0" err="1"/>
              <a:t>options</a:t>
            </a:r>
            <a:endParaRPr lang="fi-FI" dirty="0"/>
          </a:p>
          <a:p>
            <a:r>
              <a:rPr lang="fi-FI" dirty="0" err="1"/>
              <a:t>Thus</a:t>
            </a:r>
            <a:r>
              <a:rPr lang="fi-FI" dirty="0"/>
              <a:t>, </a:t>
            </a:r>
            <a:r>
              <a:rPr lang="fi-FI" dirty="0" err="1"/>
              <a:t>architecture</a:t>
            </a:r>
            <a:r>
              <a:rPr lang="fi-FI" dirty="0"/>
              <a:t> is </a:t>
            </a:r>
            <a:r>
              <a:rPr lang="fi-FI" dirty="0" err="1"/>
              <a:t>related</a:t>
            </a:r>
            <a:r>
              <a:rPr lang="fi-FI" dirty="0"/>
              <a:t> </a:t>
            </a:r>
            <a:r>
              <a:rPr lang="fi-FI" dirty="0" err="1"/>
              <a:t>also</a:t>
            </a:r>
            <a:r>
              <a:rPr lang="fi-FI" dirty="0"/>
              <a:t> (</a:t>
            </a:r>
            <a:r>
              <a:rPr lang="fi-FI" dirty="0" err="1"/>
              <a:t>but</a:t>
            </a:r>
            <a:r>
              <a:rPr lang="fi-FI" dirty="0"/>
              <a:t> </a:t>
            </a:r>
            <a:r>
              <a:rPr lang="fi-FI" dirty="0" err="1"/>
              <a:t>not</a:t>
            </a:r>
            <a:r>
              <a:rPr lang="fi-FI" dirty="0"/>
              <a:t> </a:t>
            </a:r>
            <a:r>
              <a:rPr lang="fi-FI" dirty="0" err="1"/>
              <a:t>only</a:t>
            </a:r>
            <a:r>
              <a:rPr lang="fi-FI" dirty="0"/>
              <a:t>) to </a:t>
            </a:r>
            <a:r>
              <a:rPr lang="fi-FI" dirty="0" err="1"/>
              <a:t>the</a:t>
            </a:r>
            <a:r>
              <a:rPr lang="fi-FI" dirty="0"/>
              <a:t> </a:t>
            </a:r>
            <a:r>
              <a:rPr lang="fi-FI" b="1" dirty="0" err="1"/>
              <a:t>development</a:t>
            </a:r>
            <a:r>
              <a:rPr lang="fi-FI" b="1" dirty="0"/>
              <a:t> </a:t>
            </a:r>
            <a:r>
              <a:rPr lang="fi-FI" b="1" dirty="0" err="1"/>
              <a:t>time</a:t>
            </a:r>
            <a:r>
              <a:rPr lang="fi-FI"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29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Examples</a:t>
            </a:r>
            <a:r>
              <a:rPr lang="fi-FI" dirty="0"/>
              <a:t> of Software Design </a:t>
            </a:r>
            <a:r>
              <a:rPr lang="fi-FI" dirty="0" err="1"/>
              <a:t>decisions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99461"/>
            <a:ext cx="11125198" cy="4413977"/>
          </a:xfrm>
        </p:spPr>
        <p:txBody>
          <a:bodyPr>
            <a:normAutofit/>
          </a:bodyPr>
          <a:lstStyle/>
          <a:p>
            <a:pPr>
              <a:lnSpc>
                <a:spcPct val="100000"/>
              </a:lnSpc>
            </a:pPr>
            <a:r>
              <a:rPr lang="fi-FI" sz="2400" dirty="0"/>
              <a:t>’</a:t>
            </a:r>
            <a:r>
              <a:rPr lang="fi-FI" sz="2400" dirty="0" err="1"/>
              <a:t>more-synchronous</a:t>
            </a:r>
            <a:r>
              <a:rPr lang="fi-FI" sz="2400" dirty="0"/>
              <a:t>’ API </a:t>
            </a:r>
            <a:r>
              <a:rPr lang="fi-FI" sz="2400" dirty="0" err="1"/>
              <a:t>communication</a:t>
            </a:r>
            <a:r>
              <a:rPr lang="fi-FI" sz="2400" dirty="0"/>
              <a:t> (</a:t>
            </a:r>
            <a:r>
              <a:rPr lang="fi-FI" sz="2400" dirty="0" err="1"/>
              <a:t>e.g</a:t>
            </a:r>
            <a:r>
              <a:rPr lang="fi-FI" sz="2400" dirty="0"/>
              <a:t>. REST </a:t>
            </a:r>
            <a:r>
              <a:rPr lang="fi-FI" sz="2400" dirty="0" err="1"/>
              <a:t>or</a:t>
            </a:r>
            <a:r>
              <a:rPr lang="fi-FI" sz="2400" dirty="0"/>
              <a:t> GraphQL?) </a:t>
            </a:r>
            <a:br>
              <a:rPr lang="fi-FI" sz="2400" dirty="0"/>
            </a:br>
            <a:r>
              <a:rPr lang="fi-FI" sz="2400" u="sng" dirty="0"/>
              <a:t>OR:</a:t>
            </a:r>
            <a:r>
              <a:rPr lang="fi-FI" sz="2400" dirty="0"/>
              <a:t> </a:t>
            </a:r>
            <a:r>
              <a:rPr lang="fi-FI" sz="2400" dirty="0" err="1"/>
              <a:t>totally</a:t>
            </a:r>
            <a:r>
              <a:rPr lang="fi-FI" sz="2400" dirty="0"/>
              <a:t> </a:t>
            </a:r>
            <a:r>
              <a:rPr lang="fi-FI" sz="2400" dirty="0" err="1"/>
              <a:t>asynchronous</a:t>
            </a:r>
            <a:r>
              <a:rPr lang="fi-FI" sz="2400" dirty="0"/>
              <a:t> </a:t>
            </a:r>
            <a:r>
              <a:rPr lang="fi-FI" sz="2400" dirty="0" err="1"/>
              <a:t>communication</a:t>
            </a:r>
            <a:r>
              <a:rPr lang="fi-FI" sz="2400" dirty="0"/>
              <a:t> </a:t>
            </a:r>
            <a:r>
              <a:rPr lang="fi-FI" sz="2400" dirty="0" err="1"/>
              <a:t>with</a:t>
            </a:r>
            <a:r>
              <a:rPr lang="fi-FI" sz="2400" dirty="0"/>
              <a:t> </a:t>
            </a:r>
            <a:r>
              <a:rPr lang="fi-FI" sz="2400" dirty="0" err="1"/>
              <a:t>message</a:t>
            </a:r>
            <a:r>
              <a:rPr lang="fi-FI" sz="2400" dirty="0"/>
              <a:t> </a:t>
            </a:r>
            <a:r>
              <a:rPr lang="fi-FI" sz="2400" dirty="0" err="1"/>
              <a:t>systems</a:t>
            </a:r>
            <a:r>
              <a:rPr lang="fi-FI" sz="2400" dirty="0"/>
              <a:t> </a:t>
            </a:r>
            <a:r>
              <a:rPr lang="fi-FI" sz="2400" dirty="0" err="1"/>
              <a:t>like</a:t>
            </a:r>
            <a:r>
              <a:rPr lang="fi-FI" sz="2400" dirty="0"/>
              <a:t> Kafka </a:t>
            </a:r>
            <a:r>
              <a:rPr lang="fi-FI" sz="2400" dirty="0" err="1"/>
              <a:t>or</a:t>
            </a:r>
            <a:r>
              <a:rPr lang="fi-FI" sz="2400" dirty="0"/>
              <a:t> MQTT</a:t>
            </a:r>
          </a:p>
          <a:p>
            <a:pPr>
              <a:lnSpc>
                <a:spcPct val="100000"/>
              </a:lnSpc>
            </a:pPr>
            <a:r>
              <a:rPr lang="fi-FI" sz="2400" dirty="0"/>
              <a:t>Data </a:t>
            </a:r>
            <a:r>
              <a:rPr lang="fi-FI" sz="2400" dirty="0" err="1"/>
              <a:t>storage</a:t>
            </a:r>
            <a:r>
              <a:rPr lang="fi-FI" sz="2400" dirty="0"/>
              <a:t> </a:t>
            </a:r>
            <a:r>
              <a:rPr lang="fi-FI" sz="2400" dirty="0" err="1"/>
              <a:t>solution</a:t>
            </a:r>
            <a:r>
              <a:rPr lang="fi-FI" sz="2400" dirty="0"/>
              <a:t> (Can/</a:t>
            </a:r>
            <a:r>
              <a:rPr lang="fi-FI" sz="2400" dirty="0" err="1"/>
              <a:t>should</a:t>
            </a:r>
            <a:r>
              <a:rPr lang="fi-FI" sz="2400" dirty="0"/>
              <a:t> </a:t>
            </a:r>
            <a:r>
              <a:rPr lang="fi-FI" sz="2400" dirty="0" err="1"/>
              <a:t>be</a:t>
            </a:r>
            <a:r>
              <a:rPr lang="fi-FI" sz="2400" dirty="0"/>
              <a:t> </a:t>
            </a:r>
            <a:r>
              <a:rPr lang="fi-FI" sz="2400" dirty="0" err="1"/>
              <a:t>hidden</a:t>
            </a:r>
            <a:r>
              <a:rPr lang="fi-FI" sz="2400" dirty="0"/>
              <a:t> </a:t>
            </a:r>
            <a:r>
              <a:rPr lang="fi-FI" sz="2400" dirty="0" err="1"/>
              <a:t>behind</a:t>
            </a:r>
            <a:r>
              <a:rPr lang="fi-FI" sz="2400" dirty="0"/>
              <a:t> some </a:t>
            </a:r>
            <a:r>
              <a:rPr lang="fi-FI" sz="2400" dirty="0" err="1"/>
              <a:t>kind</a:t>
            </a:r>
            <a:r>
              <a:rPr lang="fi-FI" sz="2400" dirty="0"/>
              <a:t> of ’data </a:t>
            </a:r>
            <a:r>
              <a:rPr lang="fi-FI" sz="2400" dirty="0" err="1"/>
              <a:t>access</a:t>
            </a:r>
            <a:r>
              <a:rPr lang="fi-FI" sz="2400" dirty="0"/>
              <a:t> </a:t>
            </a:r>
            <a:r>
              <a:rPr lang="fi-FI" sz="2400" dirty="0" err="1"/>
              <a:t>layer</a:t>
            </a:r>
            <a:r>
              <a:rPr lang="fi-FI" sz="2400" dirty="0"/>
              <a:t>’ </a:t>
            </a:r>
            <a:r>
              <a:rPr lang="fi-FI" sz="2400" dirty="0" err="1"/>
              <a:t>but</a:t>
            </a:r>
            <a:r>
              <a:rPr lang="fi-FI" sz="2400" dirty="0"/>
              <a:t> it </a:t>
            </a:r>
            <a:r>
              <a:rPr lang="fi-FI" sz="2400" dirty="0" err="1"/>
              <a:t>still</a:t>
            </a:r>
            <a:r>
              <a:rPr lang="fi-FI" sz="2400" dirty="0"/>
              <a:t> </a:t>
            </a:r>
            <a:r>
              <a:rPr lang="fi-FI" sz="2400" dirty="0" err="1"/>
              <a:t>affects</a:t>
            </a:r>
            <a:r>
              <a:rPr lang="fi-FI" sz="2400" dirty="0"/>
              <a:t> </a:t>
            </a:r>
            <a:r>
              <a:rPr lang="fi-FI" sz="2400" dirty="0" err="1"/>
              <a:t>e.g</a:t>
            </a:r>
            <a:r>
              <a:rPr lang="fi-FI" sz="2400" dirty="0"/>
              <a:t>. business </a:t>
            </a:r>
            <a:r>
              <a:rPr lang="fi-FI" sz="2400" dirty="0" err="1"/>
              <a:t>process</a:t>
            </a:r>
            <a:r>
              <a:rPr lang="fi-FI" sz="2400" dirty="0"/>
              <a:t> </a:t>
            </a:r>
            <a:r>
              <a:rPr lang="fi-FI" sz="2400" dirty="0" err="1"/>
              <a:t>rule</a:t>
            </a:r>
            <a:r>
              <a:rPr lang="fi-FI" sz="2400" dirty="0"/>
              <a:t> </a:t>
            </a:r>
            <a:r>
              <a:rPr lang="fi-FI" sz="2400" dirty="0" err="1"/>
              <a:t>handling</a:t>
            </a:r>
            <a:r>
              <a:rPr lang="fi-FI" sz="2400" dirty="0"/>
              <a:t>)</a:t>
            </a:r>
          </a:p>
          <a:p>
            <a:pPr>
              <a:lnSpc>
                <a:spcPct val="100000"/>
              </a:lnSpc>
            </a:pPr>
            <a:r>
              <a:rPr lang="fi-FI" sz="2400" dirty="0" err="1"/>
              <a:t>Container-based</a:t>
            </a:r>
            <a:r>
              <a:rPr lang="fi-FI" sz="2400" dirty="0"/>
              <a:t> </a:t>
            </a:r>
            <a:r>
              <a:rPr lang="fi-FI" sz="2400" dirty="0" err="1"/>
              <a:t>Kubernetes</a:t>
            </a:r>
            <a:r>
              <a:rPr lang="fi-FI" sz="2400" dirty="0"/>
              <a:t> &amp; </a:t>
            </a:r>
            <a:r>
              <a:rPr lang="fi-FI" sz="2400" dirty="0" err="1"/>
              <a:t>Docker</a:t>
            </a:r>
            <a:r>
              <a:rPr lang="fi-FI" sz="2400" dirty="0"/>
              <a:t> </a:t>
            </a:r>
            <a:br>
              <a:rPr lang="fi-FI" sz="2400" dirty="0"/>
            </a:br>
            <a:r>
              <a:rPr lang="fi-FI" sz="2400" u="sng" dirty="0"/>
              <a:t>OR:</a:t>
            </a:r>
            <a:r>
              <a:rPr lang="fi-FI" sz="2400" dirty="0"/>
              <a:t> </a:t>
            </a:r>
            <a:r>
              <a:rPr lang="fi-FI" sz="2400" dirty="0" err="1"/>
              <a:t>Serverless</a:t>
            </a:r>
            <a:r>
              <a:rPr lang="fi-FI" sz="2400" dirty="0"/>
              <a:t> </a:t>
            </a:r>
            <a:r>
              <a:rPr lang="fi-FI" sz="2400" dirty="0" err="1"/>
              <a:t>solution</a:t>
            </a:r>
            <a:r>
              <a:rPr lang="fi-FI" sz="2400" dirty="0"/>
              <a:t> </a:t>
            </a:r>
            <a:r>
              <a:rPr lang="fi-FI" sz="2400" dirty="0" err="1"/>
              <a:t>with</a:t>
            </a:r>
            <a:r>
              <a:rPr lang="fi-FI" sz="2400" dirty="0"/>
              <a:t> AWS Lambda</a:t>
            </a:r>
          </a:p>
          <a:p>
            <a:pPr>
              <a:lnSpc>
                <a:spcPct val="100000"/>
              </a:lnSpc>
            </a:pPr>
            <a:r>
              <a:rPr lang="en-US" sz="2400" dirty="0"/>
              <a:t>What tech stack to use? (Not the choice itself, but it often affects some architectural decisions. Usually there are hinted / agreed / proven ways of doing standard solutions in each technological environment or framework. If you do not follow them, there might not be e.g. a largely proven security framework)</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1467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709962"/>
          </a:xfrm>
        </p:spPr>
        <p:txBody>
          <a:bodyPr/>
          <a:lstStyle/>
          <a:p>
            <a:r>
              <a:rPr lang="fi-FI" dirty="0" err="1"/>
              <a:t>What</a:t>
            </a:r>
            <a:r>
              <a:rPr lang="fi-FI" dirty="0"/>
              <a:t> </a:t>
            </a:r>
            <a:r>
              <a:rPr lang="fi-FI" dirty="0" err="1"/>
              <a:t>types</a:t>
            </a:r>
            <a:r>
              <a:rPr lang="fi-FI" dirty="0"/>
              <a:t> of </a:t>
            </a:r>
            <a:r>
              <a:rPr lang="fi-FI" dirty="0" err="1"/>
              <a:t>models</a:t>
            </a:r>
            <a:r>
              <a:rPr lang="fi-FI" dirty="0"/>
              <a:t>/</a:t>
            </a:r>
            <a:r>
              <a:rPr lang="fi-FI" dirty="0" err="1"/>
              <a:t>diagrams</a:t>
            </a:r>
            <a:r>
              <a:rPr lang="fi-FI" dirty="0"/>
              <a:t> </a:t>
            </a:r>
            <a:r>
              <a:rPr lang="fi-FI" dirty="0" err="1"/>
              <a:t>exist</a:t>
            </a:r>
            <a:r>
              <a:rPr lang="fi-FI" dirty="0"/>
              <a:t>? </a:t>
            </a:r>
            <a:r>
              <a:rPr lang="fi-FI" dirty="0" err="1"/>
              <a:t>E.g</a:t>
            </a:r>
            <a:r>
              <a:rPr lang="fi-FI" dirty="0"/>
              <a:t>. in UML</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83224"/>
            <a:ext cx="11125198" cy="4530214"/>
          </a:xfrm>
        </p:spPr>
        <p:txBody>
          <a:bodyPr>
            <a:normAutofit/>
          </a:bodyPr>
          <a:lstStyle/>
          <a:p>
            <a:r>
              <a:rPr lang="fi-FI" sz="2000" b="1" dirty="0"/>
              <a:t>data</a:t>
            </a:r>
            <a:r>
              <a:rPr lang="fi-FI" sz="2000" dirty="0"/>
              <a:t> </a:t>
            </a:r>
            <a:r>
              <a:rPr lang="fi-FI" sz="2000" dirty="0" err="1"/>
              <a:t>model</a:t>
            </a:r>
            <a:r>
              <a:rPr lang="fi-FI" sz="2000" dirty="0"/>
              <a:t>, </a:t>
            </a:r>
            <a:r>
              <a:rPr lang="fi-FI" sz="2000" dirty="0" err="1"/>
              <a:t>the</a:t>
            </a:r>
            <a:r>
              <a:rPr lang="fi-FI" sz="2000" dirty="0"/>
              <a:t> case </a:t>
            </a:r>
            <a:r>
              <a:rPr lang="fi-FI" sz="2000" b="1" dirty="0"/>
              <a:t>business </a:t>
            </a:r>
            <a:r>
              <a:rPr lang="fi-FI" sz="2000" b="1" dirty="0" err="1"/>
              <a:t>information</a:t>
            </a:r>
            <a:r>
              <a:rPr lang="fi-FI" sz="2000" dirty="0"/>
              <a:t> </a:t>
            </a:r>
            <a:r>
              <a:rPr lang="fi-FI" sz="2000" dirty="0" err="1"/>
              <a:t>structure</a:t>
            </a:r>
            <a:endParaRPr lang="fi-FI" sz="2000" dirty="0"/>
          </a:p>
          <a:p>
            <a:r>
              <a:rPr lang="fi-FI" sz="2000" b="1" dirty="0" err="1"/>
              <a:t>processes</a:t>
            </a:r>
            <a:r>
              <a:rPr lang="fi-FI" sz="2000" dirty="0"/>
              <a:t> and </a:t>
            </a:r>
            <a:r>
              <a:rPr lang="fi-FI" sz="2000" b="1" dirty="0" err="1"/>
              <a:t>actions</a:t>
            </a:r>
            <a:r>
              <a:rPr lang="fi-FI" sz="2000" dirty="0"/>
              <a:t>, </a:t>
            </a:r>
            <a:r>
              <a:rPr lang="fi-FI" sz="2000" b="1" dirty="0" err="1"/>
              <a:t>states</a:t>
            </a:r>
            <a:r>
              <a:rPr lang="fi-FI" sz="2000" dirty="0"/>
              <a:t> and </a:t>
            </a:r>
            <a:r>
              <a:rPr lang="fi-FI" sz="2000" dirty="0" err="1"/>
              <a:t>transitions</a:t>
            </a:r>
            <a:endParaRPr lang="fi-FI" sz="2000" dirty="0"/>
          </a:p>
          <a:p>
            <a:r>
              <a:rPr lang="fi-FI" sz="2000" b="1" dirty="0" err="1"/>
              <a:t>features</a:t>
            </a:r>
            <a:r>
              <a:rPr lang="fi-FI" sz="2000" dirty="0"/>
              <a:t> as </a:t>
            </a:r>
            <a:r>
              <a:rPr lang="fi-FI" sz="2000" dirty="0" err="1"/>
              <a:t>use</a:t>
            </a:r>
            <a:r>
              <a:rPr lang="fi-FI" sz="2000" dirty="0"/>
              <a:t> </a:t>
            </a:r>
            <a:r>
              <a:rPr lang="fi-FI" sz="2000" dirty="0" err="1"/>
              <a:t>cases</a:t>
            </a:r>
            <a:r>
              <a:rPr lang="fi-FI" sz="2000" dirty="0"/>
              <a:t> </a:t>
            </a:r>
            <a:r>
              <a:rPr lang="fi-FI" sz="2000" dirty="0" err="1"/>
              <a:t>or</a:t>
            </a:r>
            <a:r>
              <a:rPr lang="fi-FI" sz="2000" dirty="0"/>
              <a:t> </a:t>
            </a:r>
            <a:r>
              <a:rPr lang="fi-FI" sz="2000" dirty="0" err="1"/>
              <a:t>user</a:t>
            </a:r>
            <a:r>
              <a:rPr lang="fi-FI" sz="2000" dirty="0"/>
              <a:t> </a:t>
            </a:r>
            <a:r>
              <a:rPr lang="fi-FI" sz="2000" dirty="0" err="1"/>
              <a:t>stories</a:t>
            </a:r>
            <a:r>
              <a:rPr lang="fi-FI" sz="2000" dirty="0"/>
              <a:t> and </a:t>
            </a:r>
            <a:r>
              <a:rPr lang="fi-FI" sz="2000" b="1" dirty="0" err="1"/>
              <a:t>roles</a:t>
            </a:r>
            <a:r>
              <a:rPr lang="fi-FI" sz="2000" dirty="0"/>
              <a:t> </a:t>
            </a:r>
            <a:r>
              <a:rPr lang="fi-FI" sz="2000" dirty="0" err="1"/>
              <a:t>using</a:t>
            </a:r>
            <a:r>
              <a:rPr lang="fi-FI" sz="2000" dirty="0"/>
              <a:t> </a:t>
            </a:r>
            <a:r>
              <a:rPr lang="fi-FI" sz="2000" dirty="0" err="1"/>
              <a:t>the</a:t>
            </a:r>
            <a:r>
              <a:rPr lang="fi-FI" sz="2000" dirty="0"/>
              <a:t> </a:t>
            </a:r>
            <a:r>
              <a:rPr lang="fi-FI" sz="2000" dirty="0" err="1"/>
              <a:t>features</a:t>
            </a:r>
            <a:endParaRPr lang="fi-FI" sz="2000" dirty="0"/>
          </a:p>
          <a:p>
            <a:r>
              <a:rPr lang="fi-FI" sz="2000" dirty="0" err="1"/>
              <a:t>algorithm</a:t>
            </a:r>
            <a:r>
              <a:rPr lang="fi-FI" sz="2000" dirty="0"/>
              <a:t> </a:t>
            </a:r>
            <a:r>
              <a:rPr lang="fi-FI" sz="2000" b="1" dirty="0" err="1"/>
              <a:t>programming</a:t>
            </a:r>
            <a:r>
              <a:rPr lang="fi-FI" sz="2000" b="1" dirty="0"/>
              <a:t> </a:t>
            </a:r>
            <a:r>
              <a:rPr lang="fi-FI" sz="2000" b="1" dirty="0" err="1"/>
              <a:t>logic</a:t>
            </a:r>
            <a:endParaRPr lang="fi-FI" sz="2000" b="1" dirty="0"/>
          </a:p>
          <a:p>
            <a:r>
              <a:rPr lang="fi-FI" sz="2000" b="1" dirty="0" err="1"/>
              <a:t>communication</a:t>
            </a:r>
            <a:r>
              <a:rPr lang="fi-FI" sz="2000" dirty="0"/>
              <a:t> and </a:t>
            </a:r>
            <a:r>
              <a:rPr lang="fi-FI" sz="2000" b="1" dirty="0"/>
              <a:t>data </a:t>
            </a:r>
            <a:r>
              <a:rPr lang="fi-FI" sz="2000" b="1" dirty="0" err="1"/>
              <a:t>flow</a:t>
            </a:r>
            <a:endParaRPr lang="fi-FI" sz="2000" b="1" dirty="0"/>
          </a:p>
          <a:p>
            <a:r>
              <a:rPr lang="fi-FI" sz="2000" b="1" dirty="0"/>
              <a:t>software </a:t>
            </a:r>
            <a:r>
              <a:rPr lang="fi-FI" sz="2000" b="1" dirty="0" err="1"/>
              <a:t>components</a:t>
            </a:r>
            <a:r>
              <a:rPr lang="fi-FI" sz="2000" dirty="0"/>
              <a:t> and </a:t>
            </a:r>
            <a:r>
              <a:rPr lang="fi-FI" sz="2000" dirty="0" err="1"/>
              <a:t>packages</a:t>
            </a:r>
            <a:endParaRPr lang="fi-FI" sz="2000" dirty="0"/>
          </a:p>
          <a:p>
            <a:r>
              <a:rPr lang="fi-FI" sz="2000" b="1" dirty="0" err="1"/>
              <a:t>servers</a:t>
            </a:r>
            <a:r>
              <a:rPr lang="fi-FI" sz="2000" dirty="0"/>
              <a:t> and </a:t>
            </a:r>
            <a:r>
              <a:rPr lang="fi-FI" sz="2000" dirty="0" err="1"/>
              <a:t>other</a:t>
            </a:r>
            <a:r>
              <a:rPr lang="fi-FI" sz="2000" dirty="0"/>
              <a:t> </a:t>
            </a:r>
            <a:r>
              <a:rPr lang="fi-FI" sz="2000" b="1" dirty="0" err="1"/>
              <a:t>deployment</a:t>
            </a:r>
            <a:r>
              <a:rPr lang="fi-FI" sz="2000" dirty="0"/>
              <a:t> </a:t>
            </a:r>
            <a:r>
              <a:rPr lang="fi-FI" sz="2000" dirty="0" err="1"/>
              <a:t>related</a:t>
            </a:r>
            <a:r>
              <a:rPr lang="fi-FI" sz="2000" dirty="0"/>
              <a:t> </a:t>
            </a:r>
            <a:r>
              <a:rPr lang="fi-FI" sz="2000" dirty="0" err="1"/>
              <a:t>plans</a:t>
            </a:r>
            <a:r>
              <a:rPr lang="fi-FI" sz="2000" dirty="0"/>
              <a:t>.</a:t>
            </a:r>
          </a:p>
          <a:p>
            <a:pPr marL="0" indent="0">
              <a:buNone/>
            </a:pPr>
            <a:br>
              <a:rPr lang="fi-FI" sz="2000" dirty="0"/>
            </a:br>
            <a:r>
              <a:rPr lang="fi-FI" sz="2000" dirty="0"/>
              <a:t>+ </a:t>
            </a:r>
            <a:r>
              <a:rPr lang="fi-FI" sz="2000" dirty="0" err="1"/>
              <a:t>more</a:t>
            </a:r>
            <a:r>
              <a:rPr lang="fi-FI" sz="2000" dirty="0"/>
              <a:t> </a:t>
            </a:r>
            <a:r>
              <a:rPr lang="fi-FI" sz="2000" dirty="0" err="1"/>
              <a:t>that</a:t>
            </a:r>
            <a:r>
              <a:rPr lang="fi-FI" sz="2000" dirty="0"/>
              <a:t> I </a:t>
            </a:r>
            <a:r>
              <a:rPr lang="fi-FI" sz="2000" dirty="0" err="1"/>
              <a:t>could</a:t>
            </a:r>
            <a:r>
              <a:rPr lang="fi-FI" sz="2000" dirty="0"/>
              <a:t> </a:t>
            </a:r>
            <a:r>
              <a:rPr lang="fi-FI" sz="2000" dirty="0" err="1"/>
              <a:t>not</a:t>
            </a:r>
            <a:r>
              <a:rPr lang="fi-FI" sz="2000" dirty="0"/>
              <a:t> </a:t>
            </a:r>
            <a:r>
              <a:rPr lang="fi-FI" sz="2000" dirty="0" err="1"/>
              <a:t>remember</a:t>
            </a:r>
            <a:r>
              <a:rPr lang="fi-FI" sz="2000" dirty="0"/>
              <a:t> on </a:t>
            </a:r>
            <a:r>
              <a:rPr lang="fi-FI" sz="2000" dirty="0" err="1"/>
              <a:t>one</a:t>
            </a:r>
            <a:r>
              <a:rPr lang="fi-FI" sz="2000" dirty="0"/>
              <a:t> </a:t>
            </a:r>
            <a:r>
              <a:rPr lang="fi-FI" sz="2000" dirty="0" err="1"/>
              <a:t>sitting</a:t>
            </a:r>
            <a:r>
              <a:rPr lang="fi-FI" sz="2000" dirty="0"/>
              <a:t> </a:t>
            </a:r>
            <a:r>
              <a:rPr lang="fi-FI" sz="2000" dirty="0" err="1"/>
              <a:t>without</a:t>
            </a:r>
            <a:r>
              <a:rPr lang="fi-FI" sz="2000" dirty="0"/>
              <a:t> </a:t>
            </a:r>
            <a:r>
              <a:rPr lang="fi-FI" sz="2000" dirty="0" err="1"/>
              <a:t>looking</a:t>
            </a:r>
            <a:r>
              <a:rPr lang="fi-FI" sz="2000" dirty="0"/>
              <a:t> at </a:t>
            </a:r>
            <a:r>
              <a:rPr lang="fi-FI" sz="2000" dirty="0" err="1"/>
              <a:t>materials</a:t>
            </a:r>
            <a:endParaRPr lang="fi-FI" sz="2000" dirty="0"/>
          </a:p>
          <a:p>
            <a:pPr marL="0" indent="0">
              <a:buNone/>
            </a:pPr>
            <a:br>
              <a:rPr lang="fi-FI" sz="2000" dirty="0"/>
            </a:br>
            <a:r>
              <a:rPr lang="fi-FI" sz="2000" dirty="0" err="1"/>
              <a:t>Do</a:t>
            </a:r>
            <a:r>
              <a:rPr lang="fi-FI" sz="2000" dirty="0"/>
              <a:t> </a:t>
            </a:r>
            <a:r>
              <a:rPr lang="fi-FI" sz="2000" dirty="0" err="1"/>
              <a:t>you</a:t>
            </a:r>
            <a:r>
              <a:rPr lang="fi-FI" sz="2000" dirty="0"/>
              <a:t> </a:t>
            </a:r>
            <a:r>
              <a:rPr lang="fi-FI" sz="2000" dirty="0" err="1"/>
              <a:t>need</a:t>
            </a:r>
            <a:r>
              <a:rPr lang="fi-FI" sz="2000" dirty="0"/>
              <a:t> to </a:t>
            </a:r>
            <a:r>
              <a:rPr lang="fi-FI" sz="2000" dirty="0" err="1"/>
              <a:t>model</a:t>
            </a:r>
            <a:r>
              <a:rPr lang="fi-FI" sz="2000" dirty="0"/>
              <a:t> </a:t>
            </a:r>
            <a:r>
              <a:rPr lang="fi-FI" sz="2000" dirty="0" err="1"/>
              <a:t>all</a:t>
            </a:r>
            <a:r>
              <a:rPr lang="fi-FI" sz="2000" dirty="0"/>
              <a:t> </a:t>
            </a:r>
            <a:r>
              <a:rPr lang="fi-FI" sz="2000" dirty="0" err="1"/>
              <a:t>these</a:t>
            </a:r>
            <a:r>
              <a:rPr lang="fi-FI" sz="2000" dirty="0"/>
              <a:t>? </a:t>
            </a:r>
            <a:r>
              <a:rPr lang="fi-FI" sz="2000" dirty="0" err="1"/>
              <a:t>Nowadays</a:t>
            </a:r>
            <a:r>
              <a:rPr lang="fi-FI" sz="2000" dirty="0"/>
              <a:t> </a:t>
            </a:r>
            <a:r>
              <a:rPr lang="fi-FI" sz="2000" dirty="0" err="1"/>
              <a:t>we</a:t>
            </a:r>
            <a:r>
              <a:rPr lang="fi-FI" sz="2000" dirty="0"/>
              <a:t> </a:t>
            </a:r>
            <a:r>
              <a:rPr lang="fi-FI" sz="2000" dirty="0" err="1"/>
              <a:t>only</a:t>
            </a:r>
            <a:r>
              <a:rPr lang="fi-FI" sz="2000" dirty="0"/>
              <a:t> </a:t>
            </a:r>
            <a:r>
              <a:rPr lang="fi-FI" sz="2000" dirty="0" err="1"/>
              <a:t>model</a:t>
            </a:r>
            <a:r>
              <a:rPr lang="fi-FI" sz="2000" dirty="0"/>
              <a:t> </a:t>
            </a:r>
            <a:r>
              <a:rPr lang="fi-FI" sz="2000" dirty="0" err="1"/>
              <a:t>what</a:t>
            </a:r>
            <a:r>
              <a:rPr lang="fi-FI" sz="2000" dirty="0"/>
              <a:t> is </a:t>
            </a:r>
            <a:r>
              <a:rPr lang="fi-FI" sz="2000" dirty="0" err="1"/>
              <a:t>necessary</a:t>
            </a:r>
            <a:r>
              <a:rPr lang="fi-FI" sz="2000" dirty="0"/>
              <a:t> and/</a:t>
            </a:r>
            <a:r>
              <a:rPr lang="fi-FI" sz="2000" dirty="0" err="1"/>
              <a:t>or</a:t>
            </a:r>
            <a:r>
              <a:rPr lang="fi-FI" sz="2000" dirty="0"/>
              <a:t> </a:t>
            </a:r>
            <a:r>
              <a:rPr lang="fi-FI" sz="2000" dirty="0" err="1"/>
              <a:t>beneficial</a:t>
            </a:r>
            <a:r>
              <a:rPr lang="fi-FI" sz="20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259524438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www.w3.org/XML/1998/namespace"/>
    <ds:schemaRef ds:uri="http://schemas.microsoft.com/office/2006/metadata/properties"/>
    <ds:schemaRef ds:uri="http://purl.org/dc/terms/"/>
    <ds:schemaRef ds:uri="a915d5db-83f9-4a1c-939a-8e707aa4dcbb"/>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23ce7308-0f1e-43e9-aba3-b9c7d7318f5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354</TotalTime>
  <Words>1471</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Software Architectures and Patterns</vt:lpstr>
      <vt:lpstr>Software Architecture - Definition</vt:lpstr>
      <vt:lpstr>Software Architecture - Definition</vt:lpstr>
      <vt:lpstr>Software Architecture - Definition</vt:lpstr>
      <vt:lpstr>Software Architecture - Definition</vt:lpstr>
      <vt:lpstr>Characteristics of a good software architecture (as the heart of good information system)</vt:lpstr>
      <vt:lpstr>What Software Architecture consists of?</vt:lpstr>
      <vt:lpstr>Examples of Software Design decisions</vt:lpstr>
      <vt:lpstr>What types of models/diagrams exist? E.g. in UML</vt:lpstr>
      <vt:lpstr>Gold vault example (Juhani) of microservices. Just fast (incomplete) example of SRP/SOC.</vt:lpstr>
      <vt:lpstr>Three phases in programming (at least in school cases)</vt:lpstr>
      <vt:lpstr>What happens (especially in school projects) if students jump over the phases?</vt:lpstr>
      <vt:lpstr>Software Architecture Opinion – and Questions</vt:lpstr>
      <vt:lpstr>Notes on Robert C. Martin, aka ’Uncle Bob’</vt:lpstr>
      <vt:lpstr>Why to have good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14</cp:revision>
  <cp:lastPrinted>2020-09-28T07:56:54Z</cp:lastPrinted>
  <dcterms:created xsi:type="dcterms:W3CDTF">2022-03-13T19:29:09Z</dcterms:created>
  <dcterms:modified xsi:type="dcterms:W3CDTF">2022-03-15T09:35:43Z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