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4" r:id="rId7"/>
    <p:sldId id="273" r:id="rId8"/>
    <p:sldId id="275" r:id="rId9"/>
    <p:sldId id="277" r:id="rId10"/>
    <p:sldId id="278" r:id="rId11"/>
    <p:sldId id="279" r:id="rId12"/>
    <p:sldId id="276"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6288"/>
  </p:normalViewPr>
  <p:slideViewPr>
    <p:cSldViewPr snapToGrid="0" snapToObjects="1" showGuides="1">
      <p:cViewPr varScale="1">
        <p:scale>
          <a:sx n="164" d="100"/>
          <a:sy n="164" d="100"/>
        </p:scale>
        <p:origin x="100" y="5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13.12.2022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13.12.2022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13.12.2022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uuid.pdf" TargetMode="External"/><Relationship Id="rId2" Type="http://schemas.openxmlformats.org/officeDocument/2006/relationships/hyperlink" Target="https://github.com/haagahelia/swd4tn023/blob/master/06_ohjelmistoarkkitehtuurit_ja_patternit/SoftwareArchitecturesAndPattern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agahelia/swd4tn023/blob/master/06_ohjelmistoarkkitehtuurit_ja_patternit/documentation_principles_for_sw_projec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yy.haaga-helia.fi/~valju/perma/sw_project_courses/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13.12.2022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How </a:t>
            </a:r>
            <a:r>
              <a:rPr lang="fi-FI" dirty="0" err="1"/>
              <a:t>Softala</a:t>
            </a:r>
            <a:r>
              <a:rPr lang="fi-FI" dirty="0"/>
              <a:t> etc. </a:t>
            </a:r>
            <a:r>
              <a:rPr lang="fi-FI" dirty="0" err="1"/>
              <a:t>school</a:t>
            </a:r>
            <a:r>
              <a:rPr lang="fi-FI" dirty="0"/>
              <a:t> </a:t>
            </a:r>
            <a:r>
              <a:rPr lang="fi-FI" dirty="0" err="1"/>
              <a:t>projects</a:t>
            </a:r>
            <a:r>
              <a:rPr lang="fi-FI" dirty="0"/>
              <a:t> </a:t>
            </a:r>
            <a:r>
              <a:rPr lang="fi-FI" dirty="0" err="1"/>
              <a:t>differ</a:t>
            </a:r>
            <a:r>
              <a:rPr lang="fi-FI" dirty="0"/>
              <a:t> </a:t>
            </a:r>
            <a:r>
              <a:rPr lang="fi-FI" dirty="0" err="1"/>
              <a:t>from</a:t>
            </a:r>
            <a:r>
              <a:rPr lang="fi-FI" dirty="0"/>
              <a:t> </a:t>
            </a:r>
            <a:r>
              <a:rPr lang="fi-FI" dirty="0" err="1"/>
              <a:t>the</a:t>
            </a:r>
            <a:r>
              <a:rPr lang="fi-FI" dirty="0"/>
              <a:t> </a:t>
            </a:r>
            <a:r>
              <a:rPr lang="fi-FI" dirty="0" err="1"/>
              <a:t>usual</a:t>
            </a:r>
            <a:r>
              <a:rPr lang="fi-FI" dirty="0"/>
              <a:t> </a:t>
            </a:r>
            <a:r>
              <a:rPr lang="fi-FI" dirty="0" err="1"/>
              <a:t>ones</a:t>
            </a:r>
            <a:r>
              <a:rPr lang="fi-FI" dirty="0"/>
              <a:t>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fontScale="92500"/>
          </a:bodyPr>
          <a:lstStyle/>
          <a:p>
            <a:pPr>
              <a:lnSpc>
                <a:spcPct val="100000"/>
              </a:lnSpc>
            </a:pPr>
            <a:r>
              <a:rPr lang="fi-FI" sz="2800" dirty="0" err="1"/>
              <a:t>The</a:t>
            </a:r>
            <a:r>
              <a:rPr lang="fi-FI" sz="2800" dirty="0"/>
              <a:t> </a:t>
            </a:r>
            <a:r>
              <a:rPr lang="fi-FI" sz="2800" dirty="0" err="1"/>
              <a:t>teams</a:t>
            </a:r>
            <a:r>
              <a:rPr lang="fi-FI" sz="2800" dirty="0"/>
              <a:t> </a:t>
            </a:r>
            <a:r>
              <a:rPr lang="fi-FI" sz="2800" dirty="0" err="1"/>
              <a:t>are</a:t>
            </a:r>
            <a:r>
              <a:rPr lang="fi-FI" sz="2800" dirty="0"/>
              <a:t> </a:t>
            </a:r>
            <a:r>
              <a:rPr lang="fi-FI" sz="2800" dirty="0" err="1"/>
              <a:t>comparably</a:t>
            </a:r>
            <a:r>
              <a:rPr lang="fi-FI" sz="2800" dirty="0"/>
              <a:t> </a:t>
            </a:r>
            <a:r>
              <a:rPr lang="fi-FI" sz="2800" dirty="0" err="1"/>
              <a:t>bigger</a:t>
            </a:r>
            <a:r>
              <a:rPr lang="fi-FI" sz="2800" dirty="0"/>
              <a:t> </a:t>
            </a:r>
            <a:r>
              <a:rPr lang="fi-FI" sz="2800" dirty="0" err="1"/>
              <a:t>than</a:t>
            </a:r>
            <a:r>
              <a:rPr lang="fi-FI" sz="2800" dirty="0"/>
              <a:t> </a:t>
            </a:r>
            <a:r>
              <a:rPr lang="fi-FI" sz="2800" dirty="0" err="1"/>
              <a:t>would</a:t>
            </a:r>
            <a:r>
              <a:rPr lang="fi-FI" sz="2800" dirty="0"/>
              <a:t> </a:t>
            </a:r>
            <a:r>
              <a:rPr lang="fi-FI" sz="2800" dirty="0" err="1"/>
              <a:t>be</a:t>
            </a:r>
            <a:r>
              <a:rPr lang="fi-FI" sz="2800" dirty="0"/>
              <a:t> set in </a:t>
            </a:r>
            <a:r>
              <a:rPr lang="fi-FI" sz="2800" dirty="0" err="1"/>
              <a:t>real</a:t>
            </a:r>
            <a:r>
              <a:rPr lang="fi-FI" sz="2800" dirty="0"/>
              <a:t> life</a:t>
            </a:r>
          </a:p>
          <a:p>
            <a:pPr>
              <a:lnSpc>
                <a:spcPct val="100000"/>
              </a:lnSpc>
            </a:pPr>
            <a:r>
              <a:rPr lang="fi-FI" sz="2800" dirty="0"/>
              <a:t>Even </a:t>
            </a:r>
            <a:r>
              <a:rPr lang="fi-FI" sz="2800" dirty="0" err="1"/>
              <a:t>if</a:t>
            </a:r>
            <a:r>
              <a:rPr lang="fi-FI" sz="2800" dirty="0"/>
              <a:t> </a:t>
            </a:r>
            <a:r>
              <a:rPr lang="fi-FI" sz="2800" dirty="0" err="1"/>
              <a:t>all</a:t>
            </a:r>
            <a:r>
              <a:rPr lang="fi-FI" sz="2800" dirty="0"/>
              <a:t> ICT </a:t>
            </a:r>
            <a:r>
              <a:rPr lang="fi-FI" sz="2800" dirty="0" err="1"/>
              <a:t>work</a:t>
            </a:r>
            <a:r>
              <a:rPr lang="fi-FI" sz="2800" dirty="0"/>
              <a:t> is </a:t>
            </a:r>
            <a:r>
              <a:rPr lang="fi-FI" sz="2800" dirty="0" err="1"/>
              <a:t>basically</a:t>
            </a:r>
            <a:r>
              <a:rPr lang="fi-FI" sz="2800" dirty="0"/>
              <a:t> </a:t>
            </a:r>
            <a:r>
              <a:rPr lang="fi-FI" sz="2800" dirty="0" err="1"/>
              <a:t>learning</a:t>
            </a:r>
            <a:r>
              <a:rPr lang="fi-FI" sz="2800" dirty="0"/>
              <a:t> </a:t>
            </a:r>
            <a:r>
              <a:rPr lang="fi-FI" sz="2800" dirty="0" err="1"/>
              <a:t>or</a:t>
            </a:r>
            <a:r>
              <a:rPr lang="fi-FI" sz="2800" dirty="0"/>
              <a:t> </a:t>
            </a:r>
            <a:r>
              <a:rPr lang="fi-FI" sz="2800" dirty="0" err="1"/>
              <a:t>finding</a:t>
            </a:r>
            <a:r>
              <a:rPr lang="fi-FI" sz="2800" dirty="0"/>
              <a:t> out, </a:t>
            </a:r>
            <a:r>
              <a:rPr lang="fi-FI" sz="2800" dirty="0" err="1"/>
              <a:t>here</a:t>
            </a:r>
            <a:r>
              <a:rPr lang="fi-FI" sz="2800" dirty="0"/>
              <a:t> </a:t>
            </a:r>
            <a:r>
              <a:rPr lang="fi-FI" sz="2800" dirty="0" err="1"/>
              <a:t>even</a:t>
            </a:r>
            <a:r>
              <a:rPr lang="fi-FI" sz="2800" dirty="0"/>
              <a:t> </a:t>
            </a:r>
            <a:r>
              <a:rPr lang="fi-FI" sz="2800" dirty="0" err="1"/>
              <a:t>more</a:t>
            </a:r>
            <a:r>
              <a:rPr lang="fi-FI" sz="2800" dirty="0"/>
              <a:t> </a:t>
            </a:r>
            <a:r>
              <a:rPr lang="fi-FI" sz="2800" dirty="0" err="1"/>
              <a:t>so</a:t>
            </a:r>
            <a:endParaRPr lang="fi-FI" sz="2800" dirty="0"/>
          </a:p>
          <a:p>
            <a:pPr>
              <a:lnSpc>
                <a:spcPct val="100000"/>
              </a:lnSpc>
            </a:pPr>
            <a:r>
              <a:rPr lang="fi-FI" sz="2800" dirty="0" err="1"/>
              <a:t>There</a:t>
            </a:r>
            <a:r>
              <a:rPr lang="fi-FI" sz="2800" dirty="0"/>
              <a:t> is </a:t>
            </a:r>
            <a:r>
              <a:rPr lang="fi-FI" sz="2800" dirty="0" err="1"/>
              <a:t>usually</a:t>
            </a:r>
            <a:r>
              <a:rPr lang="fi-FI" sz="2800" dirty="0"/>
              <a:t> no </a:t>
            </a:r>
            <a:r>
              <a:rPr lang="fi-FI" sz="2800" dirty="0" err="1"/>
              <a:t>product</a:t>
            </a:r>
            <a:r>
              <a:rPr lang="fi-FI" sz="2800" dirty="0"/>
              <a:t> </a:t>
            </a:r>
            <a:r>
              <a:rPr lang="fi-FI" sz="2800" dirty="0" err="1"/>
              <a:t>running</a:t>
            </a:r>
            <a:r>
              <a:rPr lang="fi-FI" sz="2800" dirty="0"/>
              <a:t> in ”</a:t>
            </a:r>
            <a:r>
              <a:rPr lang="fi-FI" sz="2800" dirty="0" err="1"/>
              <a:t>production</a:t>
            </a:r>
            <a:r>
              <a:rPr lang="fi-FI" sz="2800" dirty="0"/>
              <a:t> </a:t>
            </a:r>
            <a:r>
              <a:rPr lang="fi-FI" sz="2800" dirty="0" err="1"/>
              <a:t>environment</a:t>
            </a:r>
            <a:r>
              <a:rPr lang="fi-FI" sz="2800" dirty="0"/>
              <a:t>”</a:t>
            </a:r>
          </a:p>
          <a:p>
            <a:pPr>
              <a:lnSpc>
                <a:spcPct val="100000"/>
              </a:lnSpc>
            </a:pPr>
            <a:r>
              <a:rPr lang="fi-FI" sz="2800" dirty="0" err="1"/>
              <a:t>Other</a:t>
            </a:r>
            <a:r>
              <a:rPr lang="fi-FI" sz="2800" dirty="0"/>
              <a:t> </a:t>
            </a:r>
            <a:r>
              <a:rPr lang="fi-FI" sz="2800" dirty="0" err="1"/>
              <a:t>members</a:t>
            </a:r>
            <a:r>
              <a:rPr lang="fi-FI" sz="2800" dirty="0"/>
              <a:t> </a:t>
            </a:r>
            <a:r>
              <a:rPr lang="fi-FI" sz="2800" dirty="0" err="1"/>
              <a:t>need</a:t>
            </a:r>
            <a:r>
              <a:rPr lang="fi-FI" sz="2800" dirty="0"/>
              <a:t> </a:t>
            </a:r>
            <a:r>
              <a:rPr lang="fi-FI" sz="2800" dirty="0" err="1"/>
              <a:t>your</a:t>
            </a:r>
            <a:r>
              <a:rPr lang="fi-FI" sz="2800" dirty="0"/>
              <a:t> </a:t>
            </a:r>
            <a:r>
              <a:rPr lang="fi-FI" sz="2800" dirty="0" err="1"/>
              <a:t>contribution</a:t>
            </a:r>
            <a:r>
              <a:rPr lang="fi-FI" sz="2800" dirty="0"/>
              <a:t> </a:t>
            </a:r>
            <a:r>
              <a:rPr lang="fi-FI" sz="2800" dirty="0" err="1"/>
              <a:t>faster</a:t>
            </a:r>
            <a:r>
              <a:rPr lang="fi-FI" sz="2800" dirty="0"/>
              <a:t> </a:t>
            </a:r>
            <a:r>
              <a:rPr lang="fi-FI" sz="2800" dirty="0" err="1"/>
              <a:t>than</a:t>
            </a:r>
            <a:r>
              <a:rPr lang="fi-FI" sz="2800" dirty="0"/>
              <a:t> </a:t>
            </a:r>
            <a:r>
              <a:rPr lang="fi-FI" sz="2800" dirty="0" err="1"/>
              <a:t>normally</a:t>
            </a:r>
            <a:r>
              <a:rPr lang="fi-FI" sz="2800" dirty="0"/>
              <a:t> (</a:t>
            </a:r>
            <a:r>
              <a:rPr lang="fi-FI" sz="2800" dirty="0" err="1"/>
              <a:t>the</a:t>
            </a:r>
            <a:r>
              <a:rPr lang="fi-FI" sz="2800" dirty="0"/>
              <a:t> </a:t>
            </a:r>
            <a:r>
              <a:rPr lang="fi-FI" sz="2800" dirty="0" err="1"/>
              <a:t>architecture</a:t>
            </a:r>
            <a:r>
              <a:rPr lang="fi-FI" sz="2800" dirty="0"/>
              <a:t>, </a:t>
            </a:r>
            <a:r>
              <a:rPr lang="fi-FI" sz="2800" dirty="0" err="1"/>
              <a:t>folder</a:t>
            </a:r>
            <a:r>
              <a:rPr lang="fi-FI" sz="2800" dirty="0"/>
              <a:t> and </a:t>
            </a:r>
            <a:r>
              <a:rPr lang="fi-FI" sz="2800" dirty="0" err="1"/>
              <a:t>file</a:t>
            </a:r>
            <a:r>
              <a:rPr lang="fi-FI" sz="2800" dirty="0"/>
              <a:t> </a:t>
            </a:r>
            <a:r>
              <a:rPr lang="fi-FI" sz="2800" dirty="0" err="1"/>
              <a:t>structure</a:t>
            </a:r>
            <a:r>
              <a:rPr lang="fi-FI" sz="2800" dirty="0"/>
              <a:t>, </a:t>
            </a:r>
            <a:r>
              <a:rPr lang="fi-FI" sz="2800" dirty="0" err="1"/>
              <a:t>frontend</a:t>
            </a:r>
            <a:r>
              <a:rPr lang="fi-FI" sz="2800" dirty="0"/>
              <a:t> </a:t>
            </a:r>
            <a:r>
              <a:rPr lang="fi-FI" sz="2800" dirty="0" err="1"/>
              <a:t>routing</a:t>
            </a:r>
            <a:r>
              <a:rPr lang="fi-FI" sz="2800" dirty="0"/>
              <a:t>,  API </a:t>
            </a:r>
            <a:r>
              <a:rPr lang="fi-FI" sz="2800" dirty="0" err="1"/>
              <a:t>end</a:t>
            </a:r>
            <a:r>
              <a:rPr lang="fi-FI" sz="2800" dirty="0"/>
              <a:t> </a:t>
            </a:r>
            <a:r>
              <a:rPr lang="fi-FI" sz="2800" dirty="0" err="1"/>
              <a:t>points</a:t>
            </a:r>
            <a:r>
              <a:rPr lang="fi-FI" sz="2800" dirty="0"/>
              <a:t>, … )</a:t>
            </a:r>
          </a:p>
          <a:p>
            <a:pPr>
              <a:lnSpc>
                <a:spcPct val="100000"/>
              </a:lnSpc>
            </a:pPr>
            <a:r>
              <a:rPr lang="fi-FI" sz="2800" dirty="0" err="1"/>
              <a:t>Students</a:t>
            </a:r>
            <a:r>
              <a:rPr lang="fi-FI" sz="2800" dirty="0"/>
              <a:t> </a:t>
            </a:r>
            <a:r>
              <a:rPr lang="fi-FI" sz="2800" dirty="0" err="1"/>
              <a:t>are</a:t>
            </a:r>
            <a:r>
              <a:rPr lang="fi-FI" sz="2800" dirty="0"/>
              <a:t> </a:t>
            </a:r>
            <a:r>
              <a:rPr lang="fi-FI" sz="2800" dirty="0" err="1"/>
              <a:t>not</a:t>
            </a:r>
            <a:r>
              <a:rPr lang="fi-FI" sz="2800" dirty="0"/>
              <a:t> </a:t>
            </a:r>
            <a:r>
              <a:rPr lang="fi-FI" sz="2800" dirty="0" err="1"/>
              <a:t>working</a:t>
            </a:r>
            <a:r>
              <a:rPr lang="fi-FI" sz="2800" dirty="0"/>
              <a:t> </a:t>
            </a:r>
            <a:r>
              <a:rPr lang="fi-FI" sz="2800" dirty="0" err="1"/>
              <a:t>full</a:t>
            </a:r>
            <a:r>
              <a:rPr lang="fi-FI" sz="2800" dirty="0"/>
              <a:t> </a:t>
            </a:r>
            <a:r>
              <a:rPr lang="fi-FI" sz="2800" dirty="0" err="1"/>
              <a:t>time</a:t>
            </a:r>
            <a:r>
              <a:rPr lang="fi-FI" sz="2800" dirty="0"/>
              <a:t> for </a:t>
            </a:r>
            <a:r>
              <a:rPr lang="fi-FI" sz="2800" dirty="0" err="1"/>
              <a:t>this</a:t>
            </a:r>
            <a:r>
              <a:rPr lang="fi-FI" sz="2800" dirty="0"/>
              <a:t> </a:t>
            </a:r>
            <a:r>
              <a:rPr lang="fi-FI" sz="2800" dirty="0" err="1"/>
              <a:t>project</a:t>
            </a:r>
            <a:r>
              <a:rPr lang="fi-FI" sz="2800" dirty="0"/>
              <a:t> </a:t>
            </a:r>
            <a:r>
              <a:rPr lang="fi-FI" sz="2800" dirty="0" err="1"/>
              <a:t>nor</a:t>
            </a:r>
            <a:r>
              <a:rPr lang="fi-FI" sz="2800" dirty="0"/>
              <a:t> </a:t>
            </a:r>
            <a:r>
              <a:rPr lang="fi-FI" sz="2800" dirty="0" err="1"/>
              <a:t>this</a:t>
            </a:r>
            <a:r>
              <a:rPr lang="fi-FI" sz="2800" dirty="0"/>
              <a:t> </a:t>
            </a:r>
            <a:r>
              <a:rPr lang="fi-FI" sz="2800" dirty="0" err="1"/>
              <a:t>tech</a:t>
            </a:r>
            <a:r>
              <a:rPr lang="fi-FI" sz="2800" dirty="0"/>
              <a:t> </a:t>
            </a:r>
            <a:r>
              <a:rPr lang="fi-FI" sz="2800" dirty="0" err="1"/>
              <a:t>stack</a:t>
            </a:r>
            <a:endParaRPr lang="fi-FI" sz="2800" dirty="0"/>
          </a:p>
          <a:p>
            <a:pPr>
              <a:lnSpc>
                <a:spcPct val="100000"/>
              </a:lnSpc>
            </a:pPr>
            <a:r>
              <a:rPr lang="fi-FI" sz="2800" dirty="0" err="1"/>
              <a:t>Students</a:t>
            </a:r>
            <a:r>
              <a:rPr lang="fi-FI" sz="2800" dirty="0"/>
              <a:t> </a:t>
            </a:r>
            <a:r>
              <a:rPr lang="fi-FI" sz="2800" dirty="0" err="1"/>
              <a:t>do</a:t>
            </a:r>
            <a:r>
              <a:rPr lang="fi-FI" sz="2800" dirty="0"/>
              <a:t> </a:t>
            </a:r>
            <a:r>
              <a:rPr lang="fi-FI" sz="2800" dirty="0" err="1"/>
              <a:t>more</a:t>
            </a:r>
            <a:r>
              <a:rPr lang="fi-FI" sz="2800" dirty="0"/>
              <a:t> </a:t>
            </a:r>
            <a:r>
              <a:rPr lang="fi-FI" sz="2800" dirty="0" err="1"/>
              <a:t>roles</a:t>
            </a:r>
            <a:r>
              <a:rPr lang="fi-FI" sz="2800" dirty="0"/>
              <a:t> </a:t>
            </a:r>
            <a:r>
              <a:rPr lang="fi-FI" sz="2800" dirty="0" err="1"/>
              <a:t>than</a:t>
            </a:r>
            <a:r>
              <a:rPr lang="fi-FI" sz="2800" dirty="0"/>
              <a:t> SW </a:t>
            </a:r>
            <a:r>
              <a:rPr lang="fi-FI" sz="2800" dirty="0" err="1"/>
              <a:t>developers</a:t>
            </a:r>
            <a:r>
              <a:rPr lang="fi-FI" sz="2800" dirty="0"/>
              <a:t> </a:t>
            </a:r>
            <a:r>
              <a:rPr lang="fi-FI" sz="2800" i="1" dirty="0" err="1"/>
              <a:t>typically</a:t>
            </a:r>
            <a:r>
              <a:rPr lang="fi-FI" sz="2800" dirty="0"/>
              <a:t> (</a:t>
            </a:r>
            <a:r>
              <a:rPr lang="fi-FI" sz="2800" dirty="0" err="1"/>
              <a:t>incl</a:t>
            </a:r>
            <a:r>
              <a:rPr lang="fi-FI" sz="2800" dirty="0"/>
              <a:t>. Product </a:t>
            </a:r>
            <a:r>
              <a:rPr lang="fi-FI" sz="2800" dirty="0" err="1"/>
              <a:t>Owner</a:t>
            </a:r>
            <a:r>
              <a:rPr lang="fi-FI" sz="2800" dirty="0"/>
              <a:t>, Product and UX design, </a:t>
            </a:r>
            <a:r>
              <a:rPr lang="fi-FI" sz="2800" dirty="0" err="1"/>
              <a:t>customer</a:t>
            </a:r>
            <a:endParaRPr lang="fi-FI" sz="2800"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a:t>
            </a:r>
            <a:r>
              <a:rPr lang="fi-FI" sz="3500" dirty="0" err="1"/>
              <a:t>goals</a:t>
            </a:r>
            <a:r>
              <a:rPr lang="fi-FI" sz="3500" dirty="0"/>
              <a:t> in </a:t>
            </a:r>
            <a:r>
              <a:rPr lang="fi-FI" sz="3500" dirty="0" err="1"/>
              <a:t>our</a:t>
            </a:r>
            <a:r>
              <a:rPr lang="fi-FI" sz="3500" dirty="0"/>
              <a:t> </a:t>
            </a:r>
            <a:r>
              <a:rPr lang="fi-FI" sz="3500" dirty="0" err="1"/>
              <a:t>projects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Basically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stress</a:t>
            </a:r>
          </a:p>
          <a:p>
            <a:r>
              <a:rPr lang="en-US" dirty="0"/>
              <a:t>We want to make the mistakes here you don’t want to do in your first job!</a:t>
            </a:r>
          </a:p>
          <a:p>
            <a:r>
              <a:rPr lang="en-US" dirty="0"/>
              <a:t>Most important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a:t>
            </a:r>
          </a:p>
          <a:p>
            <a:r>
              <a:rPr lang="en-US" dirty="0"/>
              <a:t>If all process and project factors are sound, your team might produce more product results on the last 2-3 weeks than a immature project will produce in the whole 16 weeks!  </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These</a:t>
            </a:r>
            <a:r>
              <a:rPr lang="fi-FI" sz="3500" dirty="0"/>
              <a:t> </a:t>
            </a:r>
            <a:r>
              <a:rPr lang="fi-FI" sz="3500" dirty="0" err="1"/>
              <a:t>could</a:t>
            </a:r>
            <a:r>
              <a:rPr lang="fi-FI" sz="3500" dirty="0"/>
              <a:t> </a:t>
            </a:r>
            <a:r>
              <a:rPr lang="fi-FI" sz="3500" dirty="0" err="1"/>
              <a:t>make</a:t>
            </a:r>
            <a:r>
              <a:rPr lang="fi-FI" sz="3500" dirty="0"/>
              <a:t> </a:t>
            </a:r>
            <a:r>
              <a:rPr lang="fi-FI" sz="3500" dirty="0" err="1"/>
              <a:t>our</a:t>
            </a:r>
            <a:r>
              <a:rPr lang="fi-FI" sz="3500" dirty="0"/>
              <a:t> </a:t>
            </a:r>
            <a:r>
              <a:rPr lang="fi-FI" sz="3500" dirty="0" err="1"/>
              <a:t>projects</a:t>
            </a:r>
            <a:r>
              <a:rPr lang="fi-FI" sz="3500" dirty="0"/>
              <a:t> </a:t>
            </a:r>
            <a:r>
              <a:rPr lang="fi-FI" sz="3500" dirty="0" err="1"/>
              <a:t>efficient</a:t>
            </a:r>
            <a:r>
              <a:rPr lang="fi-FI" sz="3500" dirty="0"/>
              <a:t> &amp; </a:t>
            </a:r>
            <a:r>
              <a:rPr lang="fi-FI" sz="3500" dirty="0" err="1"/>
              <a:t>enjoyable</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Scrum understood, philosophy digested and followed. Teams can get fully Scrum-autonomous</a:t>
            </a:r>
          </a:p>
          <a:p>
            <a:pPr lvl="1"/>
            <a:r>
              <a:rPr lang="en-US" dirty="0"/>
              <a:t>Also some visually pleasant and intuitive Scrum tool used properly	 </a:t>
            </a:r>
          </a:p>
          <a:p>
            <a:r>
              <a:rPr lang="en-US" dirty="0"/>
              <a:t>Communication and reactions</a:t>
            </a:r>
          </a:p>
          <a:p>
            <a:pPr lvl="1"/>
            <a:r>
              <a:rPr lang="en-US" dirty="0"/>
              <a:t>Communication tool and channels, e.g. 10 well-thought channels in Teams/Slack. </a:t>
            </a:r>
          </a:p>
          <a:p>
            <a:pPr lvl="1"/>
            <a:r>
              <a:rPr lang="en-US" dirty="0"/>
              <a:t>Meeting and file naming. Reactions to someone working at Saturday night.</a:t>
            </a:r>
          </a:p>
          <a:p>
            <a:r>
              <a:rPr lang="en-US" dirty="0"/>
              <a:t>Agile documentation</a:t>
            </a:r>
          </a:p>
          <a:p>
            <a:r>
              <a:rPr lang="en-US" dirty="0"/>
              <a:t>Architecture and sound SW philosophy</a:t>
            </a:r>
          </a:p>
          <a:p>
            <a:r>
              <a:rPr lang="en-US" dirty="0"/>
              <a:t>Technical skills</a:t>
            </a:r>
          </a:p>
          <a:p>
            <a:r>
              <a:rPr lang="en-US" dirty="0"/>
              <a:t>Git process and review skills</a:t>
            </a:r>
          </a:p>
          <a:p>
            <a:r>
              <a:rPr lang="en-US" dirty="0"/>
              <a:t>Spreading the skills and knowledge across the team(s)</a:t>
            </a:r>
          </a:p>
          <a:p>
            <a:r>
              <a:rPr lang="en-US" dirty="0"/>
              <a:t>Courage</a:t>
            </a:r>
          </a:p>
          <a:p>
            <a:r>
              <a:rPr lang="en-US" dirty="0"/>
              <a:t>Lean prototyping approach to product development (avoid the “analysis paralysis”)</a:t>
            </a:r>
          </a:p>
          <a:p>
            <a:r>
              <a:rPr lang="en-US" i="1" dirty="0" err="1"/>
              <a:t>Restrospective</a:t>
            </a:r>
            <a:r>
              <a:rPr lang="en-US" i="1" dirty="0"/>
              <a:t>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Scrum</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https://github.com/valju/scrum_learning/tree/master/ScrumDrawings</a:t>
            </a:r>
            <a:r>
              <a:rPr lang="en-US" dirty="0"/>
              <a:t>      git pull the repo and open this folder</a:t>
            </a:r>
          </a:p>
          <a:p>
            <a:pPr lvl="1"/>
            <a:r>
              <a:rPr lang="en-US" dirty="0">
                <a:hlinkClick r:id="rId3"/>
              </a:rPr>
              <a:t>https://github.com/valju/scrum_learning/blob/master/ScrumDrawings/02_AboutScrumRolesAndTasks.pdf</a:t>
            </a:r>
            <a:endParaRPr lang="en-US" dirty="0"/>
          </a:p>
          <a:p>
            <a:pPr lvl="1"/>
            <a:r>
              <a:rPr lang="en-US" dirty="0">
                <a:hlinkClick r:id="rId4"/>
              </a:rPr>
              <a:t>https://github.com/valju/scrum_learning/blob/master/ScrumDrawings/03_ScrumMeetingTypes_ActionsAndAttendees.pdf</a:t>
            </a:r>
            <a:endParaRPr lang="en-US" dirty="0"/>
          </a:p>
          <a:p>
            <a:pPr lvl="1"/>
            <a:r>
              <a:rPr lang="en-US" dirty="0">
                <a:hlinkClick r:id="rId5"/>
              </a:rPr>
              <a:t>https://github.com/valju/scrum_learning/blob/master/ScrumDrawings/04b_ScrumSchedule_for_OneWeekSprint_TypicalMiddleOfWeekCloseAndStart.pdf</a:t>
            </a:r>
            <a:endParaRPr lang="en-US" dirty="0"/>
          </a:p>
          <a:p>
            <a:r>
              <a:rPr lang="en-US" dirty="0"/>
              <a:t>Scrum understanding and knowledge has to go to a level where at the end nobody even thinks we are using Scrum. Everybody automatically does all things right</a:t>
            </a:r>
          </a:p>
          <a:p>
            <a:r>
              <a:rPr lang="en-US" dirty="0"/>
              <a:t>In the beginning, on the </a:t>
            </a:r>
            <a:r>
              <a:rPr lang="en-US" dirty="0" err="1"/>
              <a:t>otherhand</a:t>
            </a:r>
            <a:r>
              <a:rPr lang="en-US" dirty="0"/>
              <a:t>, it’s better to recap e.g. the meeting type before the meeting. What’s done there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https://github.com/haagahelia/swd4tn023/blob/master/06_ohjelmistoarkkitehtuurit_ja_patternit/SoftwareArchitecturesAndPatterns.pdf</a:t>
            </a:r>
            <a:endParaRPr lang="en-US" dirty="0"/>
          </a:p>
          <a:p>
            <a:pPr lvl="2"/>
            <a:r>
              <a:rPr lang="en-US" dirty="0"/>
              <a:t>The principles of sound architecture, choosing appropriate architecture, principles in SW design, … basically philosophy = ways to think automatically</a:t>
            </a:r>
            <a:endParaRPr lang="en-US" dirty="0">
              <a:hlinkClick r:id="rId3"/>
            </a:endParaRPr>
          </a:p>
          <a:p>
            <a:pPr lvl="1"/>
            <a:r>
              <a:rPr lang="en-US" dirty="0">
                <a:hlinkClick r:id="rId3"/>
              </a:rPr>
              <a:t>https://github.com/haagahelia/swd4tn023/blob/master/06_ohjelmistoarkkitehtuurit_ja_patternit/uuid.pdf</a:t>
            </a:r>
            <a:endParaRPr lang="en-US" dirty="0"/>
          </a:p>
          <a:p>
            <a:pPr lvl="2"/>
            <a:r>
              <a:rPr lang="en-US" dirty="0"/>
              <a:t>Just one technical example related to architectures</a:t>
            </a:r>
          </a:p>
          <a:p>
            <a:r>
              <a:rPr lang="en-US" dirty="0"/>
              <a:t>When you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Git </a:t>
            </a:r>
            <a:r>
              <a:rPr lang="fi-FI" sz="3200" dirty="0" err="1"/>
              <a:t>process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https://github.com/haagahelia/swd4tn023/tree/master/03_infra_ja_automaatio/BasicGitBranchingMinimumForBigTeams</a:t>
            </a:r>
            <a:r>
              <a:rPr lang="en-US" dirty="0"/>
              <a:t> </a:t>
            </a:r>
          </a:p>
          <a:p>
            <a:r>
              <a:rPr lang="en-US" dirty="0"/>
              <a:t>Four level professional model? Or the simplified two level model that has been successfully used in many of our student projects, as it fits possible better our project nature, look at the beginning of </a:t>
            </a:r>
            <a:r>
              <a:rPr lang="en-US"/>
              <a:t>this slide set </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Agile </a:t>
            </a:r>
            <a:r>
              <a:rPr lang="fi-FI" sz="3200" dirty="0" err="1"/>
              <a:t>documentation</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https://github.com/haagahelia/swd4tn023/blob/master/06_ohjelmistoarkkitehtuurit_ja_patternit/documentation_principles_for_sw_projects.pdf</a:t>
            </a:r>
            <a:endParaRPr lang="en-US" dirty="0"/>
          </a:p>
          <a:p>
            <a:r>
              <a:rPr lang="en-US" dirty="0"/>
              <a:t>Read those 8 slides above</a:t>
            </a:r>
          </a:p>
          <a:p>
            <a:r>
              <a:rPr lang="en-US" dirty="0"/>
              <a:t>Also in this important topic we have the non-simple thinking:</a:t>
            </a:r>
          </a:p>
          <a:p>
            <a:pPr lvl="1"/>
            <a:r>
              <a:rPr lang="en-US" dirty="0"/>
              <a:t>While learning in school we might do heavy documentation, where the process of creating is important</a:t>
            </a:r>
          </a:p>
          <a:p>
            <a:pPr lvl="1"/>
            <a:r>
              <a:rPr lang="en-US" dirty="0"/>
              <a:t>While doing real project we emphasize maintainability and agility also for documentation    </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2559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long version of </a:t>
            </a:r>
            <a:r>
              <a:rPr lang="fi-FI" sz="3500"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 shaking, but these things require thinking so that we can avoid these pitfalls from the start.</a:t>
            </a:r>
          </a:p>
          <a:p>
            <a:r>
              <a:rPr lang="en-US" dirty="0">
                <a:hlinkClick r:id="rId2"/>
              </a:rPr>
              <a:t>http://myy.haaga-helia.fi/~valju/perma/sw_project_courses/Software%20Development%20projects.pdf</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a915d5db-83f9-4a1c-939a-8e707aa4dcbb"/>
    <ds:schemaRef ds:uri="23ce7308-0f1e-43e9-aba3-b9c7d7318f5c"/>
  </ds:schemaRefs>
</ds:datastoreItem>
</file>

<file path=docProps/app.xml><?xml version="1.0" encoding="utf-8"?>
<Properties xmlns="http://schemas.openxmlformats.org/officeDocument/2006/extended-properties" xmlns:vt="http://schemas.openxmlformats.org/officeDocument/2006/docPropsVTypes">
  <Template>blank</Template>
  <TotalTime>531</TotalTime>
  <Words>910</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Software Projects</vt:lpstr>
      <vt:lpstr>How Softala etc. school projects differ from the usual ones in business</vt:lpstr>
      <vt:lpstr>The goals in our projects</vt:lpstr>
      <vt:lpstr>These could make our projects efficient &amp; enjoyable</vt:lpstr>
      <vt:lpstr>Scrum</vt:lpstr>
      <vt:lpstr>Architecture and SW design principles </vt:lpstr>
      <vt:lpstr>Git process</vt:lpstr>
      <vt:lpstr>Agile documentation</vt:lpstr>
      <vt:lpstr>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42</cp:revision>
  <cp:lastPrinted>2020-09-28T07:56:54Z</cp:lastPrinted>
  <dcterms:created xsi:type="dcterms:W3CDTF">2022-03-13T19:29:09Z</dcterms:created>
  <dcterms:modified xsi:type="dcterms:W3CDTF">2022-12-13T14:27:34Z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