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73" d="100"/>
          <a:sy n="73" d="100"/>
        </p:scale>
        <p:origin x="3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8.2.2023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es6/" TargetMode="External"/><Relationship Id="rId2" Type="http://schemas.openxmlformats.org/officeDocument/2006/relationships/hyperlink" Target="https://node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ariadb" TargetMode="External"/><Relationship Id="rId3" Type="http://schemas.openxmlformats.org/officeDocument/2006/relationships/hyperlink" Target="https://www.npmjs.com/package/express" TargetMode="External"/><Relationship Id="rId7" Type="http://schemas.openxmlformats.org/officeDocument/2006/relationships/hyperlink" Target="https://www.npmjs.com/package/mysql" TargetMode="External"/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knex" TargetMode="External"/><Relationship Id="rId5" Type="http://schemas.openxmlformats.org/officeDocument/2006/relationships/hyperlink" Target="https://www.npmjs.com/package/express-validator" TargetMode="External"/><Relationship Id="rId10" Type="http://schemas.openxmlformats.org/officeDocument/2006/relationships/hyperlink" Target="https://www.npmjs.com/package/dotenv" TargetMode="External"/><Relationship Id="rId4" Type="http://schemas.openxmlformats.org/officeDocument/2006/relationships/hyperlink" Target="https://expressjs.com/en/api.html" TargetMode="External"/><Relationship Id="rId9" Type="http://schemas.openxmlformats.org/officeDocument/2006/relationships/hyperlink" Target="https://www.npmjs.com/package/winst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Node.js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Middleware</a:t>
            </a:r>
            <a:r>
              <a:rPr lang="fi-FI" dirty="0"/>
              <a:t>?  </a:t>
            </a:r>
            <a:r>
              <a:rPr lang="fi-FI" dirty="0" err="1"/>
              <a:t>Express.json</a:t>
            </a:r>
            <a:r>
              <a:rPr lang="fi-FI" dirty="0"/>
              <a:t>() as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Express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r>
              <a:rPr lang="fi-FI" dirty="0"/>
              <a:t>,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comes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(</a:t>
            </a:r>
            <a:r>
              <a:rPr lang="fi-FI" dirty="0" err="1"/>
              <a:t>request-response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pair</a:t>
            </a:r>
            <a:r>
              <a:rPr lang="fi-FI" dirty="0"/>
              <a:t>), and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to </a:t>
            </a:r>
            <a:r>
              <a:rPr lang="fi-FI" dirty="0" err="1"/>
              <a:t>them</a:t>
            </a:r>
            <a:r>
              <a:rPr lang="fi-FI" dirty="0"/>
              <a:t>,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continue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"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".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intervene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pipeline</a:t>
            </a:r>
            <a:r>
              <a:rPr lang="fi-FI" dirty="0"/>
              <a:t> for a single </a:t>
            </a:r>
            <a:r>
              <a:rPr lang="fi-FI" dirty="0" err="1"/>
              <a:t>request</a:t>
            </a:r>
            <a:r>
              <a:rPr lang="fi-FI" dirty="0"/>
              <a:t>. </a:t>
            </a:r>
            <a:r>
              <a:rPr lang="fi-FI" dirty="0" err="1"/>
              <a:t>Until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is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.</a:t>
            </a:r>
            <a:r>
              <a:rPr lang="fi-FI" dirty="0" err="1"/>
              <a:t>get</a:t>
            </a:r>
            <a:r>
              <a:rPr lang="fi-FI" dirty="0"/>
              <a:t>() .</a:t>
            </a:r>
            <a:r>
              <a:rPr lang="fi-FI" dirty="0" err="1"/>
              <a:t>delete</a:t>
            </a:r>
            <a:r>
              <a:rPr lang="fi-FI" dirty="0"/>
              <a:t>() </a:t>
            </a:r>
            <a:r>
              <a:rPr lang="fi-FI" dirty="0" err="1"/>
              <a:t>or</a:t>
            </a:r>
            <a:r>
              <a:rPr lang="fi-FI" dirty="0"/>
              <a:t> so. </a:t>
            </a:r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marL="504000" lvl="1" indent="0">
              <a:buNone/>
            </a:pPr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fi-FI" b="1" dirty="0" err="1"/>
              <a:t>app.use</a:t>
            </a:r>
            <a:r>
              <a:rPr lang="fi-FI" b="1" dirty="0"/>
              <a:t>( </a:t>
            </a:r>
            <a:r>
              <a:rPr lang="fi-FI" b="1" dirty="0" err="1"/>
              <a:t>express.json</a:t>
            </a:r>
            <a:r>
              <a:rPr lang="fi-FI" b="1" dirty="0"/>
              <a:t> );</a:t>
            </a:r>
            <a:r>
              <a:rPr lang="fi-FI" dirty="0"/>
              <a:t>     // </a:t>
            </a:r>
            <a:r>
              <a:rPr lang="fi-FI" dirty="0" err="1"/>
              <a:t>adds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e.g</a:t>
            </a:r>
            <a:r>
              <a:rPr lang="fi-FI" dirty="0"/>
              <a:t>. /</a:t>
            </a:r>
            <a:r>
              <a:rPr lang="fi-FI" dirty="0" err="1"/>
              <a:t>routes</a:t>
            </a:r>
            <a:r>
              <a:rPr lang="fi-FI" dirty="0"/>
              <a:t>/category.js</a:t>
            </a:r>
          </a:p>
          <a:p>
            <a:pPr lvl="1"/>
            <a:r>
              <a:rPr lang="fi-FI" dirty="0" err="1"/>
              <a:t>if</a:t>
            </a:r>
            <a:r>
              <a:rPr lang="fi-FI" dirty="0"/>
              <a:t>( </a:t>
            </a:r>
            <a:r>
              <a:rPr lang="fi-FI" b="1" dirty="0"/>
              <a:t>req.body.</a:t>
            </a:r>
            <a:r>
              <a:rPr lang="fi-FI" dirty="0"/>
              <a:t>name &gt; 2)     //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parsed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JSON </a:t>
            </a:r>
            <a:r>
              <a:rPr lang="fi-FI" dirty="0" err="1"/>
              <a:t>text</a:t>
            </a:r>
            <a:r>
              <a:rPr lang="fi-FI" dirty="0"/>
              <a:t> as a JS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8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Middleware</a:t>
            </a:r>
            <a:r>
              <a:rPr lang="fi-FI" dirty="0"/>
              <a:t> - CORS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CORS = Cross-</a:t>
            </a:r>
            <a:r>
              <a:rPr lang="fi-FI" dirty="0" err="1"/>
              <a:t>origin</a:t>
            </a:r>
            <a:r>
              <a:rPr lang="fi-FI" dirty="0"/>
              <a:t> Resource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 err="1"/>
              <a:t>Protection</a:t>
            </a:r>
            <a:r>
              <a:rPr lang="fi-FI" dirty="0"/>
              <a:t> </a:t>
            </a:r>
            <a:r>
              <a:rPr lang="fi-FI" dirty="0" err="1"/>
              <a:t>mechanism</a:t>
            </a:r>
            <a:r>
              <a:rPr lang="fi-FI" dirty="0"/>
              <a:t>. </a:t>
            </a:r>
            <a:r>
              <a:rPr lang="fi-FI" dirty="0" err="1"/>
              <a:t>Trying</a:t>
            </a:r>
            <a:r>
              <a:rPr lang="fi-FI" dirty="0"/>
              <a:t> to stop </a:t>
            </a:r>
            <a:r>
              <a:rPr lang="fi-FI" dirty="0" err="1"/>
              <a:t>illegal</a:t>
            </a:r>
            <a:r>
              <a:rPr lang="fi-FI" dirty="0"/>
              <a:t> </a:t>
            </a:r>
            <a:r>
              <a:rPr lang="fi-FI" dirty="0" err="1"/>
              <a:t>injection</a:t>
            </a:r>
            <a:r>
              <a:rPr lang="fi-FI" dirty="0"/>
              <a:t> of </a:t>
            </a:r>
            <a:r>
              <a:rPr lang="fi-FI" dirty="0" err="1"/>
              <a:t>content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.</a:t>
            </a:r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allowed</a:t>
            </a:r>
            <a:endParaRPr lang="fi-FI" dirty="0"/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lvl="1"/>
            <a:r>
              <a:rPr lang="fi-FI" dirty="0"/>
              <a:t>import </a:t>
            </a:r>
            <a:r>
              <a:rPr lang="fi-FI" dirty="0" err="1"/>
              <a:t>cors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"</a:t>
            </a:r>
            <a:r>
              <a:rPr lang="fi-FI" dirty="0" err="1"/>
              <a:t>cors</a:t>
            </a:r>
            <a:r>
              <a:rPr lang="fi-FI" dirty="0"/>
              <a:t>";</a:t>
            </a:r>
          </a:p>
          <a:p>
            <a:pPr lvl="1"/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()); // Merely disabling the cross-origin resource sharing safety mechanism! Allowing all. Hazardous!</a:t>
            </a:r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rest</a:t>
            </a:r>
            <a:r>
              <a:rPr lang="fi-FI" dirty="0"/>
              <a:t> </a:t>
            </a:r>
            <a:r>
              <a:rPr lang="fi-FI" dirty="0" err="1"/>
              <a:t>api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allows</a:t>
            </a:r>
            <a:r>
              <a:rPr lang="fi-FI" dirty="0"/>
              <a:t>,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any</a:t>
            </a:r>
            <a:r>
              <a:rPr lang="fi-FI" dirty="0"/>
              <a:t> cross-</a:t>
            </a:r>
            <a:r>
              <a:rPr lang="fi-FI" dirty="0" err="1"/>
              <a:t>origin</a:t>
            </a:r>
            <a:r>
              <a:rPr lang="fi-FI" dirty="0"/>
              <a:t>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production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whitelists</a:t>
            </a:r>
            <a:r>
              <a:rPr lang="fi-FI" dirty="0"/>
              <a:t> of </a:t>
            </a:r>
            <a:r>
              <a:rPr lang="fi-FI" dirty="0" err="1"/>
              <a:t>allowed</a:t>
            </a:r>
            <a:r>
              <a:rPr lang="fi-FI" dirty="0"/>
              <a:t> </a:t>
            </a:r>
            <a:r>
              <a:rPr lang="fi-FI" dirty="0" err="1"/>
              <a:t>connections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servers</a:t>
            </a:r>
            <a:r>
              <a:rPr lang="fi-FI" dirty="0"/>
              <a:t>, and </a:t>
            </a:r>
            <a:r>
              <a:rPr lang="fi-FI" dirty="0" err="1"/>
              <a:t>configure</a:t>
            </a:r>
            <a:r>
              <a:rPr lang="fi-FI" dirty="0"/>
              <a:t> CORS to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u="sng" dirty="0"/>
              <a:t>More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Express + </a:t>
            </a:r>
            <a:r>
              <a:rPr lang="fi-FI" dirty="0" err="1"/>
              <a:t>Middleware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b="1" dirty="0" err="1"/>
              <a:t>Schema-based</a:t>
            </a:r>
            <a:r>
              <a:rPr lang="fi-FI" b="1" dirty="0"/>
              <a:t> </a:t>
            </a:r>
            <a:r>
              <a:rPr lang="fi-FI" b="1" dirty="0" err="1"/>
              <a:t>validation</a:t>
            </a:r>
            <a:r>
              <a:rPr lang="fi-FI" dirty="0"/>
              <a:t> of input data </a:t>
            </a:r>
            <a:r>
              <a:rPr lang="fi-FI" dirty="0" err="1"/>
              <a:t>objects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Joi</a:t>
            </a:r>
          </a:p>
          <a:p>
            <a:r>
              <a:rPr lang="fi-FI" b="1" dirty="0" err="1"/>
              <a:t>Centralized</a:t>
            </a:r>
            <a:r>
              <a:rPr lang="fi-FI" dirty="0"/>
              <a:t> and ”</a:t>
            </a:r>
            <a:r>
              <a:rPr lang="fi-FI" dirty="0" err="1"/>
              <a:t>automatic</a:t>
            </a:r>
            <a:r>
              <a:rPr lang="fi-FI" dirty="0"/>
              <a:t>” </a:t>
            </a:r>
            <a:r>
              <a:rPr lang="fi-FI" b="1" dirty="0" err="1"/>
              <a:t>error-handling</a:t>
            </a:r>
            <a:r>
              <a:rPr lang="fi-FI" dirty="0"/>
              <a:t> / </a:t>
            </a:r>
            <a:r>
              <a:rPr lang="fi-FI" dirty="0" err="1"/>
              <a:t>exception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. </a:t>
            </a:r>
            <a:r>
              <a:rPr lang="fi-FI" dirty="0" err="1"/>
              <a:t>Directing</a:t>
            </a:r>
            <a:r>
              <a:rPr lang="fi-FI" dirty="0"/>
              <a:t> Express </a:t>
            </a:r>
            <a:r>
              <a:rPr lang="fi-FI" dirty="0" err="1"/>
              <a:t>errors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to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b="1" dirty="0" err="1"/>
              <a:t>Authentication</a:t>
            </a:r>
            <a:r>
              <a:rPr lang="fi-FI" b="1" dirty="0"/>
              <a:t> and </a:t>
            </a:r>
            <a:r>
              <a:rPr lang="fi-FI" b="1" dirty="0" err="1"/>
              <a:t>authorization</a:t>
            </a:r>
            <a:r>
              <a:rPr lang="fi-FI" dirty="0"/>
              <a:t>. Using some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,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OAuth-based</a:t>
            </a:r>
            <a:r>
              <a:rPr lang="fi-FI" dirty="0"/>
              <a:t>.</a:t>
            </a:r>
          </a:p>
          <a:p>
            <a:r>
              <a:rPr lang="fi-FI" b="1" dirty="0" err="1"/>
              <a:t>Role-based</a:t>
            </a:r>
            <a:r>
              <a:rPr lang="fi-FI" b="1" dirty="0"/>
              <a:t> </a:t>
            </a:r>
            <a:r>
              <a:rPr lang="fi-FI" b="1" dirty="0" err="1"/>
              <a:t>method-level</a:t>
            </a:r>
            <a:r>
              <a:rPr lang="fi-FI" b="1" dirty="0"/>
              <a:t> </a:t>
            </a:r>
            <a:r>
              <a:rPr lang="fi-FI" b="1" dirty="0" err="1"/>
              <a:t>authorization</a:t>
            </a:r>
            <a:r>
              <a:rPr lang="fi-FI" dirty="0"/>
              <a:t>. (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/</a:t>
            </a:r>
            <a:r>
              <a:rPr lang="fi-FI" dirty="0" err="1"/>
              <a:t>endpoint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role</a:t>
            </a:r>
            <a:r>
              <a:rPr lang="fi-FI" dirty="0"/>
              <a:t> </a:t>
            </a:r>
            <a:r>
              <a:rPr lang="fi-FI" dirty="0" err="1"/>
              <a:t>annotated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)</a:t>
            </a:r>
            <a:endParaRPr lang="fi-FI" b="1" dirty="0"/>
          </a:p>
          <a:p>
            <a:r>
              <a:rPr lang="fi-FI" dirty="0" err="1"/>
              <a:t>Enabling</a:t>
            </a:r>
            <a:r>
              <a:rPr lang="fi-FI" dirty="0"/>
              <a:t>/</a:t>
            </a:r>
            <a:r>
              <a:rPr lang="fi-FI" dirty="0" err="1"/>
              <a:t>disabling</a:t>
            </a:r>
            <a:r>
              <a:rPr lang="fi-FI" dirty="0"/>
              <a:t>,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b="1" dirty="0" err="1"/>
              <a:t>development</a:t>
            </a:r>
            <a:r>
              <a:rPr lang="fi-FI" b="1" dirty="0"/>
              <a:t> and </a:t>
            </a:r>
            <a:r>
              <a:rPr lang="fi-FI" b="1" dirty="0" err="1"/>
              <a:t>production</a:t>
            </a:r>
            <a:r>
              <a:rPr lang="fi-FI" b="1" dirty="0"/>
              <a:t> </a:t>
            </a:r>
            <a:r>
              <a:rPr lang="fi-FI" b="1" dirty="0" err="1"/>
              <a:t>enviroments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logging</a:t>
            </a:r>
            <a:r>
              <a:rPr lang="fi-FI" dirty="0"/>
              <a:t>,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Settings</a:t>
            </a:r>
            <a:r>
              <a:rPr lang="fi-FI" dirty="0"/>
              <a:t>. </a:t>
            </a:r>
            <a:r>
              <a:rPr lang="fi-FI" dirty="0" err="1"/>
              <a:t>Test</a:t>
            </a:r>
            <a:r>
              <a:rPr lang="fi-FI" dirty="0"/>
              <a:t> data.</a:t>
            </a:r>
          </a:p>
          <a:p>
            <a:r>
              <a:rPr lang="fi-FI" b="1" dirty="0" err="1"/>
              <a:t>Testing</a:t>
            </a:r>
            <a:r>
              <a:rPr lang="fi-FI" dirty="0"/>
              <a:t>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/>
              <a:t>Since year 2009</a:t>
            </a:r>
          </a:p>
          <a:p>
            <a:r>
              <a:rPr lang="en-US" dirty="0"/>
              <a:t>JavaScript runtime environment. Running JS apps outside browser.</a:t>
            </a:r>
          </a:p>
          <a:p>
            <a:r>
              <a:rPr lang="en-US" dirty="0"/>
              <a:t>Cross-platform (</a:t>
            </a:r>
            <a:r>
              <a:rPr lang="en-US" i="1" dirty="0"/>
              <a:t>Windows, Linux, Mac</a:t>
            </a:r>
            <a:r>
              <a:rPr lang="en-US" dirty="0"/>
              <a:t>, ...)</a:t>
            </a:r>
          </a:p>
          <a:p>
            <a:r>
              <a:rPr lang="en-US" dirty="0"/>
              <a:t>Often used for running backend server code</a:t>
            </a:r>
            <a:endParaRPr lang="fi-FI" dirty="0"/>
          </a:p>
          <a:p>
            <a:r>
              <a:rPr lang="en-US" dirty="0"/>
              <a:t>But used for other things too, like running the development-time frontend development environment of </a:t>
            </a:r>
            <a:r>
              <a:rPr lang="en-US" i="1" dirty="0"/>
              <a:t>create-react-app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Fast and Scalable </a:t>
            </a:r>
            <a:endParaRPr lang="fi-FI" dirty="0"/>
          </a:p>
          <a:p>
            <a:pPr lvl="1"/>
            <a:r>
              <a:rPr lang="en-US" dirty="0"/>
              <a:t>if and when you code all services truly asynchronous (=non-blocking) and keep processing intensive logic outside. </a:t>
            </a:r>
            <a:endParaRPr lang="fi-FI" dirty="0"/>
          </a:p>
          <a:p>
            <a:r>
              <a:rPr lang="en-US" dirty="0"/>
              <a:t>E.g. use database server for all it can do processing-wise. RDBMSs are really powerful tools for all processing. They have been developed since 1970s by best brains in the World.</a:t>
            </a:r>
            <a:endParaRPr lang="fi-FI" dirty="0"/>
          </a:p>
          <a:p>
            <a:r>
              <a:rPr lang="en-US" dirty="0"/>
              <a:t>Need to write just little code to create backend</a:t>
            </a:r>
          </a:p>
          <a:p>
            <a:pPr lvl="1"/>
            <a:r>
              <a:rPr lang="en-US" dirty="0"/>
              <a:t>especially when using the Express library (simplifies routine stuff)</a:t>
            </a:r>
            <a:endParaRPr lang="fi-FI" dirty="0"/>
          </a:p>
          <a:p>
            <a:r>
              <a:rPr lang="en-US" dirty="0"/>
              <a:t>Easy to build incrementally prototyping way</a:t>
            </a:r>
          </a:p>
          <a:p>
            <a:endParaRPr lang="en-US" dirty="0"/>
          </a:p>
          <a:p>
            <a:r>
              <a:rPr lang="en-US" dirty="0"/>
              <a:t>Google Chrome's V8 JavaScript engine</a:t>
            </a:r>
          </a:p>
          <a:p>
            <a:pPr lvl="1"/>
            <a:r>
              <a:rPr lang="en-US" dirty="0"/>
              <a:t>single-thread running,</a:t>
            </a:r>
            <a:endParaRPr lang="fi-FI" dirty="0"/>
          </a:p>
          <a:p>
            <a:pPr lvl="1"/>
            <a:r>
              <a:rPr lang="en-US" dirty="0"/>
              <a:t>better and better modern ECMAScript support. </a:t>
            </a:r>
            <a:r>
              <a:rPr lang="en-US" dirty="0">
                <a:hlinkClick r:id="rId2"/>
              </a:rPr>
              <a:t>https://node.green/</a:t>
            </a:r>
            <a:r>
              <a:rPr lang="en-US" dirty="0"/>
              <a:t>  and  </a:t>
            </a:r>
            <a:r>
              <a:rPr lang="en-US" dirty="0">
                <a:hlinkClick r:id="rId3"/>
              </a:rPr>
              <a:t>https://nodejs.org/en/docs/es6/</a:t>
            </a:r>
            <a:r>
              <a:rPr lang="en-US" dirty="0"/>
              <a:t> </a:t>
            </a:r>
            <a:endParaRPr lang="fi-FI" dirty="0"/>
          </a:p>
          <a:p>
            <a:endParaRPr lang="fi-FI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Modules used</a:t>
            </a:r>
          </a:p>
          <a:p>
            <a:pPr lvl="1"/>
            <a:r>
              <a:rPr lang="en-US" dirty="0"/>
              <a:t>old times </a:t>
            </a:r>
            <a:r>
              <a:rPr lang="en-US" dirty="0" err="1"/>
              <a:t>CommonJS</a:t>
            </a:r>
            <a:r>
              <a:rPr lang="en-US" dirty="0"/>
              <a:t> modules with </a:t>
            </a:r>
            <a:r>
              <a:rPr lang="en-US" dirty="0" err="1"/>
              <a:t>module.exports</a:t>
            </a:r>
            <a:r>
              <a:rPr lang="en-US" dirty="0"/>
              <a:t> &amp; require</a:t>
            </a:r>
          </a:p>
          <a:p>
            <a:pPr lvl="1"/>
            <a:r>
              <a:rPr lang="en-US" dirty="0"/>
              <a:t>nowadays Node supports newer ECMAScript (default or named) export &amp; import</a:t>
            </a:r>
          </a:p>
          <a:p>
            <a:r>
              <a:rPr lang="en-US" dirty="0"/>
              <a:t>Each code file is wrapped to be its own visibility block = a module. </a:t>
            </a:r>
          </a:p>
          <a:p>
            <a:pPr lvl="1"/>
            <a:r>
              <a:rPr lang="en-US" dirty="0"/>
              <a:t>And you will export the public parts you want to import and use in other modules = files.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is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index.js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. </a:t>
            </a:r>
            <a:r>
              <a:rPr lang="fi-FI" dirty="0" err="1"/>
              <a:t>Anyway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b="1" dirty="0"/>
              <a:t>npm </a:t>
            </a:r>
            <a:r>
              <a:rPr lang="fi-FI" b="1" dirty="0" err="1"/>
              <a:t>start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b="1" dirty="0" err="1"/>
              <a:t>nodemon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node</a:t>
            </a:r>
            <a:r>
              <a:rPr lang="fi-FI" b="1" dirty="0"/>
              <a:t> some.js</a:t>
            </a:r>
          </a:p>
          <a:p>
            <a:r>
              <a:rPr lang="fi-FI" dirty="0" err="1"/>
              <a:t>There</a:t>
            </a:r>
            <a:r>
              <a:rPr lang="fi-FI" b="1" dirty="0"/>
              <a:t> </a:t>
            </a:r>
            <a:r>
              <a:rPr lang="fi-FI" dirty="0"/>
              <a:t>is no </a:t>
            </a:r>
            <a:r>
              <a:rPr lang="en-US" dirty="0"/>
              <a:t>browser runtime's 'window’ object. There would be a 'global' object instead, but don’t use it.</a:t>
            </a:r>
            <a:endParaRPr lang="fi-FI" dirty="0"/>
          </a:p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is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Express ’</a:t>
            </a:r>
            <a:r>
              <a:rPr lang="fi-FI" dirty="0" err="1"/>
              <a:t>app</a:t>
            </a:r>
            <a:r>
              <a:rPr lang="fi-FI" dirty="0"/>
              <a:t>’ </a:t>
            </a:r>
            <a:r>
              <a:rPr lang="fi-FI" dirty="0" err="1"/>
              <a:t>object</a:t>
            </a:r>
            <a:r>
              <a:rPr lang="fi-FI" dirty="0"/>
              <a:t> to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attaching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</a:t>
            </a:r>
            <a:r>
              <a:rPr lang="fi-FI" dirty="0"/>
              <a:t> /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=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.</a:t>
            </a:r>
            <a:r>
              <a:rPr lang="fi-FI" dirty="0" err="1"/>
              <a:t>js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.</a:t>
            </a:r>
            <a:r>
              <a:rPr lang="fi-FI" dirty="0" err="1"/>
              <a:t>ts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pPr lvl="1"/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import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Node&amp;Express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-party </a:t>
            </a:r>
            <a:r>
              <a:rPr lang="fi-FI" dirty="0" err="1"/>
              <a:t>modules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startup – </a:t>
            </a:r>
            <a:r>
              <a:rPr lang="fi-FI" dirty="0" err="1"/>
              <a:t>Configure</a:t>
            </a:r>
            <a:r>
              <a:rPr lang="fi-FI" dirty="0"/>
              <a:t>, set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handlers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.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 err="1"/>
              <a:t>calls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happens</a:t>
            </a:r>
            <a:r>
              <a:rPr lang="fi-FI" dirty="0"/>
              <a:t> –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/>
              <a:t>definitions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pPr marL="504000" lvl="1" indent="0">
              <a:buNone/>
            </a:pPr>
            <a:r>
              <a:rPr lang="fi-FI" dirty="0"/>
              <a:t>LET’S LOOK AT EXAMPLES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and npm/</a:t>
            </a:r>
            <a:r>
              <a:rPr lang="fi-FI" dirty="0" err="1"/>
              <a:t>npx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, look </a:t>
            </a:r>
            <a:r>
              <a:rPr lang="fi-FI" dirty="0" err="1"/>
              <a:t>e.g</a:t>
            </a:r>
            <a:r>
              <a:rPr lang="fi-FI" dirty="0"/>
              <a:t>. into </a:t>
            </a:r>
            <a:r>
              <a:rPr lang="fi-FI" u="sng" dirty="0">
                <a:hlinkClick r:id="rId2"/>
              </a:rPr>
              <a:t>https://www.npmjs.com/</a:t>
            </a:r>
            <a:r>
              <a:rPr lang="fi-FI" dirty="0"/>
              <a:t>   </a:t>
            </a:r>
          </a:p>
          <a:p>
            <a:r>
              <a:rPr lang="fi-FI" dirty="0"/>
              <a:t>475 000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. Some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semester</a:t>
            </a:r>
            <a:r>
              <a:rPr lang="fi-FI" dirty="0"/>
              <a:t> as </a:t>
            </a:r>
            <a:r>
              <a:rPr lang="fi-FI" dirty="0" err="1"/>
              <a:t>seminar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sneak</a:t>
            </a:r>
            <a:r>
              <a:rPr lang="fi-FI" dirty="0"/>
              <a:t> </a:t>
            </a:r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public</a:t>
            </a:r>
            <a:r>
              <a:rPr lang="fi-FI" dirty="0"/>
              <a:t> npm etc. </a:t>
            </a:r>
            <a:r>
              <a:rPr lang="fi-FI" dirty="0" err="1"/>
              <a:t>repositories</a:t>
            </a:r>
            <a:endParaRPr lang="fi-FI" dirty="0"/>
          </a:p>
          <a:p>
            <a:pPr lvl="1"/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</a:t>
            </a:r>
            <a:r>
              <a:rPr lang="fi-FI" dirty="0" err="1"/>
              <a:t>programmer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mentioned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to outside </a:t>
            </a:r>
            <a:r>
              <a:rPr lang="fi-FI" dirty="0" err="1"/>
              <a:t>actor</a:t>
            </a:r>
            <a:endParaRPr lang="fi-FI" dirty="0"/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r>
              <a:rPr lang="fi-FI" b="1" dirty="0" err="1"/>
              <a:t>Most</a:t>
            </a:r>
            <a:r>
              <a:rPr lang="fi-FI" b="1" dirty="0"/>
              <a:t> </a:t>
            </a:r>
            <a:r>
              <a:rPr lang="fi-FI" b="1" dirty="0" err="1"/>
              <a:t>common</a:t>
            </a:r>
            <a:r>
              <a:rPr lang="fi-FI" b="1" dirty="0"/>
              <a:t> </a:t>
            </a:r>
            <a:r>
              <a:rPr lang="fi-FI" b="1" dirty="0" err="1"/>
              <a:t>Commands</a:t>
            </a:r>
            <a:r>
              <a:rPr lang="fi-FI" dirty="0"/>
              <a:t>:</a:t>
            </a:r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 -g </a:t>
            </a:r>
            <a:r>
              <a:rPr lang="fi-FI" dirty="0" err="1"/>
              <a:t>nodemon</a:t>
            </a:r>
            <a:r>
              <a:rPr lang="fi-FI" dirty="0"/>
              <a:t>  / npm i -g </a:t>
            </a:r>
            <a:r>
              <a:rPr lang="fi-FI" dirty="0" err="1"/>
              <a:t>nodemon</a:t>
            </a:r>
            <a:r>
              <a:rPr lang="fi-FI" dirty="0"/>
              <a:t>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</a:t>
            </a:r>
            <a:r>
              <a:rPr lang="fi-FI" dirty="0" err="1"/>
              <a:t>globally</a:t>
            </a:r>
            <a:r>
              <a:rPr lang="fi-FI" dirty="0"/>
              <a:t> to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npm i express      </a:t>
            </a:r>
            <a:r>
              <a:rPr lang="fi-FI" dirty="0" err="1"/>
              <a:t>Module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to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npx</a:t>
            </a:r>
            <a:r>
              <a:rPr lang="fi-FI" dirty="0"/>
              <a:t> </a:t>
            </a:r>
            <a:r>
              <a:rPr lang="fi-FI" dirty="0" err="1"/>
              <a:t>create-react-app</a:t>
            </a:r>
            <a:r>
              <a:rPr lang="fi-FI" dirty="0"/>
              <a:t> </a:t>
            </a:r>
            <a:r>
              <a:rPr lang="fi-FI" dirty="0" err="1"/>
              <a:t>myapp</a:t>
            </a:r>
            <a:r>
              <a:rPr lang="fi-FI" dirty="0"/>
              <a:t> 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temporarily</a:t>
            </a:r>
            <a:r>
              <a:rPr lang="fi-FI" dirty="0"/>
              <a:t> </a:t>
            </a:r>
            <a:r>
              <a:rPr lang="fi-FI" dirty="0" err="1"/>
              <a:t>downloaded</a:t>
            </a:r>
            <a:r>
              <a:rPr lang="fi-FI" dirty="0"/>
              <a:t> and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immediately</a:t>
            </a:r>
            <a:endParaRPr lang="fi-FI" dirty="0"/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, npm </a:t>
            </a:r>
            <a:r>
              <a:rPr lang="fi-FI" dirty="0" err="1"/>
              <a:t>audit</a:t>
            </a:r>
            <a:r>
              <a:rPr lang="fi-FI" dirty="0"/>
              <a:t>, npm </a:t>
            </a:r>
            <a:r>
              <a:rPr lang="fi-FI" dirty="0" err="1"/>
              <a:t>outdated</a:t>
            </a:r>
            <a:r>
              <a:rPr lang="fi-FI" dirty="0"/>
              <a:t>, npm </a:t>
            </a:r>
            <a:r>
              <a:rPr lang="fi-FI" dirty="0" err="1"/>
              <a:t>update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and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nodejs.org (LTS version).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GitHub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to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 inside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=&gt;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Plus some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-g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 / 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Express. It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https://expressjs.com/en/api.html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https://www.npmjs.com/package/express-validator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in express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JSON.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/MySQL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https://www.npmjs.com/package/dotenv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fi-FI" sz="1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REST API </a:t>
            </a:r>
            <a:r>
              <a:rPr lang="fi-FI" dirty="0" err="1"/>
              <a:t>endpoints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minimalistic URL </a:t>
            </a:r>
            <a:r>
              <a:rPr lang="fi-FI" dirty="0" err="1"/>
              <a:t>patterns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                         =&gt; no id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: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u="sng" dirty="0" err="1"/>
              <a:t>all</a:t>
            </a:r>
            <a:r>
              <a:rPr lang="fi-FI" dirty="0"/>
              <a:t> Products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/:id                   =&gt; </a:t>
            </a:r>
            <a:r>
              <a:rPr lang="fi-FI" dirty="0" err="1"/>
              <a:t>now</a:t>
            </a:r>
            <a:r>
              <a:rPr lang="fi-FI" dirty="0"/>
              <a:t> id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id</a:t>
            </a:r>
          </a:p>
          <a:p>
            <a:pPr lvl="1"/>
            <a:r>
              <a:rPr lang="fi-FI" dirty="0"/>
              <a:t>DELETE /</a:t>
            </a:r>
            <a:r>
              <a:rPr lang="fi-FI" dirty="0" err="1"/>
              <a:t>product</a:t>
            </a:r>
            <a:r>
              <a:rPr lang="fi-FI" dirty="0"/>
              <a:t>/:id             =&gt; </a:t>
            </a:r>
            <a:r>
              <a:rPr lang="fi-FI" dirty="0" err="1"/>
              <a:t>notice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is 100% </a:t>
            </a:r>
            <a:r>
              <a:rPr lang="fi-FI" dirty="0" err="1"/>
              <a:t>same</a:t>
            </a:r>
            <a:r>
              <a:rPr lang="fi-FI" dirty="0"/>
              <a:t> as for GET.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http </a:t>
            </a:r>
            <a:r>
              <a:rPr lang="fi-FI" dirty="0" err="1"/>
              <a:t>method</a:t>
            </a:r>
            <a:r>
              <a:rPr lang="fi-FI" dirty="0"/>
              <a:t> is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</a:t>
            </a:r>
            <a:r>
              <a:rPr lang="fi-FI" dirty="0" err="1"/>
              <a:t>cheaperThan</a:t>
            </a:r>
            <a:r>
              <a:rPr lang="fi-FI" dirty="0"/>
              <a:t>/:</a:t>
            </a:r>
            <a:r>
              <a:rPr lang="fi-FI" dirty="0" err="1"/>
              <a:t>price</a:t>
            </a:r>
            <a:r>
              <a:rPr lang="fi-FI" dirty="0"/>
              <a:t>    =&gt;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endless</a:t>
            </a:r>
            <a:r>
              <a:rPr lang="fi-FI" dirty="0"/>
              <a:t>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URLs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.	</a:t>
            </a:r>
          </a:p>
          <a:p>
            <a:r>
              <a:rPr lang="fi-FI" dirty="0"/>
              <a:t>HTTP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POST: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(in case of auto-</a:t>
            </a:r>
            <a:r>
              <a:rPr lang="fi-FI" dirty="0" err="1"/>
              <a:t>increment</a:t>
            </a:r>
            <a:r>
              <a:rPr lang="fi-FI" dirty="0"/>
              <a:t> id, id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request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PUT: </a:t>
            </a:r>
            <a:r>
              <a:rPr lang="fi-FI" dirty="0" err="1"/>
              <a:t>update</a:t>
            </a:r>
            <a:r>
              <a:rPr lang="fi-FI" dirty="0"/>
              <a:t> an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replacing</a:t>
            </a:r>
            <a:r>
              <a:rPr lang="fi-FI" dirty="0"/>
              <a:t> it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version of it (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auto-</a:t>
            </a:r>
            <a:r>
              <a:rPr lang="fi-FI" dirty="0" err="1"/>
              <a:t>increment</a:t>
            </a:r>
            <a:r>
              <a:rPr lang="fi-FI" dirty="0"/>
              <a:t> </a:t>
            </a:r>
            <a:r>
              <a:rPr lang="fi-FI" dirty="0" err="1"/>
              <a:t>ids</a:t>
            </a:r>
            <a:r>
              <a:rPr lang="fi-FI" dirty="0"/>
              <a:t>, id is </a:t>
            </a:r>
            <a:r>
              <a:rPr lang="fi-FI" dirty="0" err="1"/>
              <a:t>needed</a:t>
            </a:r>
            <a:r>
              <a:rPr lang="fi-FI" dirty="0"/>
              <a:t> and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,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to </a:t>
            </a:r>
            <a:r>
              <a:rPr lang="fi-FI" dirty="0" err="1"/>
              <a:t>update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GET: </a:t>
            </a:r>
            <a:r>
              <a:rPr lang="fi-FI" dirty="0" err="1"/>
              <a:t>fetch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/>
              <a:t>DELETE: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sz="1300" dirty="0"/>
          </a:p>
          <a:p>
            <a:r>
              <a:rPr lang="fi-FI" sz="1500" dirty="0" err="1"/>
              <a:t>Use</a:t>
            </a:r>
            <a:r>
              <a:rPr lang="fi-FI" sz="1500" dirty="0"/>
              <a:t> some </a:t>
            </a:r>
            <a:r>
              <a:rPr lang="fi-FI" sz="1500" dirty="0" err="1"/>
              <a:t>tool</a:t>
            </a:r>
            <a:r>
              <a:rPr lang="fi-FI" sz="1500" dirty="0"/>
              <a:t> to </a:t>
            </a:r>
            <a:r>
              <a:rPr lang="fi-FI" sz="1500" dirty="0" err="1"/>
              <a:t>test</a:t>
            </a:r>
            <a:r>
              <a:rPr lang="fi-FI" sz="1500" dirty="0"/>
              <a:t> </a:t>
            </a:r>
            <a:r>
              <a:rPr lang="fi-FI" sz="1500" dirty="0" err="1"/>
              <a:t>your</a:t>
            </a:r>
            <a:r>
              <a:rPr lang="fi-FI" sz="1500" dirty="0"/>
              <a:t> </a:t>
            </a:r>
            <a:r>
              <a:rPr lang="fi-FI" sz="1500" dirty="0" err="1"/>
              <a:t>endpoints</a:t>
            </a:r>
            <a:r>
              <a:rPr lang="fi-FI" sz="1500" dirty="0"/>
              <a:t> </a:t>
            </a:r>
            <a:r>
              <a:rPr lang="fi-FI" sz="1500" dirty="0" err="1"/>
              <a:t>constantly</a:t>
            </a:r>
            <a:r>
              <a:rPr lang="fi-FI" sz="1500" dirty="0"/>
              <a:t>. </a:t>
            </a:r>
            <a:r>
              <a:rPr lang="fi-FI" sz="1500" dirty="0" err="1"/>
              <a:t>Also</a:t>
            </a:r>
            <a:r>
              <a:rPr lang="fi-FI" sz="1500" dirty="0"/>
              <a:t> </a:t>
            </a:r>
            <a:r>
              <a:rPr lang="fi-FI" sz="1500" dirty="0" err="1"/>
              <a:t>after</a:t>
            </a:r>
            <a:r>
              <a:rPr lang="fi-FI" sz="1500" dirty="0"/>
              <a:t> </a:t>
            </a:r>
            <a:r>
              <a:rPr lang="fi-FI" sz="1500" dirty="0" err="1"/>
              <a:t>you</a:t>
            </a:r>
            <a:r>
              <a:rPr lang="fi-FI" sz="1500" dirty="0"/>
              <a:t> </a:t>
            </a:r>
            <a:r>
              <a:rPr lang="fi-FI" sz="1500" dirty="0" err="1"/>
              <a:t>are</a:t>
            </a:r>
            <a:r>
              <a:rPr lang="fi-FI" sz="1500" dirty="0"/>
              <a:t> ’</a:t>
            </a:r>
            <a:r>
              <a:rPr lang="fi-FI" sz="1500" dirty="0" err="1"/>
              <a:t>done</a:t>
            </a:r>
            <a:r>
              <a:rPr lang="fi-FI" sz="1500" dirty="0"/>
              <a:t> </a:t>
            </a:r>
            <a:r>
              <a:rPr lang="fi-FI" sz="1500" dirty="0" err="1"/>
              <a:t>with</a:t>
            </a:r>
            <a:r>
              <a:rPr lang="fi-FI" sz="1500" dirty="0"/>
              <a:t> </a:t>
            </a:r>
            <a:r>
              <a:rPr lang="fi-FI" sz="1500" dirty="0" err="1"/>
              <a:t>backend</a:t>
            </a:r>
            <a:r>
              <a:rPr lang="fi-FI" sz="1500" dirty="0"/>
              <a:t>’ and </a:t>
            </a:r>
            <a:r>
              <a:rPr lang="fi-FI" sz="1500" dirty="0" err="1"/>
              <a:t>doing</a:t>
            </a:r>
            <a:r>
              <a:rPr lang="fi-FI" sz="1500" dirty="0"/>
              <a:t> </a:t>
            </a:r>
            <a:r>
              <a:rPr lang="fi-FI" sz="1500" dirty="0" err="1"/>
              <a:t>frontend</a:t>
            </a:r>
            <a:r>
              <a:rPr lang="fi-FI" sz="1500" dirty="0"/>
              <a:t> </a:t>
            </a:r>
            <a:r>
              <a:rPr lang="fi-FI" sz="1500" dirty="0" err="1"/>
              <a:t>development</a:t>
            </a:r>
            <a:r>
              <a:rPr lang="fi-FI" sz="1500" dirty="0"/>
              <a:t>. </a:t>
            </a:r>
            <a:r>
              <a:rPr lang="fi-FI" sz="1500" dirty="0" err="1"/>
              <a:t>Postman</a:t>
            </a:r>
            <a:r>
              <a:rPr lang="fi-FI" sz="1500" dirty="0"/>
              <a:t> </a:t>
            </a:r>
            <a:r>
              <a:rPr lang="fi-FI" sz="1500" dirty="0" err="1"/>
              <a:t>or</a:t>
            </a:r>
            <a:r>
              <a:rPr lang="fi-FI" sz="1500" dirty="0"/>
              <a:t> VS </a:t>
            </a:r>
            <a:r>
              <a:rPr lang="fi-FI" sz="1500" dirty="0" err="1"/>
              <a:t>Code</a:t>
            </a:r>
            <a:r>
              <a:rPr lang="fi-FI" sz="1500" dirty="0"/>
              <a:t> REST </a:t>
            </a:r>
            <a:r>
              <a:rPr lang="fi-FI" sz="1500" dirty="0" err="1"/>
              <a:t>client</a:t>
            </a:r>
            <a:endParaRPr lang="fi-FI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Express </a:t>
            </a:r>
            <a:r>
              <a:rPr lang="fi-FI" dirty="0" err="1"/>
              <a:t>framework</a:t>
            </a:r>
            <a:r>
              <a:rPr lang="fi-FI" dirty="0"/>
              <a:t> for </a:t>
            </a:r>
            <a:r>
              <a:rPr lang="fi-FI" dirty="0" err="1"/>
              <a:t>building</a:t>
            </a:r>
            <a:r>
              <a:rPr lang="fi-FI" dirty="0"/>
              <a:t> REST API </a:t>
            </a:r>
            <a:r>
              <a:rPr lang="fi-FI" dirty="0" err="1"/>
              <a:t>backend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Express </a:t>
            </a:r>
            <a:r>
              <a:rPr lang="fi-FI" dirty="0" err="1"/>
              <a:t>object</a:t>
            </a:r>
            <a:r>
              <a:rPr lang="fi-FI" dirty="0"/>
              <a:t> and </a:t>
            </a:r>
            <a:r>
              <a:rPr lang="fi-FI" dirty="0" err="1"/>
              <a:t>functions</a:t>
            </a:r>
            <a:r>
              <a:rPr lang="fi-FI" dirty="0"/>
              <a:t> =&gt; Express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Node.js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scenes</a:t>
            </a:r>
            <a:r>
              <a:rPr lang="fi-FI" dirty="0"/>
              <a:t>.</a:t>
            </a:r>
          </a:p>
          <a:p>
            <a:r>
              <a:rPr lang="fi-FI" dirty="0"/>
              <a:t>”Write </a:t>
            </a:r>
            <a:r>
              <a:rPr lang="fi-FI" dirty="0" err="1"/>
              <a:t>less</a:t>
            </a:r>
            <a:r>
              <a:rPr lang="fi-FI" dirty="0"/>
              <a:t> and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”</a:t>
            </a:r>
          </a:p>
          <a:p>
            <a:r>
              <a:rPr lang="fi-FI" dirty="0"/>
              <a:t>Express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to:</a:t>
            </a:r>
          </a:p>
          <a:p>
            <a:pPr lvl="1"/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lvl="1"/>
            <a:r>
              <a:rPr lang="fi-FI" dirty="0"/>
              <a:t>Setup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,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to a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get</a:t>
            </a:r>
            <a:r>
              <a:rPr lang="fi-FI" dirty="0"/>
              <a:t> URL </a:t>
            </a:r>
            <a:r>
              <a:rPr lang="fi-FI" dirty="0" err="1"/>
              <a:t>parameters</a:t>
            </a:r>
            <a:r>
              <a:rPr lang="fi-FI" dirty="0"/>
              <a:t>, GET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POST data to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easily</a:t>
            </a:r>
            <a:endParaRPr lang="fi-FI" dirty="0"/>
          </a:p>
          <a:p>
            <a:pPr lvl="2"/>
            <a:r>
              <a:rPr lang="fi-FI" dirty="0" err="1"/>
              <a:t>req.query.yourGetQueryParameterHere</a:t>
            </a:r>
            <a:r>
              <a:rPr lang="fi-FI" dirty="0"/>
              <a:t>  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with</a:t>
            </a:r>
            <a:r>
              <a:rPr lang="fi-FI" dirty="0"/>
              <a:t> ?</a:t>
            </a:r>
            <a:r>
              <a:rPr lang="fi-FI" dirty="0" err="1"/>
              <a:t>name</a:t>
            </a:r>
            <a:r>
              <a:rPr lang="fi-FI" dirty="0"/>
              <a:t>="Joe"&amp;</a:t>
            </a:r>
            <a:r>
              <a:rPr lang="fi-FI" dirty="0" err="1"/>
              <a:t>age</a:t>
            </a:r>
            <a:r>
              <a:rPr lang="fi-FI" dirty="0"/>
              <a:t>=13 )</a:t>
            </a:r>
          </a:p>
          <a:p>
            <a:pPr lvl="2"/>
            <a:r>
              <a:rPr lang="fi-FI" dirty="0" err="1"/>
              <a:t>req.params.yourUrlParameterHere</a:t>
            </a:r>
            <a:r>
              <a:rPr lang="fi-FI" dirty="0"/>
              <a:t>    (</a:t>
            </a:r>
            <a:r>
              <a:rPr lang="fi-FI" dirty="0" err="1"/>
              <a:t>The</a:t>
            </a:r>
            <a:r>
              <a:rPr lang="fi-FI" dirty="0"/>
              <a:t> : </a:t>
            </a:r>
            <a:r>
              <a:rPr lang="fi-FI" dirty="0" err="1"/>
              <a:t>marked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like</a:t>
            </a:r>
            <a:r>
              <a:rPr lang="fi-FI" dirty="0"/>
              <a:t> /</a:t>
            </a:r>
            <a:r>
              <a:rPr lang="fi-FI" dirty="0" err="1"/>
              <a:t>category</a:t>
            </a:r>
            <a:r>
              <a:rPr lang="fi-FI" dirty="0"/>
              <a:t>/:id )</a:t>
            </a:r>
          </a:p>
          <a:p>
            <a:pPr lvl="2"/>
            <a:r>
              <a:rPr lang="fi-FI" dirty="0" err="1"/>
              <a:t>req.body.somePropertyOfTheJsonObjectInBody</a:t>
            </a:r>
            <a:r>
              <a:rPr lang="fi-FI" dirty="0"/>
              <a:t>       (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parse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Json</a:t>
            </a:r>
            <a:r>
              <a:rPr lang="fi-FI" dirty="0"/>
              <a:t> and </a:t>
            </a:r>
            <a:r>
              <a:rPr lang="fi-FI" dirty="0" err="1"/>
              <a:t>offers</a:t>
            </a:r>
            <a:r>
              <a:rPr lang="fi-FI" dirty="0"/>
              <a:t> it in </a:t>
            </a:r>
            <a:r>
              <a:rPr lang="fi-FI" dirty="0" err="1"/>
              <a:t>req.body</a:t>
            </a:r>
            <a:r>
              <a:rPr lang="fi-FI" dirty="0"/>
              <a:t> to </a:t>
            </a:r>
            <a:r>
              <a:rPr lang="fi-FI" dirty="0" err="1"/>
              <a:t>you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Possibly</a:t>
            </a:r>
            <a:r>
              <a:rPr lang="fi-FI" dirty="0"/>
              <a:t> for </a:t>
            </a:r>
            <a:r>
              <a:rPr lang="fi-FI" dirty="0" err="1"/>
              <a:t>validation</a:t>
            </a:r>
            <a:r>
              <a:rPr lang="fi-FI" dirty="0"/>
              <a:t> and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error-handling</a:t>
            </a:r>
            <a:r>
              <a:rPr lang="fi-FI" dirty="0"/>
              <a:t> and </a:t>
            </a:r>
            <a:r>
              <a:rPr lang="fi-FI" dirty="0" err="1"/>
              <a:t>logging</a:t>
            </a:r>
            <a:endParaRPr lang="fi-FI" dirty="0"/>
          </a:p>
          <a:p>
            <a:pPr marL="864000" lvl="2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2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398</TotalTime>
  <Words>1761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Node.js</vt:lpstr>
      <vt:lpstr>Node.js (or Node)</vt:lpstr>
      <vt:lpstr>Node characteristics</vt:lpstr>
      <vt:lpstr>Node – Programming model</vt:lpstr>
      <vt:lpstr>Node – Programming model</vt:lpstr>
      <vt:lpstr>Node modules and npm/npx</vt:lpstr>
      <vt:lpstr>Node app creation and added modules</vt:lpstr>
      <vt:lpstr>REST API endpoints</vt:lpstr>
      <vt:lpstr>Express framework for building REST API backend</vt:lpstr>
      <vt:lpstr>Middleware?  Express.json() as example</vt:lpstr>
      <vt:lpstr>Another example of Middleware - CORS</vt:lpstr>
      <vt:lpstr>More could be added with Express +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73</cp:revision>
  <cp:lastPrinted>2020-09-28T07:56:54Z</cp:lastPrinted>
  <dcterms:created xsi:type="dcterms:W3CDTF">2022-05-08T17:05:50Z</dcterms:created>
  <dcterms:modified xsi:type="dcterms:W3CDTF">2023-02-08T12:41:58Z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