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8" r:id="rId7"/>
    <p:sldId id="269" r:id="rId8"/>
    <p:sldId id="270" r:id="rId9"/>
    <p:sldId id="272" r:id="rId10"/>
    <p:sldId id="271" r:id="rId11"/>
    <p:sldId id="274" r:id="rId12"/>
    <p:sldId id="273" r:id="rId13"/>
    <p:sldId id="276" r:id="rId14"/>
    <p:sldId id="277" r:id="rId15"/>
    <p:sldId id="266" r:id="rId16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6288"/>
  </p:normalViewPr>
  <p:slideViewPr>
    <p:cSldViewPr snapToGrid="0" snapToObjects="1" showGuides="1">
      <p:cViewPr varScale="1">
        <p:scale>
          <a:sx n="80" d="100"/>
          <a:sy n="80" d="100"/>
        </p:scale>
        <p:origin x="60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7206444183848973E-2"/>
          <c:y val="2.5224786213845555E-2"/>
          <c:w val="0.9168433983226576"/>
          <c:h val="0.8063351542098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F5-084B-9211-911E43467DC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F5-084B-9211-911E43467DC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F5-084B-9211-911E43467D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874399"/>
        <c:axId val="1932068463"/>
      </c:barChart>
      <c:catAx>
        <c:axId val="19338743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2068463"/>
        <c:crosses val="autoZero"/>
        <c:auto val="1"/>
        <c:lblAlgn val="ctr"/>
        <c:lblOffset val="100"/>
        <c:noMultiLvlLbl val="0"/>
      </c:catAx>
      <c:valAx>
        <c:axId val="19320684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pPr>
            <a:endParaRPr lang="fi-FI"/>
          </a:p>
        </c:txPr>
        <c:crossAx val="19338743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6672210873543228"/>
          <c:y val="0.92910021714117252"/>
          <c:w val="0.46655578252913543"/>
          <c:h val="7.089978285882743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Tahoma" panose="020B0604030504040204" pitchFamily="34" charset="0"/>
              <a:cs typeface="Tahoma" panose="020B0604030504040204" pitchFamily="34" charset="0"/>
            </a:defRPr>
          </a:pPr>
          <a:endParaRPr lang="fi-FI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i-FI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5C365-1C26-6946-87AF-75D6A7DF4277}" type="datetimeFigureOut">
              <a:rPr lang="en-GB" smtClean="0"/>
              <a:t>25/01/2024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5FFFB7-F2A5-7347-AEB2-258A388E93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42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haagahelia.sharepoint.com/sites/HHkuvapankki/Shared%20Documents/Forms/AllItems.aspx?viewid=7deba41b-50a9-4c75-a5e7-25735f49b7cc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6B628-BFED-FA4D-A06C-0525A9813E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1773238"/>
            <a:ext cx="11125200" cy="1808941"/>
          </a:xfrm>
        </p:spPr>
        <p:txBody>
          <a:bodyPr bIns="0" anchor="b" anchorCtr="0">
            <a:normAutofit/>
          </a:bodyPr>
          <a:lstStyle>
            <a:lvl1pPr algn="l">
              <a:lnSpc>
                <a:spcPts val="5500"/>
              </a:lnSpc>
              <a:defRPr sz="5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839A5-1182-6945-B986-217B82B3AC8A}"/>
              </a:ext>
            </a:extLst>
          </p:cNvPr>
          <p:cNvSpPr/>
          <p:nvPr userDrawn="1"/>
        </p:nvSpPr>
        <p:spPr>
          <a:xfrm>
            <a:off x="0" y="-204438"/>
            <a:ext cx="12192000" cy="70624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I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86A543E-9917-B841-9AEB-86C49D0B0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3955258"/>
            <a:ext cx="1112520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7BE7B5-78F9-E34B-B1C6-AAE429BE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4551998"/>
            <a:ext cx="3030536" cy="365125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</a:lstStyle>
          <a:p>
            <a:fld id="{35B864B8-8D08-7B43-B4FB-B2FB41A5D9E3}" type="datetime1">
              <a:rPr lang="fi-FI" smtClean="0"/>
              <a:t>25.1.2024</a:t>
            </a:fld>
            <a:endParaRPr lang="en-GB" dirty="0"/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1C7B06C5-3A2A-724C-8BFB-C168F115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36397" y="4852367"/>
            <a:ext cx="4439666" cy="1417955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38E54-5268-3B4D-A8E4-50D192545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50863" y="6288437"/>
            <a:ext cx="9223921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1ACF3-B1AE-4247-A41A-4A599C230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22025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itting on top of a table&#10;&#10;Description automatically generated">
            <a:extLst>
              <a:ext uri="{FF2B5EF4-FFF2-40B4-BE49-F238E27FC236}">
                <a16:creationId xmlns:a16="http://schemas.microsoft.com/office/drawing/2014/main" id="{8EEFCBFA-BDAD-D34C-9A8B-2F7C8A8AFA7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123709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5F470768-DFDA-C045-91C3-E4A4C8EF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796402"/>
            <a:ext cx="5616575" cy="1265196"/>
          </a:xfrm>
        </p:spPr>
        <p:txBody>
          <a:bodyPr anchor="ctr" anchorCtr="0">
            <a:normAutofit/>
          </a:bodyPr>
          <a:lstStyle>
            <a:lvl1pPr algn="l">
              <a:lnSpc>
                <a:spcPts val="4800"/>
              </a:lnSpc>
              <a:defRPr sz="440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C707F25-B2A1-2843-BAC7-68171ECBA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 bIns="0" numCol="1" anchor="b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lnSpc>
                <a:spcPts val="2400"/>
              </a:lnSpc>
              <a:spcBef>
                <a:spcPts val="600"/>
              </a:spcBef>
            </a:pPr>
            <a:r>
              <a:rPr lang="en-US" sz="1800">
                <a:solidFill>
                  <a:schemeClr val="accent1"/>
                </a:solidFill>
              </a:rPr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EA85A-FC56-D34C-9AA6-ECC3D2586F37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1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2Colum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C6EEF-E660-7844-8930-418AFF95EA40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9227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2column_Subheadlin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199" cy="576262"/>
          </a:xfrm>
        </p:spPr>
        <p:txBody>
          <a:bodyPr numCol="1" anchor="t" anchorCtr="0"/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49500"/>
            <a:ext cx="11125198" cy="3563938"/>
          </a:xfrm>
        </p:spPr>
        <p:txBody>
          <a:bodyPr/>
          <a:lstStyle>
            <a:lvl1pPr marL="288000" indent="-288000">
              <a:buFont typeface="+mj-lt"/>
              <a:buAutoNum type="arabicPeriod"/>
              <a:defRPr/>
            </a:lvl1pPr>
            <a:lvl2pPr marL="720000">
              <a:defRPr/>
            </a:lvl2pPr>
            <a:lvl3pPr marL="1080000">
              <a:defRPr/>
            </a:lvl3pPr>
            <a:lvl4pPr marL="1440000">
              <a:defRPr/>
            </a:lvl4pPr>
            <a:lvl5pPr marL="180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0C7EC-C1C1-9849-A573-7692478FCD52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1484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6_Comparison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9"/>
            <a:ext cx="5365750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6" y="1773239"/>
            <a:ext cx="5389417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47613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802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2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579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3_1Colum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EB26B0A7-DD87-684D-A3EE-AEFC507F7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88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295B0400-B942-424D-A30A-B748E6B483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68125"/>
            <a:ext cx="11125199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ECC87E21-AFBF-8743-88CC-D9BE2CF2BA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11125198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9607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5_Comparison_Subheadlin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144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68CF3-D9B4-FF41-BDA1-3F28E81C1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68125"/>
            <a:ext cx="5365750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2353911"/>
            <a:ext cx="5365750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077475C-7FF0-A24E-9A6A-5F7F5F34029E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286645" y="1768125"/>
            <a:ext cx="5389417" cy="581375"/>
          </a:xfrm>
        </p:spPr>
        <p:txBody>
          <a:bodyPr bIns="0" numCol="1" anchor="t" anchorCtr="0">
            <a:normAutofit/>
          </a:bodyPr>
          <a:lstStyle>
            <a:lvl1pPr marL="0" indent="0">
              <a:lnSpc>
                <a:spcPts val="21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B51DBAD3-72AB-224A-860C-9CB2F35578E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86645" y="2353911"/>
            <a:ext cx="5389417" cy="3559527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FF3FE-30BE-2040-9151-6FBC4992BF4F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14640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4_1Column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 typeface="+mj-lt"/>
              <a:buAutoNum type="arabicPeriod"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439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7_Picture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583F09-A9DA-B342-BB3A-954CD8ACEA5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6096000" cy="6137275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 sz="1400" i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ts val="1800"/>
              </a:lnSpc>
              <a:spcBef>
                <a:spcPts val="800"/>
              </a:spcBef>
              <a:spcAft>
                <a:spcPts val="0"/>
              </a:spcAft>
              <a:buClr>
                <a:schemeClr val="accent2"/>
              </a:buClr>
              <a:buSzTx/>
              <a:buFont typeface="Wingdings" pitchFamily="2" charset="2"/>
              <a:buNone/>
              <a:tabLst/>
              <a:defRPr/>
            </a:pPr>
            <a:r>
              <a:rPr lang="fi-FI" dirty="0" err="1"/>
              <a:t>Click</a:t>
            </a:r>
            <a:r>
              <a:rPr lang="fi-FI" dirty="0"/>
              <a:t> on box to </a:t>
            </a:r>
            <a:r>
              <a:rPr lang="fi-FI" dirty="0" err="1"/>
              <a:t>insert</a:t>
            </a:r>
            <a:r>
              <a:rPr lang="fi-FI" dirty="0"/>
              <a:t> image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709199-1A6D-6C4A-B892-0A943A678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7475" y="549274"/>
            <a:ext cx="5208587" cy="1223963"/>
          </a:xfrm>
        </p:spPr>
        <p:txBody>
          <a:bodyPr bIns="0" anchor="t" anchorCtr="0"/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2E8F10A0-07C7-2B4F-915C-60F6F98248B1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467478" y="1773238"/>
            <a:ext cx="5208584" cy="576262"/>
          </a:xfrm>
        </p:spPr>
        <p:txBody>
          <a:bodyPr numCol="1" anchor="t" anchorCtr="0"/>
          <a:lstStyle>
            <a:lvl1pPr marL="0" indent="0">
              <a:lnSpc>
                <a:spcPts val="2000"/>
              </a:lnSpc>
              <a:spcBef>
                <a:spcPts val="0"/>
              </a:spcBef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5DC70D-4978-4940-8F72-1AF40D191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476" y="2349500"/>
            <a:ext cx="5208585" cy="3563938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77172-FD0A-3C43-872F-022BE895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E192A-D52B-F541-B2AA-4AEB9388F1F7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B4603D-E2FA-3D4D-B491-5FD2BBA8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AF301F-07A5-F14E-8820-FA17F7B4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E4503D-832D-474C-8435-EBAEDCFABD84}"/>
              </a:ext>
            </a:extLst>
          </p:cNvPr>
          <p:cNvSpPr/>
          <p:nvPr userDrawn="1"/>
        </p:nvSpPr>
        <p:spPr>
          <a:xfrm>
            <a:off x="461394" y="1588571"/>
            <a:ext cx="517321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tx1"/>
                </a:solidFill>
              </a:rPr>
              <a:t>Haaga-Helian brändikuvat löytyvät </a:t>
            </a:r>
            <a:r>
              <a:rPr lang="fi-FI" dirty="0">
                <a:solidFill>
                  <a:schemeClr val="tx1"/>
                </a:solidFill>
                <a:hlinkClick r:id="rId2"/>
              </a:rPr>
              <a:t>kuvapankista</a:t>
            </a:r>
            <a:r>
              <a:rPr lang="fi-FI" dirty="0">
                <a:solidFill>
                  <a:schemeClr val="tx1"/>
                </a:solidFill>
              </a:rPr>
              <a:t>: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4257441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8_Graphics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5365749" cy="4140200"/>
          </a:xfrm>
        </p:spPr>
        <p:txBody>
          <a:bodyPr num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hart Placeholder 5" title="Decorative">
            <a:extLst>
              <a:ext uri="{FF2B5EF4-FFF2-40B4-BE49-F238E27FC236}">
                <a16:creationId xmlns:a16="http://schemas.microsoft.com/office/drawing/2014/main" id="{DC5ECAD0-3CB0-AF46-B814-4947CD958BAF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6275388" y="1773238"/>
            <a:ext cx="5437187" cy="4140200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A4FAA2-2B3E-264C-A42F-2D6D3EF33A3C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16665C96-B5B1-6C4A-B36E-E79733B1F69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01042386"/>
              </p:ext>
            </p:extLst>
          </p:nvPr>
        </p:nvGraphicFramePr>
        <p:xfrm>
          <a:off x="12761647" y="1989138"/>
          <a:ext cx="5437187" cy="37449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24500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9_Four_Column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13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Text Placeholder 2" title="Decorative">
            <a:extLst>
              <a:ext uri="{FF2B5EF4-FFF2-40B4-BE49-F238E27FC236}">
                <a16:creationId xmlns:a16="http://schemas.microsoft.com/office/drawing/2014/main" id="{8E288490-9DAE-8C48-AC5A-D367464AA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25" y="1770593"/>
            <a:ext cx="2484437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6283EB9E-6984-944A-AC44-550DEAEEE0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2925" y="2732423"/>
            <a:ext cx="2484438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" title="Decorative">
            <a:extLst>
              <a:ext uri="{FF2B5EF4-FFF2-40B4-BE49-F238E27FC236}">
                <a16:creationId xmlns:a16="http://schemas.microsoft.com/office/drawing/2014/main" id="{26AE33B4-8BD9-EC42-A813-157460FAB09F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3392944" y="1770593"/>
            <a:ext cx="2515731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7EA4EBD6-E495-C946-9015-EFD0792F61A8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3404877" y="2732423"/>
            <a:ext cx="2515731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 title="Decorative">
            <a:extLst>
              <a:ext uri="{FF2B5EF4-FFF2-40B4-BE49-F238E27FC236}">
                <a16:creationId xmlns:a16="http://schemas.microsoft.com/office/drawing/2014/main" id="{68BE045E-8E28-0D45-9823-F5C43CEB1D3C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283538" y="1770593"/>
            <a:ext cx="2504862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F32E1E8B-12C0-1F44-9884-A0BE1104DEF0}"/>
              </a:ext>
            </a:extLst>
          </p:cNvPr>
          <p:cNvSpPr>
            <a:spLocks noGrp="1"/>
          </p:cNvSpPr>
          <p:nvPr>
            <p:ph sz="half" idx="20"/>
          </p:nvPr>
        </p:nvSpPr>
        <p:spPr>
          <a:xfrm>
            <a:off x="6271394" y="2732423"/>
            <a:ext cx="2511167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" title="Decorative">
            <a:extLst>
              <a:ext uri="{FF2B5EF4-FFF2-40B4-BE49-F238E27FC236}">
                <a16:creationId xmlns:a16="http://schemas.microsoft.com/office/drawing/2014/main" id="{4303AA4A-2AA0-654E-ACED-3CB2C390E194}"/>
              </a:ext>
            </a:extLst>
          </p:cNvPr>
          <p:cNvSpPr>
            <a:spLocks noGrp="1"/>
          </p:cNvSpPr>
          <p:nvPr>
            <p:ph type="body" idx="18"/>
          </p:nvPr>
        </p:nvSpPr>
        <p:spPr>
          <a:xfrm>
            <a:off x="9148762" y="1770593"/>
            <a:ext cx="2519363" cy="792000"/>
          </a:xfrm>
          <a:solidFill>
            <a:schemeClr val="accent1"/>
          </a:solidFill>
        </p:spPr>
        <p:txBody>
          <a:bodyPr lIns="144000" tIns="108000" rIns="144000" bIns="108000" numCol="1" anchor="ctr" anchorCtr="0">
            <a:normAutofit/>
          </a:bodyPr>
          <a:lstStyle>
            <a:lvl1pPr marL="0" indent="0" algn="ctr">
              <a:lnSpc>
                <a:spcPts val="1800"/>
              </a:lnSpc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2B87788B-03D7-A041-A8E3-69FB4BF50960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9156699" y="2732423"/>
            <a:ext cx="2519363" cy="3181015"/>
          </a:xfrm>
        </p:spPr>
        <p:txBody>
          <a:bodyPr numCol="1"/>
          <a:lstStyle>
            <a:lvl1pPr marL="216000" indent="-216000">
              <a:lnSpc>
                <a:spcPts val="1800"/>
              </a:lnSpc>
              <a:buFont typeface="Wingdings" pitchFamily="2" charset="2"/>
              <a:buChar char="§"/>
              <a:defRPr sz="1600"/>
            </a:lvl1pPr>
            <a:lvl2pPr marL="432000">
              <a:lnSpc>
                <a:spcPts val="1600"/>
              </a:lnSpc>
              <a:defRPr sz="1400"/>
            </a:lvl2pPr>
            <a:lvl3pPr marL="648000">
              <a:lnSpc>
                <a:spcPts val="1600"/>
              </a:lnSpc>
              <a:defRPr sz="1400"/>
            </a:lvl3pPr>
            <a:lvl4pPr marL="864000">
              <a:lnSpc>
                <a:spcPts val="1600"/>
              </a:lnSpc>
              <a:defRPr sz="1400"/>
            </a:lvl4pPr>
            <a:lvl5pPr marL="1080000">
              <a:lnSpc>
                <a:spcPts val="1600"/>
              </a:lnSpc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4A65-8017-1743-A85A-B2A4BB835AE9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5727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1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1ECB7D-5CE1-9F42-AF98-A7BDF7CB7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FF869-0A57-8744-AF43-1DD5F026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4" y="1773238"/>
            <a:ext cx="11125198" cy="4140200"/>
          </a:xfrm>
        </p:spPr>
        <p:txBody>
          <a:bodyPr numCol="1"/>
          <a:lstStyle>
            <a:lvl1pPr marL="360000" indent="-360000">
              <a:buFontTx/>
              <a:buNone/>
              <a:defRPr/>
            </a:lvl1pPr>
            <a:lvl2pPr marL="864000">
              <a:defRPr/>
            </a:lvl2pPr>
            <a:lvl3pPr marL="1296000">
              <a:defRPr/>
            </a:lvl3pPr>
            <a:lvl4pPr marL="1728000">
              <a:defRPr/>
            </a:lvl4pPr>
            <a:lvl5pPr marL="2160000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D3CFF-BC30-A24C-A6C5-01B204367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DCD7B-6966-E249-89F2-D46BDFBF56BE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548CD3-7FE6-7241-984C-E2104526F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855EF8-B435-1E4D-A91A-7793311AB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893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63482-3E3E-724A-87A8-CA82245B7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125200" cy="1223963"/>
          </a:xfrm>
          <a:prstGeom prst="rect">
            <a:avLst/>
          </a:prstGeom>
        </p:spPr>
        <p:txBody>
          <a:bodyPr vert="horz" lIns="0" tIns="0" rIns="0" bIns="3600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DC45BB-E865-604D-BAD8-9A4AAA649D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1773238"/>
            <a:ext cx="11125200" cy="4140200"/>
          </a:xfrm>
          <a:prstGeom prst="rect">
            <a:avLst/>
          </a:prstGeom>
        </p:spPr>
        <p:txBody>
          <a:bodyPr vert="horz" lIns="0" tIns="0" rIns="0" bIns="36000" numCol="2" spcCol="36000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BB03F7-6D8B-994F-B00B-57FCFD1550EE}"/>
              </a:ext>
            </a:extLst>
          </p:cNvPr>
          <p:cNvSpPr/>
          <p:nvPr userDrawn="1"/>
        </p:nvSpPr>
        <p:spPr>
          <a:xfrm>
            <a:off x="0" y="6136545"/>
            <a:ext cx="12192000" cy="72145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BC0EF-580B-7B4D-8051-A442671FEF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288437"/>
            <a:ext cx="1864203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>
              <a:defRPr sz="1000">
                <a:solidFill>
                  <a:schemeClr val="accent2"/>
                </a:solidFill>
              </a:defRPr>
            </a:lvl1pPr>
          </a:lstStyle>
          <a:p>
            <a:fld id="{45F98643-D206-614D-B596-3C8548138211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AB0CA-CA1F-FC45-B0C9-FA79FC6B5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415066" y="6288437"/>
            <a:ext cx="7359718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ctr">
              <a:defRPr sz="1000">
                <a:solidFill>
                  <a:schemeClr val="accent2"/>
                </a:solidFill>
              </a:defRPr>
            </a:lvl1pPr>
          </a:lstStyle>
          <a:p>
            <a:endParaRPr lang="en-GB" dirty="0">
              <a:solidFill>
                <a:schemeClr val="accent2"/>
              </a:solidFill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B037C8E5-D5A4-4544-8E1A-4F9421027E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t="16005" b="22114"/>
          <a:stretch/>
        </p:blipFill>
        <p:spPr>
          <a:xfrm>
            <a:off x="9774784" y="6136545"/>
            <a:ext cx="1295400" cy="72145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3BE1B-B189-8D41-8637-DAFFE0A4FF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1759" y="6288437"/>
            <a:ext cx="3094304" cy="365125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r">
              <a:defRPr sz="1000">
                <a:solidFill>
                  <a:schemeClr val="accent2"/>
                </a:solidFill>
              </a:defRPr>
            </a:lvl1pPr>
          </a:lstStyle>
          <a:p>
            <a:fld id="{76BAB7ED-EDE9-4D4B-9A2D-30E18C47C1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906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3" r:id="rId2"/>
    <p:sldLayoutId id="2147483670" r:id="rId3"/>
    <p:sldLayoutId id="2147483653" r:id="rId4"/>
    <p:sldLayoutId id="2147483669" r:id="rId5"/>
    <p:sldLayoutId id="2147483662" r:id="rId6"/>
    <p:sldLayoutId id="2147483664" r:id="rId7"/>
    <p:sldLayoutId id="2147483665" r:id="rId8"/>
    <p:sldLayoutId id="2147483673" r:id="rId9"/>
    <p:sldLayoutId id="2147483667" r:id="rId10"/>
    <p:sldLayoutId id="2147483660" r:id="rId11"/>
    <p:sldLayoutId id="2147483661" r:id="rId12"/>
    <p:sldLayoutId id="2147483672" r:id="rId13"/>
    <p:sldLayoutId id="2147483657" r:id="rId14"/>
  </p:sldLayoutIdLst>
  <p:hf hdr="0"/>
  <p:txStyles>
    <p:titleStyle>
      <a:lvl1pPr algn="l" defTabSz="914400" rtl="0" eaLnBrk="1" latinLnBrk="0" hangingPunct="1">
        <a:lnSpc>
          <a:spcPts val="39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ts val="22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2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08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00000" indent="-216000" algn="l" defTabSz="914400" rtl="0" eaLnBrk="1" latinLnBrk="0" hangingPunct="1">
        <a:lnSpc>
          <a:spcPts val="2000"/>
        </a:lnSpc>
        <a:spcBef>
          <a:spcPts val="800"/>
        </a:spcBef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pos="7355" userDrawn="1">
          <p15:clr>
            <a:srgbClr val="F26B43"/>
          </p15:clr>
        </p15:guide>
        <p15:guide id="5" orient="horz" pos="346" userDrawn="1">
          <p15:clr>
            <a:srgbClr val="F26B43"/>
          </p15:clr>
        </p15:guide>
        <p15:guide id="6" orient="horz" pos="1117" userDrawn="1">
          <p15:clr>
            <a:srgbClr val="F26B43"/>
          </p15:clr>
        </p15:guide>
        <p15:guide id="7" orient="horz" pos="3725" userDrawn="1">
          <p15:clr>
            <a:srgbClr val="F26B43"/>
          </p15:clr>
        </p15:guide>
        <p15:guide id="8" orient="horz" pos="4178" userDrawn="1">
          <p15:clr>
            <a:srgbClr val="F26B43"/>
          </p15:clr>
        </p15:guide>
        <p15:guide id="9" pos="3727" userDrawn="1">
          <p15:clr>
            <a:srgbClr val="F26B43"/>
          </p15:clr>
        </p15:guide>
        <p15:guide id="10" pos="3953" userDrawn="1">
          <p15:clr>
            <a:srgbClr val="F26B43"/>
          </p15:clr>
        </p15:guide>
        <p15:guide id="11" pos="1912" userDrawn="1">
          <p15:clr>
            <a:srgbClr val="F26B43"/>
          </p15:clr>
        </p15:guide>
        <p15:guide id="12" pos="2139" userDrawn="1">
          <p15:clr>
            <a:srgbClr val="F26B43"/>
          </p15:clr>
        </p15:guide>
        <p15:guide id="13" pos="5541" userDrawn="1">
          <p15:clr>
            <a:srgbClr val="F26B43"/>
          </p15:clr>
        </p15:guide>
        <p15:guide id="14" pos="5768" userDrawn="1">
          <p15:clr>
            <a:srgbClr val="F26B43"/>
          </p15:clr>
        </p15:guide>
        <p15:guide id="15" pos="4067" userDrawn="1">
          <p15:clr>
            <a:srgbClr val="F26B43"/>
          </p15:clr>
        </p15:guide>
        <p15:guide id="16" orient="horz" pos="3861" userDrawn="1">
          <p15:clr>
            <a:srgbClr val="F26B43"/>
          </p15:clr>
        </p15:guide>
        <p15:guide id="17" orient="horz" pos="14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network/drivers/host/" TargetMode="External"/><Relationship Id="rId2" Type="http://schemas.openxmlformats.org/officeDocument/2006/relationships/hyperlink" Target="https://docs.docker.com/network/drivers/bridg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88A5-A888-E24C-9E8C-131F880EE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Docker concepts and Vocabulary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3DE56-58EC-744D-BFE0-22D8C90799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understanding, motivation and discussion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DECD0-2225-B444-B642-3639BBB6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F63A1-919F-FB49-ABA8-182126D24C50}" type="datetime1">
              <a:rPr lang="fi-FI" smtClean="0"/>
              <a:t>25.1.2024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47D95D-9CDB-D744-A0C6-A352945F6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6236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volume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Persisted folders and files on disk.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sharing between containers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 (Container is deleted totally, but volume resides by default in the host file system)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80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network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Allows (by default isolated) containers to communicate with each other, or the host computer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are multiple network configurations available, e.g. Bridge, Host, Overlay, none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https://docs.docker.com/network/drivers/bridge/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Bridge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normal one, letting included containers communicate with each other.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https://docs.docker.com/network/drivers/host/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Host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refers to the host computer where Docker engine is run. Do you want to e.g.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 the containers interact with your host computer services? Sometimes absolutely not, some rare times yes.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Also for keeping data between container deletion and re-creation!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2218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9202545-D26B-485C-9E25-62859E92E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Enjoy</a:t>
            </a:r>
            <a:r>
              <a:rPr lang="fi-FI" dirty="0"/>
              <a:t>!</a:t>
            </a:r>
            <a:endParaRPr lang="LID4096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58F18-B2CD-466B-9484-119914465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061598"/>
            <a:ext cx="5580062" cy="1672452"/>
          </a:xfrm>
        </p:spPr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might</a:t>
            </a:r>
            <a:r>
              <a:rPr lang="fi-FI" dirty="0"/>
              <a:t> </a:t>
            </a:r>
            <a:r>
              <a:rPr lang="fi-FI" dirty="0" err="1"/>
              <a:t>make</a:t>
            </a:r>
            <a:r>
              <a:rPr lang="fi-FI" dirty="0"/>
              <a:t> </a:t>
            </a:r>
            <a:r>
              <a:rPr lang="fi-FI" dirty="0" err="1"/>
              <a:t>your</a:t>
            </a:r>
            <a:r>
              <a:rPr lang="fi-FI" dirty="0"/>
              <a:t> life a </a:t>
            </a:r>
            <a:r>
              <a:rPr lang="fi-FI" dirty="0" err="1"/>
              <a:t>lot</a:t>
            </a:r>
            <a:r>
              <a:rPr lang="fi-FI" dirty="0"/>
              <a:t> </a:t>
            </a:r>
            <a:r>
              <a:rPr lang="fi-FI" dirty="0" err="1"/>
              <a:t>easier</a:t>
            </a:r>
            <a:r>
              <a:rPr lang="fi-FI" dirty="0"/>
              <a:t>, </a:t>
            </a:r>
            <a:r>
              <a:rPr lang="fi-FI" dirty="0" err="1"/>
              <a:t>after</a:t>
            </a:r>
            <a:r>
              <a:rPr lang="fi-FI" dirty="0"/>
              <a:t> some </a:t>
            </a:r>
            <a:r>
              <a:rPr lang="fi-FI" dirty="0" err="1"/>
              <a:t>invested</a:t>
            </a:r>
            <a:r>
              <a:rPr lang="fi-FI" dirty="0"/>
              <a:t> </a:t>
            </a:r>
            <a:r>
              <a:rPr lang="fi-FI" dirty="0" err="1"/>
              <a:t>time</a:t>
            </a:r>
            <a:r>
              <a:rPr lang="fi-FI" dirty="0"/>
              <a:t> and </a:t>
            </a:r>
            <a:r>
              <a:rPr lang="fi-FI" dirty="0" err="1"/>
              <a:t>effort</a:t>
            </a:r>
            <a:r>
              <a:rPr lang="fi-FI" dirty="0"/>
              <a:t>.</a:t>
            </a:r>
            <a:endParaRPr lang="LID4096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60C12-A89E-4C4C-BD2F-3613A500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E22EC-FB8F-BE4C-8513-60D11DB7758C}" type="datetime1">
              <a:rPr lang="fi-FI" smtClean="0"/>
              <a:t>25.1.2024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E976D-5A91-AB4D-B2D0-A126959D8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06A27-2D07-2E41-8780-1ACD431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923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PaaS environment 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build, deliver and run software as isolated and independent containers.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default, containers are sand-boxed / isolated. 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 services available to others by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exposing ports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e.g. for your browser to use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see others by connecting them by virtual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networks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between containers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make containers to share data also by shared </a:t>
            </a:r>
            <a:r>
              <a:rPr lang="en-US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volumes.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Basically a shared folder that two or more containers can access.</a:t>
            </a:r>
            <a:endParaRPr lang="fi-FI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1267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Engine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engine (</a:t>
            </a:r>
            <a:r>
              <a:rPr lang="en-US" sz="2800" i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dockerd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daemon/process and Docker Engine API )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</a:t>
            </a: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manage and run the containers.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Isolate and connect them based on definitions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951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 (CLI </a:t>
            </a:r>
            <a:r>
              <a:rPr lang="fi-FI" dirty="0" err="1"/>
              <a:t>command</a:t>
            </a:r>
            <a:r>
              <a:rPr lang="fi-FI" dirty="0"/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en-US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command line command.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 for giving commands e.g. about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starting or stopping containers, removing containers 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building, publishing images, removing images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inding status of containers and images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executing commands inside the container from outside:         docker exec …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99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Dockerfile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Your ‘script’ for making your own Docker images.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 could be built based on source code and other assets on your disk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and, if needed, based on / expanding on ready-made images from 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Docker Hub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or other docker image registry.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9429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.</a:t>
            </a:r>
            <a:r>
              <a:rPr lang="fi-FI" dirty="0" err="1"/>
              <a:t>dockerignore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 which files and folders won’t be packed into the Docker image.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3738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image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Ready-made from Docker Hub, or one you have created. Template that can be used to create container.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E.g. some MariaDB image you want to take into use. It’s a snapshot of a running/runnable MariaDB or other DB server that starts from a certain documented state. Typically there is a root user with known password (public information, everyone knows the password!), a certain database/schema created, like ‘test’. When taking that image into use, you must then immediately: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the root user by changing the password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a user with less privileges with safe password or other safe access. 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give that user access to wanted schema etc.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46900" lvl="1" indent="-342900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-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continue possibly with table creation, 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etc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…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99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Image </a:t>
            </a:r>
            <a:r>
              <a:rPr lang="fi-FI" dirty="0" err="1"/>
              <a:t>registry</a:t>
            </a:r>
            <a:r>
              <a:rPr lang="fi-FI" dirty="0"/>
              <a:t>, e.g. </a:t>
            </a:r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Hub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can push = publish our images for others to use.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pull = download images to use ourselves.</a:t>
            </a:r>
            <a:endParaRPr lang="fi-FI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176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97044C3-CD23-D844-B780-26FABA91A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docker</a:t>
            </a:r>
            <a:r>
              <a:rPr lang="fi-FI" dirty="0"/>
              <a:t> </a:t>
            </a:r>
            <a:r>
              <a:rPr lang="fi-FI" dirty="0" err="1"/>
              <a:t>compose</a:t>
            </a:r>
            <a:endParaRPr lang="fi-FI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CDE61D8-A75A-F94B-B57A-46F276C0331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Tool for creating and starting multiple containers that depend on / talk to each other.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you’ll have to: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make some ports exposed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nd/or define (virtual) networks shared by multiple containers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 share volumes. 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can define those in a docker-</a:t>
            </a:r>
            <a:r>
              <a:rPr lang="en-US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compose.yml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file</a:t>
            </a:r>
            <a:endParaRPr lang="fi-FI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fi-FI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244E2-AA76-2742-B2EC-FEC792761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E1EC2-47B8-044B-A09E-6A63B4D80C87}" type="datetime1">
              <a:rPr lang="fi-FI" smtClean="0"/>
              <a:t>25.1.2024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CE607-4137-8840-8FEA-42EAC857E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133A96-6C73-0844-B8CB-27C2B5F4C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BAB7ED-EDE9-4D4B-9A2D-30E18C47C16E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6399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8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79C2"/>
      </a:accent1>
      <a:accent2>
        <a:srgbClr val="8BADDC"/>
      </a:accent2>
      <a:accent3>
        <a:srgbClr val="00AACD"/>
      </a:accent3>
      <a:accent4>
        <a:srgbClr val="CAD510"/>
      </a:accent4>
      <a:accent5>
        <a:srgbClr val="99C879"/>
      </a:accent5>
      <a:accent6>
        <a:srgbClr val="FBB900"/>
      </a:accent6>
      <a:hlink>
        <a:srgbClr val="DF006E"/>
      </a:hlink>
      <a:folHlink>
        <a:srgbClr val="888B8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aga-Helia-powerpoint-pohja.pptx [Read-Only]" id="{85B69CBC-69E6-4F2B-AC01-A2F0A1F659AC}" vid="{187833F4-E17E-4E19-B6ED-FBF677C847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4C55B41993A414DABB8DD07ACBA0814" ma:contentTypeVersion="1" ma:contentTypeDescription="Create a new document." ma:contentTypeScope="" ma:versionID="3ea0c22b5866975a7b271665de4056c5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ef2aa9ed40e72a78c3822fc753b43e87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ED4E12E-7268-4B03-A47B-0755D62B5E31}">
  <ds:schemaRefs>
    <ds:schemaRef ds:uri="http://schemas.microsoft.com/sharepoint/v3"/>
    <ds:schemaRef ds:uri="http://schemas.microsoft.com/office/2006/documentManagement/types"/>
    <ds:schemaRef ds:uri="http://purl.org/dc/dcmitype/"/>
    <ds:schemaRef ds:uri="http://purl.org/dc/elements/1.1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D546C03B-CD3A-4EA0-AAA4-0E00E896454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9E4DC25-62AA-44A0-8D5C-DB44892588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39</TotalTime>
  <Words>665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Wingdings</vt:lpstr>
      <vt:lpstr>Office Theme</vt:lpstr>
      <vt:lpstr>Docker concepts and Vocabulary</vt:lpstr>
      <vt:lpstr>Docker</vt:lpstr>
      <vt:lpstr>Docker Engine</vt:lpstr>
      <vt:lpstr>docker  (CLI command)</vt:lpstr>
      <vt:lpstr>Dockerfile</vt:lpstr>
      <vt:lpstr>.dockerignore</vt:lpstr>
      <vt:lpstr>image</vt:lpstr>
      <vt:lpstr>Docker Image registry, e.g. Docker Hub</vt:lpstr>
      <vt:lpstr>docker compose</vt:lpstr>
      <vt:lpstr>volume</vt:lpstr>
      <vt:lpstr>network</vt:lpstr>
      <vt:lpstr>Enjoy!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8</cp:revision>
  <cp:lastPrinted>2020-09-28T07:56:54Z</cp:lastPrinted>
  <dcterms:created xsi:type="dcterms:W3CDTF">2024-01-24T14:33:46Z</dcterms:created>
  <dcterms:modified xsi:type="dcterms:W3CDTF">2024-01-25T11:10:10Z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0x01010024C55B41993A414DABB8DD07ACBA0814</vt:lpwstr>
  </property>
</Properties>
</file>