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sldIdLst>
    <p:sldId id="256" r:id="rId5"/>
    <p:sldId id="257" r:id="rId6"/>
    <p:sldId id="281" r:id="rId7"/>
    <p:sldId id="282" r:id="rId8"/>
    <p:sldId id="268" r:id="rId9"/>
    <p:sldId id="269" r:id="rId10"/>
    <p:sldId id="270" r:id="rId11"/>
    <p:sldId id="280" r:id="rId12"/>
    <p:sldId id="272" r:id="rId13"/>
    <p:sldId id="271" r:id="rId14"/>
    <p:sldId id="274" r:id="rId15"/>
    <p:sldId id="273" r:id="rId16"/>
    <p:sldId id="276" r:id="rId17"/>
    <p:sldId id="278" r:id="rId18"/>
    <p:sldId id="277" r:id="rId19"/>
    <p:sldId id="279" r:id="rId20"/>
    <p:sldId id="266" r:id="rId21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6288"/>
  </p:normalViewPr>
  <p:slideViewPr>
    <p:cSldViewPr snapToGrid="0" snapToObjects="1" showGuides="1">
      <p:cViewPr varScale="1">
        <p:scale>
          <a:sx n="80" d="100"/>
          <a:sy n="80" d="100"/>
        </p:scale>
        <p:origin x="60" y="1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25.1.2024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25.1.2024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25.1.2024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25.1.2024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25.1.2024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25.1.2024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25.1.2024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25.1.2024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25.1.2024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25.1.2024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25.1.2024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25.1.2024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25.1.2024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25.1.2024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compose/compose-application-model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network/drivers/bridge/" TargetMode="External"/><Relationship Id="rId2" Type="http://schemas.openxmlformats.org/officeDocument/2006/relationships/hyperlink" Target="https://www.docker.com/blog/docker-compose-network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docker.com/network/drivers/host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Docker concepts and Vocabulary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understanding, motivation and discussion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25.1.2024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image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Ready-made from Docker Hub, or one you have created. Template that can be used to create container.</a:t>
            </a:r>
            <a:endParaRPr lang="fi-FI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E.g. some MariaDB image you want to take into use. It’s a snapshot of a running/runnable MariaDB or other DB server that starts from a certain documented state. Typically there is a root user with known password (public information, everyone knows the password!), a certain database/schema created, like ‘test’. When taking that image into use, you must then immediately:</a:t>
            </a:r>
            <a:endParaRPr lang="fi-FI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46900" lvl="1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secure the root user by changing the password</a:t>
            </a:r>
            <a:endParaRPr lang="fi-FI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46900" lvl="1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user with less privileges with safe password or other safe access. </a:t>
            </a:r>
            <a:endParaRPr lang="fi-FI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46900" lvl="1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 that user access to wanted schema etc.</a:t>
            </a:r>
            <a:endParaRPr lang="fi-FI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46900" lvl="1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continue possibly with table creation,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endParaRPr lang="fi-FI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25.1.2024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799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Docker</a:t>
            </a:r>
            <a:r>
              <a:rPr lang="fi-FI" dirty="0"/>
              <a:t> Image </a:t>
            </a:r>
            <a:r>
              <a:rPr lang="fi-FI" dirty="0" err="1"/>
              <a:t>registry</a:t>
            </a:r>
            <a:r>
              <a:rPr lang="fi-FI" dirty="0"/>
              <a:t>, e.g. </a:t>
            </a:r>
            <a:r>
              <a:rPr lang="fi-FI" dirty="0" err="1"/>
              <a:t>Docker</a:t>
            </a:r>
            <a:r>
              <a:rPr lang="fi-FI" dirty="0"/>
              <a:t> </a:t>
            </a:r>
            <a:r>
              <a:rPr lang="fi-FI" dirty="0" err="1"/>
              <a:t>Hub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push = publish our images for others to use.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 pull = download images to use ourselves.</a:t>
            </a:r>
            <a:endParaRPr lang="fi-FI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25.1.2024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11</a:t>
            </a:fld>
            <a:endParaRPr lang="en-GB"/>
          </a:p>
        </p:txBody>
      </p:sp>
      <p:pic>
        <p:nvPicPr>
          <p:cNvPr id="3" name="Picture 2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2484449C-ACB1-5DFC-AE1A-1CC6A1D59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684" y="1316322"/>
            <a:ext cx="3965099" cy="166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176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docker</a:t>
            </a:r>
            <a:r>
              <a:rPr lang="fi-FI" dirty="0"/>
              <a:t> </a:t>
            </a:r>
            <a:r>
              <a:rPr lang="fi-FI" dirty="0" err="1"/>
              <a:t>compose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 for creating and starting multiple containers that depend on / talk to each other.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Thus, you’ll have to: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some ports exposed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nd/or define (virtual) networks shared by multiple containers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 share volumes.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define those in a docker-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compose.yml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i-FI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https://docs.docker.com/compose/compose-application-model/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i-FI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25.1.2024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399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volume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Persisted folders and files on disk.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Allows sharing between containers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 for keeping data between container deletion and re-creation! (Container is deleted totally, but volume resides by default in the host file system)</a:t>
            </a:r>
            <a:endParaRPr lang="fi-FI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25.1.2024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808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volume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25.1.2024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14</a:t>
            </a:fld>
            <a:endParaRPr lang="en-GB"/>
          </a:p>
        </p:txBody>
      </p:sp>
      <p:pic>
        <p:nvPicPr>
          <p:cNvPr id="10" name="Content Placeholder 9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34879080-61FE-6B3A-DE61-5C8F6D2A02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933407" y="197987"/>
            <a:ext cx="8912696" cy="557466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375A48-11BB-EBB6-6A50-95AB866A6567}"/>
              </a:ext>
            </a:extLst>
          </p:cNvPr>
          <p:cNvSpPr txBox="1"/>
          <p:nvPr/>
        </p:nvSpPr>
        <p:spPr>
          <a:xfrm>
            <a:off x="423643" y="4837163"/>
            <a:ext cx="2844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https://docs.docker.com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36683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network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Allows (by default isolated) containers to communicate with each other, or the host computer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https://www.docker.com/blog/docker-compose-networking/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multiple network configurations available, e.g. Bridge, Host, Overlay, none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https://docs.docker.com/network/drivers/bridge/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Bridge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the normal one, letting included containers communicate with each other.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https://docs.docker.com/network/drivers/host/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refers to the host computer where Docker engine is run. Do you want to e.g.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 the containers interact with your host computer services? Sometimes absolutely not, some rare times yes.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 for keeping data between container deletion and re-creation!</a:t>
            </a:r>
            <a:endParaRPr lang="fi-FI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25.1.2024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218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network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25.1.2024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16</a:t>
            </a:fld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375A48-11BB-EBB6-6A50-95AB866A6567}"/>
              </a:ext>
            </a:extLst>
          </p:cNvPr>
          <p:cNvSpPr txBox="1"/>
          <p:nvPr/>
        </p:nvSpPr>
        <p:spPr>
          <a:xfrm>
            <a:off x="423643" y="4837163"/>
            <a:ext cx="2844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https://docs.docker.com</a:t>
            </a:r>
            <a:endParaRPr lang="fi-FI" dirty="0"/>
          </a:p>
        </p:txBody>
      </p:sp>
      <p:pic>
        <p:nvPicPr>
          <p:cNvPr id="9" name="Content Placeholder 8" descr="A diagram of a network&#10;&#10;Description automatically generated">
            <a:extLst>
              <a:ext uri="{FF2B5EF4-FFF2-40B4-BE49-F238E27FC236}">
                <a16:creationId xmlns:a16="http://schemas.microsoft.com/office/drawing/2014/main" id="{4F3C2D7E-9E75-70A9-50A0-3967F4715B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64145" y="780836"/>
            <a:ext cx="9347163" cy="4376791"/>
          </a:xfrm>
        </p:spPr>
      </p:pic>
    </p:spTree>
    <p:extLst>
      <p:ext uri="{BB962C8B-B14F-4D97-AF65-F5344CB8AC3E}">
        <p14:creationId xmlns:p14="http://schemas.microsoft.com/office/powerpoint/2010/main" val="1042671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9202545-D26B-485C-9E25-62859E92E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Enjoy</a:t>
            </a:r>
            <a:r>
              <a:rPr lang="fi-FI" dirty="0"/>
              <a:t>!</a:t>
            </a:r>
            <a:endParaRPr lang="LID4096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5958F18-B2CD-466B-9484-119914465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/>
          <a:lstStyle/>
          <a:p>
            <a:r>
              <a:rPr lang="fi-FI" dirty="0" err="1"/>
              <a:t>Docker</a:t>
            </a:r>
            <a:r>
              <a:rPr lang="fi-FI" dirty="0"/>
              <a:t> </a:t>
            </a:r>
            <a:r>
              <a:rPr lang="fi-FI" dirty="0" err="1"/>
              <a:t>might</a:t>
            </a:r>
            <a:r>
              <a:rPr lang="fi-FI" dirty="0"/>
              <a:t> </a:t>
            </a:r>
            <a:r>
              <a:rPr lang="fi-FI" dirty="0" err="1"/>
              <a:t>make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life a </a:t>
            </a:r>
            <a:r>
              <a:rPr lang="fi-FI" dirty="0" err="1"/>
              <a:t>lot</a:t>
            </a:r>
            <a:r>
              <a:rPr lang="fi-FI" dirty="0"/>
              <a:t> </a:t>
            </a:r>
            <a:r>
              <a:rPr lang="fi-FI" dirty="0" err="1"/>
              <a:t>easier</a:t>
            </a:r>
            <a:r>
              <a:rPr lang="fi-FI" dirty="0"/>
              <a:t>, </a:t>
            </a:r>
            <a:r>
              <a:rPr lang="fi-FI" dirty="0" err="1"/>
              <a:t>after</a:t>
            </a:r>
            <a:r>
              <a:rPr lang="fi-FI" dirty="0"/>
              <a:t> some </a:t>
            </a:r>
            <a:r>
              <a:rPr lang="fi-FI" dirty="0" err="1"/>
              <a:t>invested</a:t>
            </a:r>
            <a:r>
              <a:rPr lang="fi-FI" dirty="0"/>
              <a:t> </a:t>
            </a:r>
            <a:r>
              <a:rPr lang="fi-FI" dirty="0" err="1"/>
              <a:t>time</a:t>
            </a:r>
            <a:r>
              <a:rPr lang="fi-FI" dirty="0"/>
              <a:t> and </a:t>
            </a:r>
            <a:r>
              <a:rPr lang="fi-FI" dirty="0" err="1"/>
              <a:t>effort</a:t>
            </a:r>
            <a:r>
              <a:rPr lang="fi-FI" dirty="0"/>
              <a:t>.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60C12-A89E-4C4C-BD2F-3613A500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22EC-FB8F-BE4C-8513-60D11DB7758C}" type="datetime1">
              <a:rPr lang="fi-FI" smtClean="0"/>
              <a:t>25.1.2024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E976D-5A91-AB4D-B2D0-A126959D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06A27-2D07-2E41-8780-1ACD431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23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Docker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PaaS environment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build, deliver and run software as isolated and independent containers.</a:t>
            </a:r>
            <a:endParaRPr lang="fi-FI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default, containers are sand-boxed / isolated. </a:t>
            </a:r>
            <a:endParaRPr lang="fi-FI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make container services available to others by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exposing ports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e.g. for your browser to use</a:t>
            </a:r>
            <a:endParaRPr lang="fi-FI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make containers to see others by connecting them by virtual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networks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between containers</a:t>
            </a:r>
            <a:endParaRPr lang="fi-FI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make containers to share data also by shared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volumes.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Basically a shared folder that two or more containers can access.</a:t>
            </a:r>
            <a:endParaRPr lang="fi-FI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25.1.2024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12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Docker</a:t>
            </a:r>
            <a:r>
              <a:rPr lang="fi-FI" dirty="0"/>
              <a:t> - </a:t>
            </a:r>
            <a:r>
              <a:rPr lang="fi-FI" dirty="0" err="1"/>
              <a:t>basic</a:t>
            </a:r>
            <a:r>
              <a:rPr lang="fi-FI" dirty="0"/>
              <a:t> </a:t>
            </a:r>
            <a:r>
              <a:rPr lang="fi-FI" dirty="0" err="1"/>
              <a:t>concepts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25.1.2024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  <p:pic>
        <p:nvPicPr>
          <p:cNvPr id="10" name="Content Placeholder 9" descr="A diagram of a software&#10;&#10;Description automatically generated with medium confidence">
            <a:extLst>
              <a:ext uri="{FF2B5EF4-FFF2-40B4-BE49-F238E27FC236}">
                <a16:creationId xmlns:a16="http://schemas.microsoft.com/office/drawing/2014/main" id="{4F3B06C5-C150-8C8A-3F43-099D8211BF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96135" y="1331413"/>
            <a:ext cx="6678649" cy="458202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3030AA-CB9A-4738-83FE-7FB902D659CE}"/>
              </a:ext>
            </a:extLst>
          </p:cNvPr>
          <p:cNvSpPr txBox="1"/>
          <p:nvPr/>
        </p:nvSpPr>
        <p:spPr>
          <a:xfrm>
            <a:off x="423643" y="4837163"/>
            <a:ext cx="2844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https://docs.docker.com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4984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Docker</a:t>
            </a:r>
            <a:r>
              <a:rPr lang="fi-FI" dirty="0"/>
              <a:t> – </a:t>
            </a:r>
            <a:r>
              <a:rPr lang="fi-FI" dirty="0" err="1"/>
              <a:t>bigger</a:t>
            </a:r>
            <a:r>
              <a:rPr lang="fi-FI" dirty="0"/>
              <a:t> </a:t>
            </a:r>
            <a:r>
              <a:rPr lang="fi-FI" dirty="0" err="1"/>
              <a:t>picture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25.1.2024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3030AA-CB9A-4738-83FE-7FB902D659CE}"/>
              </a:ext>
            </a:extLst>
          </p:cNvPr>
          <p:cNvSpPr txBox="1"/>
          <p:nvPr/>
        </p:nvSpPr>
        <p:spPr>
          <a:xfrm>
            <a:off x="423643" y="4837163"/>
            <a:ext cx="2844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https://docs.docker.com</a:t>
            </a:r>
            <a:endParaRPr lang="fi-FI" dirty="0"/>
          </a:p>
        </p:txBody>
      </p:sp>
      <p:pic>
        <p:nvPicPr>
          <p:cNvPr id="9" name="Content Placeholder 8" descr="A diagram of a software application&#10;&#10;Description automatically generated with medium confidence">
            <a:extLst>
              <a:ext uri="{FF2B5EF4-FFF2-40B4-BE49-F238E27FC236}">
                <a16:creationId xmlns:a16="http://schemas.microsoft.com/office/drawing/2014/main" id="{1CB85512-7B70-57EB-06E3-63DCF5FE5D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19771" y="1109609"/>
            <a:ext cx="8875756" cy="4896297"/>
          </a:xfrm>
        </p:spPr>
      </p:pic>
    </p:spTree>
    <p:extLst>
      <p:ext uri="{BB962C8B-B14F-4D97-AF65-F5344CB8AC3E}">
        <p14:creationId xmlns:p14="http://schemas.microsoft.com/office/powerpoint/2010/main" val="380350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Docker</a:t>
            </a:r>
            <a:r>
              <a:rPr lang="fi-FI" dirty="0"/>
              <a:t> Engine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engine (</a:t>
            </a:r>
            <a:r>
              <a:rPr lang="en-US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dockerd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daemon/process and Docker Engine API 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manage and run the containers.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Isolate and connect them based on definitions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25.1.2024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951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docker</a:t>
            </a:r>
            <a:r>
              <a:rPr lang="fi-FI" dirty="0"/>
              <a:t>  (CLI </a:t>
            </a:r>
            <a:r>
              <a:rPr lang="fi-FI" dirty="0" err="1"/>
              <a:t>command</a:t>
            </a:r>
            <a:r>
              <a:rPr lang="fi-FI" dirty="0"/>
              <a:t>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command line command.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 for giving commands e.g. about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starting or stopping containers, removing containers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building, publishing images, removing images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inding status of containers and images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 executing commands inside the container from outside:         docker exec …</a:t>
            </a:r>
            <a:endParaRPr lang="fi-FI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25.1.2024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999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Dockerfile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‘script’ for making your own Docker images.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could be built based on source code and other assets on your disk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and, if needed, based on / expanding on ready-made images from 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 Hub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other docker image registry.</a:t>
            </a:r>
            <a:endParaRPr lang="fi-FI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25.1.2024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429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Dockerfile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25.1.2024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8</a:t>
            </a:fld>
            <a:endParaRPr lang="en-GB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0B651A1E-9BED-B689-916E-442E238EC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127" y="1014668"/>
            <a:ext cx="10283938" cy="40659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56BAEC-3128-42E0-F30F-6A4F790BB1BB}"/>
              </a:ext>
            </a:extLst>
          </p:cNvPr>
          <p:cNvSpPr txBox="1"/>
          <p:nvPr/>
        </p:nvSpPr>
        <p:spPr>
          <a:xfrm>
            <a:off x="423643" y="4837163"/>
            <a:ext cx="2844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https://docs.docker.com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51349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.</a:t>
            </a:r>
            <a:r>
              <a:rPr lang="fi-FI" dirty="0" err="1"/>
              <a:t>dockerignore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Lists which files and folders won’t be packed into the Docker image.</a:t>
            </a:r>
            <a:endParaRPr lang="fi-FI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25.1.2024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738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D4E12E-7268-4B03-A47B-0755D62B5E31}">
  <ds:schemaRefs>
    <ds:schemaRef ds:uri="http://schemas.microsoft.com/sharepoint/v3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57</TotalTime>
  <Words>755</Words>
  <Application>Microsoft Office PowerPoint</Application>
  <PresentationFormat>Widescreen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Docker concepts and Vocabulary</vt:lpstr>
      <vt:lpstr>Docker</vt:lpstr>
      <vt:lpstr>Docker - basic concepts</vt:lpstr>
      <vt:lpstr>Docker – bigger picture</vt:lpstr>
      <vt:lpstr>Docker Engine</vt:lpstr>
      <vt:lpstr>docker  (CLI command)</vt:lpstr>
      <vt:lpstr>Dockerfile</vt:lpstr>
      <vt:lpstr>Dockerfile</vt:lpstr>
      <vt:lpstr>.dockerignore</vt:lpstr>
      <vt:lpstr>image</vt:lpstr>
      <vt:lpstr>Docker Image registry, e.g. Docker Hub</vt:lpstr>
      <vt:lpstr>docker compose</vt:lpstr>
      <vt:lpstr>volume</vt:lpstr>
      <vt:lpstr>volume</vt:lpstr>
      <vt:lpstr>network</vt:lpstr>
      <vt:lpstr>network</vt:lpstr>
      <vt:lpstr>Enjoy!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11</cp:revision>
  <cp:lastPrinted>2020-09-28T07:56:54Z</cp:lastPrinted>
  <dcterms:created xsi:type="dcterms:W3CDTF">2024-01-24T14:33:46Z</dcterms:created>
  <dcterms:modified xsi:type="dcterms:W3CDTF">2024-01-25T11:42:04Z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