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71" r:id="rId6"/>
    <p:sldId id="272" r:id="rId7"/>
    <p:sldId id="273" r:id="rId8"/>
    <p:sldId id="274" r:id="rId9"/>
    <p:sldId id="275" r:id="rId10"/>
    <p:sldId id="266" r:id="rId11"/>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6288"/>
  </p:normalViewPr>
  <p:slideViewPr>
    <p:cSldViewPr snapToGrid="0" snapToObjects="1" showGuides="1">
      <p:cViewPr varScale="1">
        <p:scale>
          <a:sx n="162" d="100"/>
          <a:sy n="162" d="100"/>
        </p:scale>
        <p:origin x="100" y="2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24/01/2024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24.1.2024</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Click to 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24.1.2024</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24.1.2024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24.1.2024</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Docker – bigger case example from real life</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Developing, continuous integration (CI) and continuous delivery (CD) of team developed software and other assets to running environment</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24.1.2024</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DevOps</a:t>
            </a:r>
            <a:r>
              <a:rPr lang="fi-FI" dirty="0"/>
              <a:t> </a:t>
            </a:r>
            <a:r>
              <a:rPr lang="fi-FI" dirty="0" err="1"/>
              <a:t>principle</a:t>
            </a:r>
            <a:r>
              <a:rPr lang="fi-FI" dirty="0"/>
              <a:t> image</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7000"/>
              </a:lnSpc>
              <a:spcAft>
                <a:spcPts val="800"/>
              </a:spcAft>
            </a:pPr>
            <a:r>
              <a:rPr lang="en-US" dirty="0"/>
              <a:t>The following image depicts one kind of DevOps situation/need for a normal project where we have been developing a full-stack application (frontend, backend, database) for </a:t>
            </a:r>
            <a:r>
              <a:rPr lang="en-US"/>
              <a:t>a customer. </a:t>
            </a:r>
            <a:endParaRPr lang="en-US" dirty="0"/>
          </a:p>
          <a:p>
            <a:pPr>
              <a:lnSpc>
                <a:spcPct val="107000"/>
              </a:lnSpc>
              <a:spcAft>
                <a:spcPts val="800"/>
              </a:spcAft>
            </a:pPr>
            <a:r>
              <a:rPr lang="en-US" dirty="0"/>
              <a:t>Without a good DevOps process there would be a lot of 'manual' tool and server installation, updating and configuration.</a:t>
            </a: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And pote</a:t>
            </a:r>
            <a:r>
              <a:rPr lang="en-US" dirty="0">
                <a:latin typeface="Calibri" panose="020F0502020204030204" pitchFamily="34" charset="0"/>
                <a:ea typeface="Calibri" panose="020F0502020204030204" pitchFamily="34" charset="0"/>
                <a:cs typeface="Times New Roman" panose="02020603050405020304" pitchFamily="18" charset="0"/>
              </a:rPr>
              <a:t>ntially also problems with software versions etc.</a:t>
            </a:r>
            <a:endParaRPr lang="fi-FI"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24.1.2024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00579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24.1.2024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pic>
        <p:nvPicPr>
          <p:cNvPr id="10" name="Picture 9" descr="A diagram of a diagram&#10;&#10;Description automatically generated">
            <a:extLst>
              <a:ext uri="{FF2B5EF4-FFF2-40B4-BE49-F238E27FC236}">
                <a16:creationId xmlns:a16="http://schemas.microsoft.com/office/drawing/2014/main" id="{80ED8F14-8179-543A-B77D-1CDA785F99BB}"/>
              </a:ext>
            </a:extLst>
          </p:cNvPr>
          <p:cNvPicPr>
            <a:picLocks noChangeAspect="1"/>
          </p:cNvPicPr>
          <p:nvPr/>
        </p:nvPicPr>
        <p:blipFill>
          <a:blip r:embed="rId2"/>
          <a:stretch>
            <a:fillRect/>
          </a:stretch>
        </p:blipFill>
        <p:spPr>
          <a:xfrm>
            <a:off x="2868165" y="0"/>
            <a:ext cx="9323835" cy="6122504"/>
          </a:xfrm>
          <a:prstGeom prst="rect">
            <a:avLst/>
          </a:prstGeom>
        </p:spPr>
      </p:pic>
      <p:sp>
        <p:nvSpPr>
          <p:cNvPr id="12" name="TextBox 11">
            <a:extLst>
              <a:ext uri="{FF2B5EF4-FFF2-40B4-BE49-F238E27FC236}">
                <a16:creationId xmlns:a16="http://schemas.microsoft.com/office/drawing/2014/main" id="{F0D4A13E-38B2-3A6D-D16C-478F80E239C4}"/>
              </a:ext>
            </a:extLst>
          </p:cNvPr>
          <p:cNvSpPr txBox="1"/>
          <p:nvPr/>
        </p:nvSpPr>
        <p:spPr>
          <a:xfrm>
            <a:off x="473886" y="266648"/>
            <a:ext cx="2018156" cy="1200329"/>
          </a:xfrm>
          <a:prstGeom prst="rect">
            <a:avLst/>
          </a:prstGeom>
          <a:noFill/>
        </p:spPr>
        <p:txBody>
          <a:bodyPr wrap="square">
            <a:spAutoFit/>
          </a:bodyPr>
          <a:lstStyle/>
          <a:p>
            <a:r>
              <a:rPr kumimoji="0" lang="fi-FI" sz="3600" b="1" i="0" u="none" strike="noStrike" kern="1200" cap="none" spc="0" normalizeH="0" baseline="0" noProof="0" dirty="0" err="1">
                <a:ln>
                  <a:noFill/>
                </a:ln>
                <a:solidFill>
                  <a:srgbClr val="0079C2"/>
                </a:solidFill>
                <a:effectLst/>
                <a:uLnTx/>
                <a:uFillTx/>
                <a:latin typeface="Arial" panose="020B0604020202020204"/>
                <a:ea typeface="+mj-ea"/>
                <a:cs typeface="+mj-cs"/>
              </a:rPr>
              <a:t>DevOps</a:t>
            </a:r>
            <a:endParaRPr kumimoji="0" lang="fi-FI" sz="3600" b="1" i="0" u="none" strike="noStrike" kern="1200" cap="none" spc="0" normalizeH="0" baseline="0" noProof="0" dirty="0">
              <a:ln>
                <a:noFill/>
              </a:ln>
              <a:solidFill>
                <a:srgbClr val="0079C2"/>
              </a:solidFill>
              <a:effectLst/>
              <a:uLnTx/>
              <a:uFillTx/>
              <a:latin typeface="Arial" panose="020B0604020202020204"/>
              <a:ea typeface="+mj-ea"/>
              <a:cs typeface="+mj-cs"/>
            </a:endParaRPr>
          </a:p>
          <a:p>
            <a:r>
              <a:rPr lang="fi-FI" sz="3600" b="1" dirty="0" err="1">
                <a:solidFill>
                  <a:srgbClr val="0079C2"/>
                </a:solidFill>
                <a:latin typeface="Arial" panose="020B0604020202020204"/>
                <a:ea typeface="+mj-ea"/>
                <a:cs typeface="+mj-cs"/>
              </a:rPr>
              <a:t>example</a:t>
            </a:r>
            <a:endParaRPr lang="fi-FI" dirty="0"/>
          </a:p>
        </p:txBody>
      </p:sp>
      <p:sp>
        <p:nvSpPr>
          <p:cNvPr id="14" name="TextBox 13">
            <a:extLst>
              <a:ext uri="{FF2B5EF4-FFF2-40B4-BE49-F238E27FC236}">
                <a16:creationId xmlns:a16="http://schemas.microsoft.com/office/drawing/2014/main" id="{BBBA50B7-E6C4-D599-2EF9-807693D47302}"/>
              </a:ext>
            </a:extLst>
          </p:cNvPr>
          <p:cNvSpPr txBox="1"/>
          <p:nvPr/>
        </p:nvSpPr>
        <p:spPr>
          <a:xfrm>
            <a:off x="473886" y="1885962"/>
            <a:ext cx="2018156" cy="2350580"/>
          </a:xfrm>
          <a:prstGeom prst="rect">
            <a:avLst/>
          </a:prstGeom>
          <a:noFill/>
        </p:spPr>
        <p:txBody>
          <a:bodyPr wrap="square">
            <a:spAutoFit/>
          </a:bodyPr>
          <a:lstStyle/>
          <a:p>
            <a:pPr marL="216000" marR="0" lvl="0" indent="-216000" algn="l" defTabSz="914400" rtl="0" eaLnBrk="1" fontAlgn="auto" latinLnBrk="0" hangingPunct="1">
              <a:lnSpc>
                <a:spcPct val="107000"/>
              </a:lnSpc>
              <a:spcBef>
                <a:spcPts val="800"/>
              </a:spcBef>
              <a:spcAft>
                <a:spcPts val="800"/>
              </a:spcAft>
              <a:buClr>
                <a:srgbClr val="8BADDC"/>
              </a:buClr>
              <a:buSzTx/>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What benefits can you see with this kind of approach?</a:t>
            </a:r>
          </a:p>
          <a:p>
            <a:pPr marL="216000" marR="0" lvl="0" indent="-216000" algn="l" defTabSz="914400" rtl="0" eaLnBrk="1" fontAlgn="auto" latinLnBrk="0" hangingPunct="1">
              <a:lnSpc>
                <a:spcPct val="107000"/>
              </a:lnSpc>
              <a:spcBef>
                <a:spcPts val="800"/>
              </a:spcBef>
              <a:spcAft>
                <a:spcPts val="800"/>
              </a:spcAft>
              <a:buClr>
                <a:srgbClr val="8BADDC"/>
              </a:buClr>
              <a:buSzTx/>
              <a:buFont typeface="Wingdings" pitchFamily="2" charset="2"/>
              <a:buChar char="§"/>
              <a:tabLst/>
              <a:defRPr/>
            </a:pPr>
            <a:r>
              <a:rPr lang="en-US" dirty="0">
                <a:solidFill>
                  <a:srgbClr val="000000"/>
                </a:solidFill>
                <a:latin typeface="Arial" panose="020B0604020202020204"/>
              </a:rPr>
              <a:t>What skills you’ll need to learn?</a:t>
            </a:r>
            <a:r>
              <a:rPr lang="en-US" dirty="0"/>
              <a:t> </a:t>
            </a:r>
            <a:endParaRPr lang="fi-FI" dirty="0"/>
          </a:p>
        </p:txBody>
      </p:sp>
    </p:spTree>
    <p:extLst>
      <p:ext uri="{BB962C8B-B14F-4D97-AF65-F5344CB8AC3E}">
        <p14:creationId xmlns:p14="http://schemas.microsoft.com/office/powerpoint/2010/main" val="172526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Task</a:t>
            </a:r>
            <a:r>
              <a:rPr lang="fi-FI" dirty="0"/>
              <a:t> – </a:t>
            </a:r>
            <a:r>
              <a:rPr lang="fi-FI" dirty="0" err="1"/>
              <a:t>Consider</a:t>
            </a:r>
            <a:r>
              <a:rPr lang="fi-FI" dirty="0"/>
              <a:t> </a:t>
            </a:r>
            <a:r>
              <a:rPr lang="fi-FI" dirty="0" err="1"/>
              <a:t>how</a:t>
            </a:r>
            <a:r>
              <a:rPr lang="fi-FI" dirty="0"/>
              <a:t> </a:t>
            </a:r>
            <a:r>
              <a:rPr lang="fi-FI" dirty="0" err="1"/>
              <a:t>DevOps</a:t>
            </a:r>
            <a:r>
              <a:rPr lang="fi-FI" dirty="0"/>
              <a:t> </a:t>
            </a:r>
            <a:r>
              <a:rPr lang="fi-FI" dirty="0" err="1"/>
              <a:t>scripting</a:t>
            </a:r>
            <a:r>
              <a:rPr lang="fi-FI" dirty="0"/>
              <a:t> </a:t>
            </a:r>
            <a:r>
              <a:rPr lang="fi-FI" dirty="0" err="1"/>
              <a:t>could</a:t>
            </a:r>
            <a:r>
              <a:rPr lang="fi-FI" dirty="0"/>
              <a:t> help</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7000"/>
              </a:lnSpc>
              <a:spcAft>
                <a:spcPts val="800"/>
              </a:spcAft>
            </a:pPr>
            <a:r>
              <a:rPr lang="en-US" dirty="0"/>
              <a:t>Think how much we could improve our work processes, products and speed, if building of all the items in the picture could be written </a:t>
            </a:r>
            <a:r>
              <a:rPr lang="en-US" b="1" dirty="0"/>
              <a:t>in scripts</a:t>
            </a:r>
            <a:r>
              <a:rPr lang="en-US" dirty="0"/>
              <a:t>?</a:t>
            </a:r>
            <a:endParaRPr lang="fi-FI"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24.1.2024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597476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Answers</a:t>
            </a:r>
            <a:r>
              <a:rPr lang="fi-FI" dirty="0"/>
              <a:t> 1/2 – </a:t>
            </a:r>
            <a:r>
              <a:rPr lang="fi-FI" dirty="0" err="1"/>
              <a:t>The</a:t>
            </a:r>
            <a:r>
              <a:rPr lang="fi-FI" dirty="0"/>
              <a:t> </a:t>
            </a:r>
            <a:r>
              <a:rPr lang="fi-FI" dirty="0" err="1"/>
              <a:t>DevOps</a:t>
            </a:r>
            <a:r>
              <a:rPr lang="fi-FI" dirty="0"/>
              <a:t> </a:t>
            </a:r>
            <a:r>
              <a:rPr lang="fi-FI" dirty="0" err="1"/>
              <a:t>scripting</a:t>
            </a:r>
            <a:r>
              <a:rPr lang="fi-FI" dirty="0"/>
              <a:t> </a:t>
            </a:r>
            <a:r>
              <a:rPr lang="fi-FI" dirty="0" err="1"/>
              <a:t>could</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rtl="0">
              <a:buFont typeface="Arial" panose="020B0604020202020204" pitchFamily="34" charset="0"/>
              <a:buChar char="•"/>
            </a:pPr>
            <a:r>
              <a:rPr lang="en-US" dirty="0"/>
              <a:t>Save a lot of repetitive 'manual' work that is stressing, boring after Nth time doing same installation, and error-prone</a:t>
            </a:r>
          </a:p>
          <a:p>
            <a:pPr rtl="0">
              <a:buFont typeface="Arial" panose="020B0604020202020204" pitchFamily="34" charset="0"/>
              <a:buChar char="•"/>
            </a:pPr>
            <a:r>
              <a:rPr lang="en-US" dirty="0"/>
              <a:t>Be triggered automatically when a new commit is made to main branch in GitHub. Or checked periodically e.g. with Linux </a:t>
            </a:r>
            <a:r>
              <a:rPr lang="en-US" dirty="0" err="1"/>
              <a:t>cron</a:t>
            </a:r>
            <a:r>
              <a:rPr lang="en-US" dirty="0"/>
              <a:t> timing set command</a:t>
            </a:r>
          </a:p>
          <a:p>
            <a:pPr rtl="0">
              <a:buFont typeface="Arial" panose="020B0604020202020204" pitchFamily="34" charset="0"/>
              <a:buChar char="•"/>
            </a:pPr>
            <a:r>
              <a:rPr lang="en-US" dirty="0"/>
              <a:t>Fetch always the latest versions of developers' work, ready-made code libraries and images for docker containers</a:t>
            </a:r>
          </a:p>
          <a:p>
            <a:pPr rtl="0">
              <a:buFont typeface="Arial" panose="020B0604020202020204" pitchFamily="34" charset="0"/>
              <a:buChar char="•"/>
            </a:pPr>
            <a:r>
              <a:rPr lang="en-US" dirty="0"/>
              <a:t>Build the runnable versions for production environment (not just the development environment versions like e.g. with React web app development on laptop) and deliver them</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24.1.2024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145917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Answers</a:t>
            </a:r>
            <a:r>
              <a:rPr lang="fi-FI" dirty="0"/>
              <a:t> 2/2 – </a:t>
            </a:r>
            <a:r>
              <a:rPr lang="fi-FI" dirty="0" err="1"/>
              <a:t>The</a:t>
            </a:r>
            <a:r>
              <a:rPr lang="fi-FI" dirty="0"/>
              <a:t> </a:t>
            </a:r>
            <a:r>
              <a:rPr lang="fi-FI" dirty="0" err="1"/>
              <a:t>DevOps</a:t>
            </a:r>
            <a:r>
              <a:rPr lang="fi-FI" dirty="0"/>
              <a:t> </a:t>
            </a:r>
            <a:r>
              <a:rPr lang="fi-FI" dirty="0" err="1"/>
              <a:t>scripting</a:t>
            </a:r>
            <a:r>
              <a:rPr lang="fi-FI" dirty="0"/>
              <a:t> </a:t>
            </a:r>
            <a:r>
              <a:rPr lang="fi-FI" dirty="0" err="1"/>
              <a:t>could</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rtl="0">
              <a:buFont typeface="Arial" panose="020B0604020202020204" pitchFamily="34" charset="0"/>
              <a:buChar char="•"/>
            </a:pPr>
            <a:r>
              <a:rPr lang="en-US" dirty="0"/>
              <a:t>Be used in building automated testing (and whole CI), or even for continuous delivery (CD) of the product to production environment</a:t>
            </a:r>
          </a:p>
          <a:p>
            <a:pPr rtl="0">
              <a:buFont typeface="Arial" panose="020B0604020202020204" pitchFamily="34" charset="0"/>
              <a:buChar char="•"/>
            </a:pPr>
            <a:r>
              <a:rPr lang="en-US" dirty="0"/>
              <a:t>Be improved continuously so that they would gradually automatize more and more with the DevOps</a:t>
            </a:r>
          </a:p>
          <a:p>
            <a:pPr rtl="0">
              <a:buFont typeface="Arial" panose="020B0604020202020204" pitchFamily="34" charset="0"/>
              <a:buChar char="•"/>
            </a:pPr>
            <a:r>
              <a:rPr lang="en-US" dirty="0"/>
              <a:t>Be used as basis for the DevOps in the next project for a new customer! Knowledge and many scripts can be reapplied to new projects. The core tools are open source and used by majority of the IT organizations.</a:t>
            </a:r>
          </a:p>
          <a:p>
            <a:pPr rtl="0">
              <a:buFont typeface="Arial" panose="020B0604020202020204" pitchFamily="34" charset="0"/>
              <a:buChar char="•"/>
            </a:pPr>
            <a:r>
              <a:rPr lang="en-US" dirty="0"/>
              <a:t>Allow moving the whole system easily to different OS or different version of the OS, as containers run on any machine with Docker installed, regardless of the host computer's software or libraries.</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24.1.2024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101627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202545-D26B-485C-9E25-62859E92ED89}"/>
              </a:ext>
            </a:extLst>
          </p:cNvPr>
          <p:cNvSpPr>
            <a:spLocks noGrp="1"/>
          </p:cNvSpPr>
          <p:nvPr>
            <p:ph type="title"/>
          </p:nvPr>
        </p:nvSpPr>
        <p:spPr/>
        <p:txBody>
          <a:bodyPr/>
          <a:lstStyle/>
          <a:p>
            <a:r>
              <a:rPr lang="fi-FI" dirty="0" err="1"/>
              <a:t>Enjoy</a:t>
            </a:r>
            <a:r>
              <a:rPr lang="fi-FI" dirty="0"/>
              <a:t>!</a:t>
            </a:r>
            <a:endParaRPr lang="LID4096" dirty="0"/>
          </a:p>
        </p:txBody>
      </p:sp>
      <p:sp>
        <p:nvSpPr>
          <p:cNvPr id="9" name="Text Placeholder 8">
            <a:extLst>
              <a:ext uri="{FF2B5EF4-FFF2-40B4-BE49-F238E27FC236}">
                <a16:creationId xmlns:a16="http://schemas.microsoft.com/office/drawing/2014/main" id="{B5958F18-B2CD-466B-9484-119914465620}"/>
              </a:ext>
            </a:extLst>
          </p:cNvPr>
          <p:cNvSpPr>
            <a:spLocks noGrp="1"/>
          </p:cNvSpPr>
          <p:nvPr>
            <p:ph type="body" idx="1"/>
          </p:nvPr>
        </p:nvSpPr>
        <p:spPr>
          <a:xfrm>
            <a:off x="6096000" y="4061598"/>
            <a:ext cx="5580062" cy="1672452"/>
          </a:xfrm>
        </p:spPr>
        <p:txBody>
          <a:bodyPr/>
          <a:lstStyle/>
          <a:p>
            <a:r>
              <a:rPr lang="fi-FI" dirty="0" err="1"/>
              <a:t>Docker</a:t>
            </a:r>
            <a:r>
              <a:rPr lang="fi-FI" dirty="0"/>
              <a:t> </a:t>
            </a:r>
            <a:r>
              <a:rPr lang="fi-FI" dirty="0" err="1"/>
              <a:t>might</a:t>
            </a:r>
            <a:r>
              <a:rPr lang="fi-FI" dirty="0"/>
              <a:t> </a:t>
            </a:r>
            <a:r>
              <a:rPr lang="fi-FI" dirty="0" err="1"/>
              <a:t>make</a:t>
            </a:r>
            <a:r>
              <a:rPr lang="fi-FI" dirty="0"/>
              <a:t> </a:t>
            </a:r>
            <a:r>
              <a:rPr lang="fi-FI" dirty="0" err="1"/>
              <a:t>your</a:t>
            </a:r>
            <a:r>
              <a:rPr lang="fi-FI" dirty="0"/>
              <a:t> life a </a:t>
            </a:r>
            <a:r>
              <a:rPr lang="fi-FI" dirty="0" err="1"/>
              <a:t>lot</a:t>
            </a:r>
            <a:r>
              <a:rPr lang="fi-FI" dirty="0"/>
              <a:t> </a:t>
            </a:r>
            <a:r>
              <a:rPr lang="fi-FI" dirty="0" err="1"/>
              <a:t>easier</a:t>
            </a:r>
            <a:r>
              <a:rPr lang="fi-FI" dirty="0"/>
              <a:t>, </a:t>
            </a:r>
            <a:r>
              <a:rPr lang="fi-FI" dirty="0" err="1"/>
              <a:t>after</a:t>
            </a:r>
            <a:r>
              <a:rPr lang="fi-FI" dirty="0"/>
              <a:t> some </a:t>
            </a:r>
            <a:r>
              <a:rPr lang="fi-FI" dirty="0" err="1"/>
              <a:t>invested</a:t>
            </a:r>
            <a:r>
              <a:rPr lang="fi-FI" dirty="0"/>
              <a:t> </a:t>
            </a:r>
            <a:r>
              <a:rPr lang="fi-FI" dirty="0" err="1"/>
              <a:t>time</a:t>
            </a:r>
            <a:r>
              <a:rPr lang="fi-FI" dirty="0"/>
              <a:t> and </a:t>
            </a:r>
            <a:r>
              <a:rPr lang="fi-FI" dirty="0" err="1"/>
              <a:t>effort</a:t>
            </a:r>
            <a:r>
              <a:rPr lang="fi-FI" dirty="0"/>
              <a:t>.</a:t>
            </a:r>
            <a:endParaRPr lang="LID4096" dirty="0"/>
          </a:p>
        </p:txBody>
      </p:sp>
      <p:sp>
        <p:nvSpPr>
          <p:cNvPr id="3" name="Date Placeholder 2">
            <a:extLst>
              <a:ext uri="{FF2B5EF4-FFF2-40B4-BE49-F238E27FC236}">
                <a16:creationId xmlns:a16="http://schemas.microsoft.com/office/drawing/2014/main" id="{1B360C12-A89E-4C4C-BD2F-3613A5008805}"/>
              </a:ext>
            </a:extLst>
          </p:cNvPr>
          <p:cNvSpPr>
            <a:spLocks noGrp="1"/>
          </p:cNvSpPr>
          <p:nvPr>
            <p:ph type="dt" sz="half" idx="10"/>
          </p:nvPr>
        </p:nvSpPr>
        <p:spPr/>
        <p:txBody>
          <a:bodyPr/>
          <a:lstStyle/>
          <a:p>
            <a:fld id="{7A2E22EC-FB8F-BE4C-8513-60D11DB7758C}" type="datetime1">
              <a:rPr lang="fi-FI" smtClean="0"/>
              <a:t>24.1.2024</a:t>
            </a:fld>
            <a:endParaRPr lang="en-GB"/>
          </a:p>
        </p:txBody>
      </p:sp>
      <p:sp>
        <p:nvSpPr>
          <p:cNvPr id="4" name="Footer Placeholder 3">
            <a:extLst>
              <a:ext uri="{FF2B5EF4-FFF2-40B4-BE49-F238E27FC236}">
                <a16:creationId xmlns:a16="http://schemas.microsoft.com/office/drawing/2014/main" id="{C8DE976D-5A91-AB4D-B2D0-A126959D8CD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A06A27-2D07-2E41-8780-1ACD4314987F}"/>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3239231242"/>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C55B41993A414DABB8DD07ACBA0814" ma:contentTypeVersion="1" ma:contentTypeDescription="Create a new document." ma:contentTypeScope="" ma:versionID="3ea0c22b5866975a7b271665de4056c5">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2.xml><?xml version="1.0" encoding="utf-8"?>
<ds:datastoreItem xmlns:ds="http://schemas.openxmlformats.org/officeDocument/2006/customXml" ds:itemID="{DED4E12E-7268-4B03-A47B-0755D62B5E31}">
  <ds:schemaRefs>
    <ds:schemaRef ds:uri="http://schemas.microsoft.com/sharepoint/v3"/>
    <ds:schemaRef ds:uri="http://schemas.microsoft.com/office/2006/documentManagement/types"/>
    <ds:schemaRef ds:uri="http://purl.org/dc/dcmitype/"/>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9E4DC25-62AA-44A0-8D5C-DB4489258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57</TotalTime>
  <Words>416</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Theme</vt:lpstr>
      <vt:lpstr>Docker – bigger case example from real life</vt:lpstr>
      <vt:lpstr>DevOps principle image</vt:lpstr>
      <vt:lpstr>PowerPoint Presentation</vt:lpstr>
      <vt:lpstr>Task – Consider how DevOps scripting could help</vt:lpstr>
      <vt:lpstr>Answers 1/2 – The DevOps scripting could</vt:lpstr>
      <vt:lpstr>Answers 2/2 – The DevOps scripting could</vt:lpstr>
      <vt:lpstr>Enjoy!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Välimäki Juhani</dc:creator>
  <cp:lastModifiedBy>Välimäki Juhani</cp:lastModifiedBy>
  <cp:revision>7</cp:revision>
  <cp:lastPrinted>2020-09-28T07:56:54Z</cp:lastPrinted>
  <dcterms:created xsi:type="dcterms:W3CDTF">2024-01-24T14:33:46Z</dcterms:created>
  <dcterms:modified xsi:type="dcterms:W3CDTF">2024-01-24T19:11:44Z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0x01010024C55B41993A414DABB8DD07ACBA0814</vt:lpwstr>
  </property>
</Properties>
</file>