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267" r:id="rId7"/>
    <p:sldId id="268" r:id="rId8"/>
    <p:sldId id="284" r:id="rId9"/>
    <p:sldId id="282" r:id="rId10"/>
    <p:sldId id="283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11.10.2022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afka-terminologies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DLKECLcZw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alternative for arranging the architecture of larger information systems and the integration of several systems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Happy</a:t>
            </a:r>
            <a:r>
              <a:rPr lang="fi-FI" dirty="0"/>
              <a:t> </a:t>
            </a:r>
            <a:r>
              <a:rPr lang="fi-FI" dirty="0" err="1"/>
              <a:t>hacking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Remember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worklife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 and </a:t>
            </a:r>
            <a:r>
              <a:rPr lang="fi-FI" dirty="0" err="1"/>
              <a:t>outdoor</a:t>
            </a:r>
            <a:r>
              <a:rPr lang="fi-FI" dirty="0"/>
              <a:t> </a:t>
            </a:r>
            <a:r>
              <a:rPr lang="fi-FI" dirty="0" err="1"/>
              <a:t>activities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11.10.2022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Apache Kafka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“Apache Kafka is an open-source </a:t>
            </a:r>
            <a:r>
              <a:rPr lang="en-US" b="1" dirty="0"/>
              <a:t>distributed event streaming platform</a:t>
            </a:r>
            <a:r>
              <a:rPr lang="en-US" dirty="0"/>
              <a:t> used by thousands of companies for high-performance data pipelines, streaming analytics, data integration, and mission-critical applications.”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”</a:t>
            </a:r>
            <a:r>
              <a:rPr lang="en-US" dirty="0"/>
              <a:t> More than </a:t>
            </a:r>
            <a:r>
              <a:rPr lang="en-US" b="1" dirty="0"/>
              <a:t>80% of all Fortune 100 companies </a:t>
            </a:r>
            <a:r>
              <a:rPr lang="en-US" dirty="0"/>
              <a:t>trust, and use Kafka” 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you should not use the creators/owners of technology as source, especially when very positive claims are used. Here the two statements above have been proven by practice though.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Kafka is also developed by the community together and it’s not proprietary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as we are not doing thesis or other academic research those quotes are maybe ok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Publish-subscribe</a:t>
            </a:r>
            <a:r>
              <a:rPr lang="fi-FI" b="0" dirty="0"/>
              <a:t> </a:t>
            </a:r>
            <a:r>
              <a:rPr lang="fi-FI" b="0" dirty="0" err="1"/>
              <a:t>pattern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An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messaging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(</a:t>
            </a:r>
            <a:r>
              <a:rPr lang="fi-FI" dirty="0" err="1"/>
              <a:t>Only</a:t>
            </a:r>
            <a:r>
              <a:rPr lang="fi-FI" dirty="0"/>
              <a:t> extra </a:t>
            </a:r>
            <a:r>
              <a:rPr lang="fi-FI" dirty="0" err="1"/>
              <a:t>reading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https://en.wikipedia.org/wiki/Publish%E2%80%93subscribe_pattern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</a:t>
            </a:r>
            <a:r>
              <a:rPr lang="fi-FI" dirty="0"/>
              <a:t> </a:t>
            </a:r>
            <a:r>
              <a:rPr lang="fi-FI" dirty="0" err="1"/>
              <a:t>publishes</a:t>
            </a:r>
            <a:r>
              <a:rPr lang="fi-FI" dirty="0"/>
              <a:t> </a:t>
            </a:r>
            <a:r>
              <a:rPr lang="fi-FI" b="1" dirty="0" err="1"/>
              <a:t>messages</a:t>
            </a:r>
            <a:r>
              <a:rPr lang="fi-FI" b="1" dirty="0"/>
              <a:t>/</a:t>
            </a:r>
            <a:r>
              <a:rPr lang="fi-FI" b="1" dirty="0" err="1"/>
              <a:t>events</a:t>
            </a:r>
            <a:r>
              <a:rPr lang="fi-FI" dirty="0"/>
              <a:t> to </a:t>
            </a:r>
            <a:r>
              <a:rPr lang="fi-FI" b="1" dirty="0" err="1"/>
              <a:t>stream</a:t>
            </a:r>
            <a:r>
              <a:rPr lang="fi-FI" b="1" dirty="0"/>
              <a:t>/</a:t>
            </a:r>
            <a:r>
              <a:rPr lang="fi-FI" b="1" dirty="0" err="1"/>
              <a:t>queue</a:t>
            </a:r>
            <a:r>
              <a:rPr lang="fi-FI" b="1" dirty="0"/>
              <a:t>/</a:t>
            </a:r>
            <a:r>
              <a:rPr lang="fi-FI" b="1" dirty="0" err="1"/>
              <a:t>broker</a:t>
            </a:r>
            <a:r>
              <a:rPr lang="fi-FI" dirty="0"/>
              <a:t>. Publisher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subscribers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</a:t>
            </a:r>
            <a:r>
              <a:rPr lang="fi-FI" b="1" dirty="0" err="1"/>
              <a:t>subscribes</a:t>
            </a:r>
            <a:r>
              <a:rPr lang="fi-FI" b="1" dirty="0"/>
              <a:t> to </a:t>
            </a:r>
            <a:r>
              <a:rPr lang="fi-FI" b="1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</a:t>
            </a: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publishers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benefits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Distributed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minimal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Sub-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as long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is of a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format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Asychronous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, </a:t>
            </a:r>
            <a:r>
              <a:rPr lang="fi-FI" dirty="0" err="1"/>
              <a:t>Possibly</a:t>
            </a:r>
            <a:r>
              <a:rPr lang="fi-FI" dirty="0"/>
              <a:t>/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buffering</a:t>
            </a:r>
            <a:r>
              <a:rPr lang="fi-FI" dirty="0"/>
              <a:t> and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retention</a:t>
            </a:r>
            <a:r>
              <a:rPr lang="fi-FI" dirty="0"/>
              <a:t> for long </a:t>
            </a:r>
            <a:r>
              <a:rPr lang="fi-FI" dirty="0" err="1"/>
              <a:t>time</a:t>
            </a:r>
            <a:r>
              <a:rPr lang="fi-FI" dirty="0"/>
              <a:t> / ’</a:t>
            </a:r>
            <a:r>
              <a:rPr lang="fi-FI" dirty="0" err="1"/>
              <a:t>forever</a:t>
            </a:r>
            <a:r>
              <a:rPr lang="fi-FI" dirty="0"/>
              <a:t>’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like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served</a:t>
            </a:r>
            <a:r>
              <a:rPr lang="fi-FI" dirty="0"/>
              <a:t> </a:t>
            </a:r>
            <a:r>
              <a:rPr lang="fi-FI" dirty="0" err="1"/>
              <a:t>principle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wish</a:t>
            </a:r>
            <a:r>
              <a:rPr lang="fi-FI" dirty="0"/>
              <a:t>. </a:t>
            </a:r>
            <a:r>
              <a:rPr lang="fi-FI" dirty="0" err="1"/>
              <a:t>Or</a:t>
            </a:r>
            <a:r>
              <a:rPr lang="fi-FI" dirty="0"/>
              <a:t> some </a:t>
            </a:r>
            <a:r>
              <a:rPr lang="fi-FI" dirty="0" err="1"/>
              <a:t>priorities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Loosely</a:t>
            </a:r>
            <a:r>
              <a:rPr lang="fi-FI" b="0" dirty="0"/>
              <a:t> </a:t>
            </a:r>
            <a:r>
              <a:rPr lang="fi-FI" b="0" dirty="0" err="1"/>
              <a:t>related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r>
              <a:rPr lang="fi-FI" b="0" dirty="0"/>
              <a:t> for </a:t>
            </a:r>
            <a:r>
              <a:rPr lang="fi-FI" b="0" dirty="0" err="1"/>
              <a:t>discussing</a:t>
            </a:r>
            <a:r>
              <a:rPr lang="fi-FI" b="0" dirty="0"/>
              <a:t> </a:t>
            </a:r>
            <a:r>
              <a:rPr lang="fi-FI" b="0" dirty="0" err="1"/>
              <a:t>this</a:t>
            </a:r>
            <a:r>
              <a:rPr lang="fi-FI" b="0" dirty="0"/>
              <a:t> </a:t>
            </a:r>
            <a:r>
              <a:rPr lang="fi-FI" b="0" dirty="0" err="1"/>
              <a:t>topic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9684137" cy="4140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b="1" dirty="0"/>
              <a:t> / Message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/ </a:t>
            </a:r>
            <a:r>
              <a:rPr lang="fi-FI" b="1" dirty="0" err="1"/>
              <a:t>Stream</a:t>
            </a:r>
            <a:r>
              <a:rPr lang="fi-FI" dirty="0"/>
              <a:t> </a:t>
            </a:r>
            <a:r>
              <a:rPr lang="fi-FI" b="1" dirty="0"/>
              <a:t>/ </a:t>
            </a:r>
            <a:r>
              <a:rPr lang="fi-FI" b="1" dirty="0" err="1"/>
              <a:t>Bus</a:t>
            </a:r>
            <a:r>
              <a:rPr lang="fi-FI" b="1" dirty="0"/>
              <a:t> </a:t>
            </a:r>
            <a:r>
              <a:rPr lang="fi-FI" dirty="0"/>
              <a:t>/ (Queue) / (</a:t>
            </a:r>
            <a:r>
              <a:rPr lang="fi-FI" dirty="0" err="1"/>
              <a:t>Buffer</a:t>
            </a:r>
            <a:r>
              <a:rPr lang="fi-FI" dirty="0"/>
              <a:t>)   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 / </a:t>
            </a: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/ Consumer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/ </a:t>
            </a:r>
            <a:r>
              <a:rPr lang="fi-FI" b="1" dirty="0" err="1"/>
              <a:t>Category</a:t>
            </a:r>
            <a:r>
              <a:rPr lang="fi-FI" b="1" dirty="0"/>
              <a:t> / Channel / </a:t>
            </a:r>
            <a:r>
              <a:rPr lang="fi-FI" b="1" dirty="0" err="1"/>
              <a:t>Feed</a:t>
            </a:r>
            <a:r>
              <a:rPr lang="fi-FI" b="1" dirty="0"/>
              <a:t> / </a:t>
            </a:r>
            <a:r>
              <a:rPr lang="fi-FI" b="1" dirty="0" err="1"/>
              <a:t>Tag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/>
              <a:t>Kafka </a:t>
            </a:r>
            <a:r>
              <a:rPr lang="fi-FI" b="0" dirty="0" err="1"/>
              <a:t>uses</a:t>
            </a:r>
            <a:r>
              <a:rPr lang="fi-FI" b="0" dirty="0"/>
              <a:t> some of </a:t>
            </a:r>
            <a:r>
              <a:rPr lang="fi-FI" b="0" dirty="0" err="1"/>
              <a:t>those</a:t>
            </a:r>
            <a:r>
              <a:rPr lang="fi-FI" b="0" dirty="0"/>
              <a:t> </a:t>
            </a:r>
            <a:r>
              <a:rPr lang="fi-FI" b="0" dirty="0" err="1"/>
              <a:t>common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 </a:t>
            </a:r>
            <a:r>
              <a:rPr lang="fi-FI" dirty="0"/>
              <a:t>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Consumer, </a:t>
            </a:r>
            <a:r>
              <a:rPr lang="fi-FI" b="1" dirty="0" err="1"/>
              <a:t>subscribe</a:t>
            </a:r>
            <a:r>
              <a:rPr lang="fi-FI" b="1" dirty="0"/>
              <a:t>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Offset – </a:t>
            </a:r>
            <a:r>
              <a:rPr lang="fi-FI" dirty="0" err="1"/>
              <a:t>Basically</a:t>
            </a:r>
            <a:r>
              <a:rPr lang="fi-FI" dirty="0"/>
              <a:t> an </a:t>
            </a:r>
            <a:r>
              <a:rPr lang="fi-FI" dirty="0" err="1"/>
              <a:t>index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a </a:t>
            </a:r>
            <a:r>
              <a:rPr lang="fi-FI" dirty="0" err="1"/>
              <a:t>certain</a:t>
            </a:r>
            <a:r>
              <a:rPr lang="fi-FI" dirty="0"/>
              <a:t> Consumer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handled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arrived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https://data-flair.training/blogs/kafka-terminologies/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Kafka </a:t>
            </a:r>
            <a:r>
              <a:rPr lang="fi-FI" dirty="0" err="1"/>
              <a:t>terms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performance</a:t>
            </a:r>
            <a:r>
              <a:rPr lang="fi-FI" dirty="0"/>
              <a:t>, </a:t>
            </a:r>
            <a:r>
              <a:rPr lang="fi-FI" dirty="0" err="1"/>
              <a:t>reliability</a:t>
            </a:r>
            <a:r>
              <a:rPr lang="fi-FI" dirty="0"/>
              <a:t>, </a:t>
            </a:r>
            <a:r>
              <a:rPr lang="fi-FI" dirty="0" err="1"/>
              <a:t>modularity</a:t>
            </a:r>
            <a:r>
              <a:rPr lang="fi-FI" dirty="0"/>
              <a:t>, etc.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):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Cluster, </a:t>
            </a:r>
            <a:r>
              <a:rPr lang="fi-FI" dirty="0" err="1"/>
              <a:t>Node</a:t>
            </a:r>
            <a:r>
              <a:rPr lang="fi-FI" dirty="0"/>
              <a:t>, </a:t>
            </a:r>
            <a:r>
              <a:rPr lang="fi-FI" dirty="0" err="1"/>
              <a:t>Partition</a:t>
            </a:r>
            <a:r>
              <a:rPr lang="fi-FI" dirty="0"/>
              <a:t>,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Replica</a:t>
            </a:r>
            <a:r>
              <a:rPr lang="fi-FI" dirty="0"/>
              <a:t>, </a:t>
            </a:r>
            <a:r>
              <a:rPr lang="fi-FI" dirty="0" err="1"/>
              <a:t>Leader</a:t>
            </a:r>
            <a:r>
              <a:rPr lang="fi-FI" dirty="0"/>
              <a:t>, </a:t>
            </a:r>
            <a:r>
              <a:rPr lang="fi-FI" dirty="0" err="1"/>
              <a:t>Follower</a:t>
            </a:r>
            <a:r>
              <a:rPr lang="fi-FI" dirty="0"/>
              <a:t>, Consumer </a:t>
            </a:r>
            <a:r>
              <a:rPr lang="fi-FI" dirty="0" err="1"/>
              <a:t>group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8723516" y="802038"/>
            <a:ext cx="2852209" cy="995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endParaRPr lang="fi-FI" dirty="0">
              <a:solidFill>
                <a:schemeClr val="tx1"/>
              </a:solidFill>
            </a:endParaRPr>
          </a:p>
          <a:p>
            <a:pPr algn="ctr"/>
            <a:r>
              <a:rPr lang="fi-FI" dirty="0">
                <a:solidFill>
                  <a:schemeClr val="tx1"/>
                </a:solidFill>
              </a:rPr>
              <a:t>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Distributed </a:t>
            </a:r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– </a:t>
            </a:r>
            <a:r>
              <a:rPr lang="fi-FI" dirty="0" err="1"/>
              <a:t>e.g</a:t>
            </a:r>
            <a:r>
              <a:rPr lang="fi-FI" dirty="0"/>
              <a:t>.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>
            <a:off x="3085602" y="1561262"/>
            <a:ext cx="930560" cy="72171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803373" y="1300033"/>
            <a:ext cx="1920143" cy="98294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233393" y="1239673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6803373" y="2282975"/>
            <a:ext cx="1920143" cy="41065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’abc’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811314" y="391637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xyz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C67BE-33FD-4CCF-ABE2-1EBDD75B1BB5}"/>
              </a:ext>
            </a:extLst>
          </p:cNvPr>
          <p:cNvSpPr/>
          <p:nvPr/>
        </p:nvSpPr>
        <p:spPr>
          <a:xfrm>
            <a:off x="8723516" y="1958260"/>
            <a:ext cx="2852209" cy="1470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0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</a:t>
            </a:r>
            <a:r>
              <a:rPr lang="fi-FI" dirty="0" err="1">
                <a:solidFill>
                  <a:schemeClr val="tx1"/>
                </a:solidFill>
              </a:rPr>
              <a:t>maybe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offline</a:t>
            </a:r>
            <a:r>
              <a:rPr lang="fi-FI" dirty="0">
                <a:solidFill>
                  <a:schemeClr val="tx1"/>
                </a:solidFill>
              </a:rPr>
              <a:t> for </a:t>
            </a:r>
            <a:r>
              <a:rPr lang="fi-FI" dirty="0" err="1">
                <a:solidFill>
                  <a:schemeClr val="tx1"/>
                </a:solidFill>
              </a:rPr>
              <a:t>day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9D3E5A-F682-42F1-8C2F-8E79EADF8CD2}"/>
              </a:ext>
            </a:extLst>
          </p:cNvPr>
          <p:cNvSpPr/>
          <p:nvPr/>
        </p:nvSpPr>
        <p:spPr>
          <a:xfrm>
            <a:off x="8348679" y="3727928"/>
            <a:ext cx="2852209" cy="1840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4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92E4C98-7304-4DA1-893F-18A13E859BA0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6803373" y="2282975"/>
            <a:ext cx="1545306" cy="236531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506C56-C01C-4DA7-A5FB-14C024321F74}"/>
              </a:ext>
            </a:extLst>
          </p:cNvPr>
          <p:cNvSpPr/>
          <p:nvPr/>
        </p:nvSpPr>
        <p:spPr>
          <a:xfrm>
            <a:off x="993531" y="2158512"/>
            <a:ext cx="2063604" cy="1164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64" idx="3"/>
            <a:endCxn id="9" idx="1"/>
          </p:cNvCxnSpPr>
          <p:nvPr/>
        </p:nvCxnSpPr>
        <p:spPr>
          <a:xfrm flipV="1">
            <a:off x="3057135" y="2282975"/>
            <a:ext cx="959027" cy="458027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6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7155654" y="2620842"/>
            <a:ext cx="2852209" cy="6431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consumer-producer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How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’</a:t>
            </a:r>
            <a:r>
              <a:rPr lang="fi-FI" dirty="0" err="1"/>
              <a:t>discus</a:t>
            </a:r>
            <a:r>
              <a:rPr lang="fi-FI" dirty="0"/>
              <a:t>’ in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0"/>
            <a:endCxn id="9" idx="1"/>
          </p:cNvCxnSpPr>
          <p:nvPr/>
        </p:nvCxnSpPr>
        <p:spPr>
          <a:xfrm rot="5400000" flipH="1" flipV="1">
            <a:off x="2832879" y="1442745"/>
            <a:ext cx="343052" cy="202351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6803373" y="2282975"/>
            <a:ext cx="1778386" cy="33786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566544" y="2626027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producer-consumer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0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6" idx="2"/>
            <a:endCxn id="42" idx="3"/>
          </p:cNvCxnSpPr>
          <p:nvPr/>
        </p:nvCxnSpPr>
        <p:spPr>
          <a:xfrm rot="5400000">
            <a:off x="7484667" y="2582727"/>
            <a:ext cx="415799" cy="177838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task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690484" y="3885298"/>
            <a:ext cx="1591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answer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35" idx="1"/>
            <a:endCxn id="43" idx="2"/>
          </p:cNvCxnSpPr>
          <p:nvPr/>
        </p:nvCxnSpPr>
        <p:spPr>
          <a:xfrm rot="10800000">
            <a:off x="1992650" y="3269206"/>
            <a:ext cx="2023513" cy="410615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46BF32-5015-485D-8573-635D457DB494}"/>
              </a:ext>
            </a:extLst>
          </p:cNvPr>
          <p:cNvSpPr/>
          <p:nvPr/>
        </p:nvSpPr>
        <p:spPr>
          <a:xfrm>
            <a:off x="7502418" y="4322998"/>
            <a:ext cx="4499633" cy="1689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Offsets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important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here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Also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still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more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other</a:t>
            </a:r>
            <a:r>
              <a:rPr lang="fi-FI">
                <a:solidFill>
                  <a:schemeClr val="tx1"/>
                </a:solidFill>
              </a:rPr>
              <a:t> consumers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Would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affect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communication</a:t>
            </a:r>
            <a:r>
              <a:rPr lang="fi-FI" dirty="0">
                <a:solidFill>
                  <a:schemeClr val="tx1"/>
                </a:solidFill>
              </a:rPr>
              <a:t> of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if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only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producers</a:t>
            </a:r>
            <a:r>
              <a:rPr lang="fi-FI" dirty="0">
                <a:solidFill>
                  <a:schemeClr val="tx1"/>
                </a:solidFill>
              </a:rPr>
              <a:t> to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channels</a:t>
            </a:r>
            <a:r>
              <a:rPr lang="fi-FI" dirty="0">
                <a:solidFill>
                  <a:schemeClr val="tx1"/>
                </a:solidFill>
              </a:rPr>
              <a:t> / </a:t>
            </a:r>
            <a:r>
              <a:rPr lang="fi-FI" dirty="0" err="1">
                <a:solidFill>
                  <a:schemeClr val="tx1"/>
                </a:solidFill>
              </a:rPr>
              <a:t>topics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7C5D86-69B8-4E3C-8612-909FDFA3CB79}"/>
              </a:ext>
            </a:extLst>
          </p:cNvPr>
          <p:cNvSpPr/>
          <p:nvPr/>
        </p:nvSpPr>
        <p:spPr>
          <a:xfrm>
            <a:off x="8230427" y="1600234"/>
            <a:ext cx="3796968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to: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840CA1-3A1C-4EAB-8479-D9891796C8AA}"/>
              </a:ext>
            </a:extLst>
          </p:cNvPr>
          <p:cNvSpPr/>
          <p:nvPr/>
        </p:nvSpPr>
        <p:spPr>
          <a:xfrm>
            <a:off x="-16427" y="3857461"/>
            <a:ext cx="3883907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821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Create</a:t>
            </a:r>
            <a:r>
              <a:rPr lang="fi-FI" b="0" dirty="0"/>
              <a:t> </a:t>
            </a:r>
            <a:r>
              <a:rPr lang="fi-FI" b="0" dirty="0" err="1"/>
              <a:t>your</a:t>
            </a:r>
            <a:r>
              <a:rPr lang="fi-FI" b="0" dirty="0"/>
              <a:t> </a:t>
            </a:r>
            <a:r>
              <a:rPr lang="fi-FI" b="0" dirty="0" err="1"/>
              <a:t>own</a:t>
            </a:r>
            <a:r>
              <a:rPr lang="fi-FI" b="0" dirty="0"/>
              <a:t> Kafka </a:t>
            </a:r>
            <a:r>
              <a:rPr lang="fi-FI" b="0" dirty="0" err="1"/>
              <a:t>test</a:t>
            </a:r>
            <a:r>
              <a:rPr lang="fi-FI" b="0" dirty="0"/>
              <a:t>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Kafka </a:t>
            </a:r>
            <a:r>
              <a:rPr lang="fi-FI" dirty="0" err="1"/>
              <a:t>clients</a:t>
            </a:r>
            <a:r>
              <a:rPr lang="fi-FI" dirty="0"/>
              <a:t> (</a:t>
            </a:r>
            <a:r>
              <a:rPr lang="fi-FI" dirty="0" err="1"/>
              <a:t>publishers</a:t>
            </a:r>
            <a:r>
              <a:rPr lang="fi-FI" dirty="0"/>
              <a:t> and/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subscribers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https://cwiki.apache.org/confluence/display/KAFKA/Clients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sz="1800" dirty="0" err="1"/>
              <a:t>E.g</a:t>
            </a:r>
            <a:r>
              <a:rPr lang="fi-FI" sz="1800" dirty="0"/>
              <a:t>. Node.js, C/C++, .NET, Java, Python, </a:t>
            </a:r>
            <a:r>
              <a:rPr lang="fi-FI" sz="1800" dirty="0" err="1"/>
              <a:t>Rust</a:t>
            </a:r>
            <a:r>
              <a:rPr lang="fi-FI" sz="1800" dirty="0"/>
              <a:t>, </a:t>
            </a:r>
            <a:r>
              <a:rPr lang="fi-FI" sz="1800" dirty="0" err="1"/>
              <a:t>Ruby</a:t>
            </a:r>
            <a:r>
              <a:rPr lang="fi-FI" sz="1800" dirty="0"/>
              <a:t>, Swift… </a:t>
            </a:r>
            <a:r>
              <a:rPr lang="fi-FI" sz="1800" dirty="0" err="1"/>
              <a:t>Basically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language</a:t>
            </a:r>
            <a:r>
              <a:rPr lang="fi-FI" sz="1800" dirty="0"/>
              <a:t> </a:t>
            </a:r>
            <a:r>
              <a:rPr lang="fi-FI" sz="1800" dirty="0" err="1"/>
              <a:t>that</a:t>
            </a:r>
            <a:r>
              <a:rPr lang="fi-FI" sz="1800" dirty="0"/>
              <a:t> </a:t>
            </a:r>
            <a:r>
              <a:rPr lang="fi-FI" sz="1800" dirty="0" err="1"/>
              <a:t>has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relevance</a:t>
            </a:r>
            <a:r>
              <a:rPr lang="fi-FI" sz="1800" dirty="0"/>
              <a:t> </a:t>
            </a:r>
            <a:r>
              <a:rPr lang="fi-FI" sz="1800" dirty="0" err="1"/>
              <a:t>nowadays</a:t>
            </a:r>
            <a:endParaRPr lang="fi-FI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Advance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to </a:t>
            </a:r>
            <a:r>
              <a:rPr lang="fi-FI" dirty="0" err="1"/>
              <a:t>reduce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possibilities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There</a:t>
            </a:r>
            <a:r>
              <a:rPr lang="fi-FI" dirty="0"/>
              <a:t> is an </a:t>
            </a:r>
            <a:r>
              <a:rPr lang="fi-FI" dirty="0" err="1"/>
              <a:t>Assignment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is just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model</a:t>
            </a:r>
            <a:r>
              <a:rPr lang="fi-FI" dirty="0"/>
              <a:t> and </a:t>
            </a:r>
            <a:r>
              <a:rPr lang="fi-FI" dirty="0" err="1"/>
              <a:t>making</a:t>
            </a:r>
            <a:r>
              <a:rPr lang="fi-FI" dirty="0"/>
              <a:t> it to </a:t>
            </a:r>
            <a:r>
              <a:rPr lang="fi-FI" dirty="0" err="1"/>
              <a:t>run</a:t>
            </a: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7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Steps</a:t>
            </a:r>
            <a:r>
              <a:rPr lang="fi-FI" b="0" dirty="0"/>
              <a:t> of Kafka demo/</a:t>
            </a:r>
            <a:r>
              <a:rPr lang="fi-FI" b="0" dirty="0" err="1"/>
              <a:t>tryout</a:t>
            </a:r>
            <a:r>
              <a:rPr lang="fi-FI" b="0" dirty="0"/>
              <a:t> </a:t>
            </a:r>
            <a:r>
              <a:rPr lang="fi-FI" b="0" dirty="0" err="1"/>
              <a:t>system</a:t>
            </a:r>
            <a:r>
              <a:rPr lang="fi-FI" b="0" dirty="0"/>
              <a:t> </a:t>
            </a:r>
            <a:r>
              <a:rPr lang="fi-FI" b="0" dirty="0" err="1"/>
              <a:t>development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5" y="1631957"/>
            <a:ext cx="11125198" cy="4140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Download</a:t>
            </a:r>
            <a:r>
              <a:rPr lang="fi-FI" dirty="0"/>
              <a:t> Kafka </a:t>
            </a:r>
            <a:r>
              <a:rPr lang="fi-FI" dirty="0" err="1"/>
              <a:t>runnables</a:t>
            </a:r>
            <a:r>
              <a:rPr lang="fi-FI" dirty="0"/>
              <a:t> (Kafka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)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repository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Configure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 for </a:t>
            </a:r>
            <a:r>
              <a:rPr lang="fi-FI" dirty="0" err="1"/>
              <a:t>them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Setup a </a:t>
            </a:r>
            <a:r>
              <a:rPr lang="fi-FI" dirty="0" err="1"/>
              <a:t>Topic</a:t>
            </a:r>
            <a:r>
              <a:rPr lang="fi-FI" dirty="0"/>
              <a:t> (A </a:t>
            </a:r>
            <a:r>
              <a:rPr lang="fi-FI" dirty="0" err="1"/>
              <a:t>name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, </a:t>
            </a:r>
            <a:r>
              <a:rPr lang="fi-FI" dirty="0" err="1"/>
              <a:t>kind</a:t>
            </a:r>
            <a:r>
              <a:rPr lang="fi-FI" dirty="0"/>
              <a:t> of a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producer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puts</a:t>
            </a:r>
            <a:r>
              <a:rPr lang="fi-FI" dirty="0"/>
              <a:t> some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server’s</a:t>
            </a:r>
            <a:r>
              <a:rPr lang="fi-FI" dirty="0"/>
              <a:t> </a:t>
            </a:r>
            <a:r>
              <a:rPr lang="fi-FI" dirty="0" err="1"/>
              <a:t>Topic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consumer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.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Language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simplicity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consumer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</TotalTime>
  <Words>1002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Apache Kafka</vt:lpstr>
      <vt:lpstr>Apache Kafka</vt:lpstr>
      <vt:lpstr>Publish-subscribe pattern</vt:lpstr>
      <vt:lpstr>Loosely related terms for discussing this topic</vt:lpstr>
      <vt:lpstr>Kafka uses some of those common terms</vt:lpstr>
      <vt:lpstr>Distributed Event Stream architecture – e.g. Kafka</vt:lpstr>
      <vt:lpstr>How two systems can ’discus’ in Kafka</vt:lpstr>
      <vt:lpstr>Create your own Kafka test? </vt:lpstr>
      <vt:lpstr>Steps of Kafka demo/tryout system development</vt:lpstr>
      <vt:lpstr>Happy hacking!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Välimäki Juhani</dc:creator>
  <cp:lastModifiedBy>Välimäki Juhani</cp:lastModifiedBy>
  <cp:revision>31</cp:revision>
  <cp:lastPrinted>2020-09-28T07:56:54Z</cp:lastPrinted>
  <dcterms:created xsi:type="dcterms:W3CDTF">2022-10-10T15:56:53Z</dcterms:created>
  <dcterms:modified xsi:type="dcterms:W3CDTF">2022-10-11T05:00:44Z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