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76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5" r:id="rId13"/>
    <p:sldId id="273" r:id="rId14"/>
    <p:sldId id="266" r:id="rId15"/>
    <p:sldId id="270" r:id="rId16"/>
    <p:sldId id="258" r:id="rId17"/>
    <p:sldId id="267" r:id="rId18"/>
    <p:sldId id="268" r:id="rId19"/>
    <p:sldId id="269" r:id="rId20"/>
    <p:sldId id="272" r:id="rId2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0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9682D071-CF07-4075-9A0A-29B47EBEECF9}"/>
    <pc:docChg chg="custSel addSld modSld">
      <pc:chgData name="Välimäki Juhani" userId="0494df6c-5b8e-4ae2-805b-7081aacdc9fa" providerId="ADAL" clId="{9682D071-CF07-4075-9A0A-29B47EBEECF9}" dt="2023-03-27T04:19:05.185" v="849" actId="20577"/>
      <pc:docMkLst>
        <pc:docMk/>
      </pc:docMkLst>
      <pc:sldChg chg="modSp">
        <pc:chgData name="Välimäki Juhani" userId="0494df6c-5b8e-4ae2-805b-7081aacdc9fa" providerId="ADAL" clId="{9682D071-CF07-4075-9A0A-29B47EBEECF9}" dt="2023-03-26T19:36:57.755" v="168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9682D071-CF07-4075-9A0A-29B47EBEECF9}" dt="2023-03-26T19:36:38.802" v="159" actId="6549"/>
          <ac:spMkLst>
            <pc:docMk/>
            <pc:sldMk cId="111015751" sldId="258"/>
            <ac:spMk id="20" creationId="{8F27A09B-CDF1-45C9-9E69-ADDAB166877F}"/>
          </ac:spMkLst>
        </pc:spChg>
        <pc:spChg chg="mod">
          <ac:chgData name="Välimäki Juhani" userId="0494df6c-5b8e-4ae2-805b-7081aacdc9fa" providerId="ADAL" clId="{9682D071-CF07-4075-9A0A-29B47EBEECF9}" dt="2023-03-26T19:36:48.020" v="162" actId="20577"/>
          <ac:spMkLst>
            <pc:docMk/>
            <pc:sldMk cId="111015751" sldId="258"/>
            <ac:spMk id="21" creationId="{D3E284C1-EC4D-40EE-BD32-512F6D98C393}"/>
          </ac:spMkLst>
        </pc:spChg>
        <pc:spChg chg="mod">
          <ac:chgData name="Välimäki Juhani" userId="0494df6c-5b8e-4ae2-805b-7081aacdc9fa" providerId="ADAL" clId="{9682D071-CF07-4075-9A0A-29B47EBEECF9}" dt="2023-03-26T19:36:53.561" v="165" actId="20577"/>
          <ac:spMkLst>
            <pc:docMk/>
            <pc:sldMk cId="111015751" sldId="258"/>
            <ac:spMk id="33" creationId="{A48C747A-1BA6-4592-A290-5E00BADE9A17}"/>
          </ac:spMkLst>
        </pc:spChg>
        <pc:spChg chg="mod">
          <ac:chgData name="Välimäki Juhani" userId="0494df6c-5b8e-4ae2-805b-7081aacdc9fa" providerId="ADAL" clId="{9682D071-CF07-4075-9A0A-29B47EBEECF9}" dt="2023-03-26T19:36:57.755" v="168" actId="20577"/>
          <ac:spMkLst>
            <pc:docMk/>
            <pc:sldMk cId="111015751" sldId="258"/>
            <ac:spMk id="37" creationId="{89FFA58D-660C-4E39-A05A-E20E6FF8E1AC}"/>
          </ac:spMkLst>
        </pc:spChg>
      </pc:sldChg>
      <pc:sldChg chg="modSp">
        <pc:chgData name="Välimäki Juhani" userId="0494df6c-5b8e-4ae2-805b-7081aacdc9fa" providerId="ADAL" clId="{9682D071-CF07-4075-9A0A-29B47EBEECF9}" dt="2023-03-26T19:50:59.735" v="306" actId="313"/>
        <pc:sldMkLst>
          <pc:docMk/>
          <pc:sldMk cId="2889382427" sldId="259"/>
        </pc:sldMkLst>
        <pc:spChg chg="mod">
          <ac:chgData name="Välimäki Juhani" userId="0494df6c-5b8e-4ae2-805b-7081aacdc9fa" providerId="ADAL" clId="{9682D071-CF07-4075-9A0A-29B47EBEECF9}" dt="2023-03-26T19:50:29.782" v="283" actId="20577"/>
          <ac:spMkLst>
            <pc:docMk/>
            <pc:sldMk cId="2889382427" sldId="259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50:59.735" v="306" actId="313"/>
          <ac:spMkLst>
            <pc:docMk/>
            <pc:sldMk cId="2889382427" sldId="259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8:13.698" v="813" actId="113"/>
        <pc:sldMkLst>
          <pc:docMk/>
          <pc:sldMk cId="3879952900" sldId="261"/>
        </pc:sldMkLst>
        <pc:spChg chg="mod">
          <ac:chgData name="Välimäki Juhani" userId="0494df6c-5b8e-4ae2-805b-7081aacdc9fa" providerId="ADAL" clId="{9682D071-CF07-4075-9A0A-29B47EBEECF9}" dt="2023-03-27T04:18:13.698" v="813" actId="113"/>
          <ac:spMkLst>
            <pc:docMk/>
            <pc:sldMk cId="3879952900" sldId="261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9:05.185" v="849" actId="20577"/>
        <pc:sldMkLst>
          <pc:docMk/>
          <pc:sldMk cId="2801146147" sldId="262"/>
        </pc:sldMkLst>
        <pc:spChg chg="mod">
          <ac:chgData name="Välimäki Juhani" userId="0494df6c-5b8e-4ae2-805b-7081aacdc9fa" providerId="ADAL" clId="{9682D071-CF07-4075-9A0A-29B47EBEECF9}" dt="2023-03-27T04:19:05.185" v="849" actId="20577"/>
          <ac:spMkLst>
            <pc:docMk/>
            <pc:sldMk cId="2801146147" sldId="262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49:26.638" v="282" actId="20577"/>
        <pc:sldMkLst>
          <pc:docMk/>
          <pc:sldMk cId="3757370853" sldId="265"/>
        </pc:sldMkLst>
        <pc:spChg chg="mod">
          <ac:chgData name="Välimäki Juhani" userId="0494df6c-5b8e-4ae2-805b-7081aacdc9fa" providerId="ADAL" clId="{9682D071-CF07-4075-9A0A-29B47EBEECF9}" dt="2023-03-26T19:49:02.145" v="269" actId="20577"/>
          <ac:spMkLst>
            <pc:docMk/>
            <pc:sldMk cId="3757370853" sldId="265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49:26.638" v="282" actId="20577"/>
          <ac:spMkLst>
            <pc:docMk/>
            <pc:sldMk cId="3757370853" sldId="265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34:38.242" v="140" actId="20577"/>
        <pc:sldMkLst>
          <pc:docMk/>
          <pc:sldMk cId="2228967696" sldId="266"/>
        </pc:sldMkLst>
        <pc:spChg chg="mod">
          <ac:chgData name="Välimäki Juhani" userId="0494df6c-5b8e-4ae2-805b-7081aacdc9fa" providerId="ADAL" clId="{9682D071-CF07-4075-9A0A-29B47EBEECF9}" dt="2023-03-26T19:34:38.242" v="140" actId="20577"/>
          <ac:spMkLst>
            <pc:docMk/>
            <pc:sldMk cId="2228967696" sldId="266"/>
            <ac:spMk id="3" creationId="{001C1C76-B4E0-405B-8F87-AC2E22AA7225}"/>
          </ac:spMkLst>
        </pc:spChg>
      </pc:sldChg>
      <pc:sldChg chg="modSp add">
        <pc:chgData name="Välimäki Juhani" userId="0494df6c-5b8e-4ae2-805b-7081aacdc9fa" providerId="ADAL" clId="{9682D071-CF07-4075-9A0A-29B47EBEECF9}" dt="2023-03-26T20:03:04.513" v="796" actId="20577"/>
        <pc:sldMkLst>
          <pc:docMk/>
          <pc:sldMk cId="3093983733" sldId="274"/>
        </pc:sldMkLst>
        <pc:spChg chg="mod">
          <ac:chgData name="Välimäki Juhani" userId="0494df6c-5b8e-4ae2-805b-7081aacdc9fa" providerId="ADAL" clId="{9682D071-CF07-4075-9A0A-29B47EBEECF9}" dt="2023-03-26T20:00:07.309" v="425" actId="20577"/>
          <ac:spMkLst>
            <pc:docMk/>
            <pc:sldMk cId="3093983733" sldId="274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20:03:04.513" v="796" actId="20577"/>
          <ac:spMkLst>
            <pc:docMk/>
            <pc:sldMk cId="3093983733" sldId="274"/>
            <ac:spMk id="3" creationId="{001C1C76-B4E0-405B-8F87-AC2E22AA722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14.3.2024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err="1"/>
              <a:t>Click</a:t>
            </a:r>
            <a:r>
              <a:rPr lang="fi-FI"/>
              <a:t> on box to </a:t>
            </a:r>
            <a:r>
              <a:rPr lang="fi-FI" err="1"/>
              <a:t>insert</a:t>
            </a:r>
            <a:r>
              <a:rPr lang="fi-FI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14.3.2024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tx1"/>
                </a:solidFill>
              </a:rPr>
              <a:t>Haaga-Helian brändikuvat löytyvät </a:t>
            </a:r>
            <a:r>
              <a:rPr lang="fi-FI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>
                <a:solidFill>
                  <a:schemeClr val="tx1"/>
                </a:solidFill>
              </a:rPr>
              <a:t>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9741-BB63-690C-2C50-013C4D7E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2" y="1943100"/>
            <a:ext cx="10397444" cy="4065813"/>
          </a:xfrm>
        </p:spPr>
        <p:txBody>
          <a:bodyPr>
            <a:normAutofit/>
          </a:bodyPr>
          <a:lstStyle/>
          <a:p>
            <a:r>
              <a:rPr lang="fi-FI" sz="8800" dirty="0" err="1"/>
              <a:t>Frontend</a:t>
            </a:r>
            <a:r>
              <a:rPr lang="fi-FI" sz="8800" dirty="0"/>
              <a:t> Learning </a:t>
            </a:r>
            <a:br>
              <a:rPr lang="fi-FI" dirty="0"/>
            </a:br>
            <a:br>
              <a:rPr lang="fi-FI" dirty="0"/>
            </a:br>
            <a:r>
              <a:rPr lang="fi-FI" dirty="0"/>
              <a:t>	for </a:t>
            </a:r>
            <a:r>
              <a:rPr lang="fi-FI" dirty="0" err="1"/>
              <a:t>building</a:t>
            </a:r>
            <a:r>
              <a:rPr lang="fi-FI" dirty="0"/>
              <a:t> a </a:t>
            </a:r>
            <a:r>
              <a:rPr lang="fi-FI" dirty="0" err="1"/>
              <a:t>React</a:t>
            </a:r>
            <a:r>
              <a:rPr lang="fi-FI" dirty="0"/>
              <a:t> – </a:t>
            </a:r>
            <a:r>
              <a:rPr lang="fi-FI" dirty="0" err="1"/>
              <a:t>Material</a:t>
            </a:r>
            <a:r>
              <a:rPr lang="fi-FI" dirty="0"/>
              <a:t> UI </a:t>
            </a:r>
            <a:r>
              <a:rPr lang="fi-FI" dirty="0" err="1"/>
              <a:t>Frontend</a:t>
            </a:r>
            <a:r>
              <a:rPr lang="fi-FI" dirty="0"/>
              <a:t>, </a:t>
            </a:r>
            <a:br>
              <a:rPr lang="fi-FI" dirty="0"/>
            </a:br>
            <a:r>
              <a:rPr lang="fi-FI" dirty="0" err="1"/>
              <a:t>or</a:t>
            </a:r>
            <a:br>
              <a:rPr lang="fi-FI" dirty="0"/>
            </a:br>
            <a:r>
              <a:rPr lang="fi-FI" dirty="0"/>
              <a:t>	e.g. a </a:t>
            </a:r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knowledge</a:t>
            </a:r>
            <a:r>
              <a:rPr lang="fi-FI" dirty="0"/>
              <a:t> </a:t>
            </a:r>
            <a:r>
              <a:rPr lang="fi-FI" dirty="0" err="1"/>
              <a:t>exam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E27E-81E9-C504-A1B9-2F13738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38D8-2AC7-30CC-00D1-1674F42E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F9443-5754-C825-43CF-1FECB1AE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82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7. Child component updating parent’s state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(</a:t>
            </a:r>
            <a:r>
              <a:rPr lang="en-US" sz="2800" u="sng" dirty="0"/>
              <a:t>Normal case was</a:t>
            </a:r>
            <a:r>
              <a:rPr lang="en-US" sz="2800" dirty="0"/>
              <a:t>: Parent passes </a:t>
            </a:r>
            <a:r>
              <a:rPr lang="en-US" sz="2800" b="1" dirty="0"/>
              <a:t>data</a:t>
            </a:r>
            <a:r>
              <a:rPr lang="en-US" sz="2800" dirty="0"/>
              <a:t> to the children in props, and children only show it)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Special case: Parent will pass ‘event-handler function’ (parent state’s set function) to the child component(s) in props so that child/children can execute it and thus kind of ‘write’ to parent's state.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8. The </a:t>
            </a:r>
            <a:r>
              <a:rPr lang="en-US" dirty="0" err="1"/>
              <a:t>useEffect</a:t>
            </a:r>
            <a:r>
              <a:rPr lang="en-US" dirty="0"/>
              <a:t> hook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3339" y="1773238"/>
            <a:ext cx="11657611" cy="4140200"/>
          </a:xfrm>
        </p:spPr>
        <p:txBody>
          <a:bodyPr vert="horz" lIns="0" tIns="0" rIns="0" bIns="36000" numCol="1" spcCol="360000" rtlCol="0"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For “</a:t>
            </a:r>
            <a:r>
              <a:rPr lang="en-US" sz="2800" i="1" dirty="0"/>
              <a:t>side effects</a:t>
            </a:r>
            <a:r>
              <a:rPr lang="en-US" sz="2800" dirty="0"/>
              <a:t>” which means something happening outside the normal “state/prop changes =&gt; render happens” -cycle.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Usually still essential activity for the app, like fetching data from DB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 err="1"/>
              <a:t>useEffect</a:t>
            </a:r>
            <a:r>
              <a:rPr lang="en-US" sz="2800" dirty="0"/>
              <a:t> defines three parts: </a:t>
            </a:r>
            <a:endParaRPr lang="en-US" sz="2800" dirty="0">
              <a:cs typeface="Arial" panose="020B0604020202020204"/>
            </a:endParaRPr>
          </a:p>
          <a:p>
            <a:pPr lvl="1">
              <a:lnSpc>
                <a:spcPct val="100000"/>
              </a:lnSpc>
            </a:pPr>
            <a:r>
              <a:rPr lang="en-US" sz="2600" b="1" dirty="0"/>
              <a:t>Action</a:t>
            </a:r>
            <a:r>
              <a:rPr lang="en-US" sz="2600" dirty="0"/>
              <a:t>, function to be run (cannot be awaited, but you can call another function that will wait)</a:t>
            </a:r>
          </a:p>
          <a:p>
            <a:pPr lvl="1">
              <a:lnSpc>
                <a:spcPct val="100000"/>
              </a:lnSpc>
            </a:pPr>
            <a:r>
              <a:rPr lang="en-US" sz="2600" b="1" dirty="0"/>
              <a:t>Dependency array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</a:t>
            </a:r>
            <a:r>
              <a:rPr lang="en-US" sz="2600" u="sng" dirty="0"/>
              <a:t>items specified</a:t>
            </a:r>
            <a:r>
              <a:rPr lang="en-US" sz="2600" dirty="0"/>
              <a:t> in dependency array </a:t>
            </a:r>
            <a:r>
              <a:rPr lang="en-US" sz="2600" b="1" dirty="0"/>
              <a:t>[user.id, </a:t>
            </a:r>
            <a:r>
              <a:rPr lang="en-US" sz="2600" b="1" dirty="0" err="1"/>
              <a:t>project.count</a:t>
            </a:r>
            <a:r>
              <a:rPr lang="en-US" sz="2600" b="1" dirty="0"/>
              <a:t>]</a:t>
            </a:r>
            <a:r>
              <a:rPr lang="en-US" sz="2600" dirty="0"/>
              <a:t>, then action runs at mount + if changes in these.</a:t>
            </a:r>
          </a:p>
          <a:p>
            <a:pPr lvl="3">
              <a:lnSpc>
                <a:spcPct val="100000"/>
              </a:lnSpc>
            </a:pPr>
            <a:r>
              <a:rPr lang="en-US" sz="2600" dirty="0"/>
              <a:t>By far the most used and most useful. Should be your thinking starting point. </a:t>
            </a:r>
          </a:p>
          <a:p>
            <a:pPr lvl="2">
              <a:lnSpc>
                <a:spcPct val="100000"/>
              </a:lnSpc>
            </a:pPr>
            <a:r>
              <a:rPr lang="en-US" sz="2600" u="sng" dirty="0"/>
              <a:t>empty</a:t>
            </a:r>
            <a:r>
              <a:rPr lang="en-US" sz="2600" dirty="0"/>
              <a:t> </a:t>
            </a:r>
            <a:r>
              <a:rPr lang="en-US" sz="2600" b="1" dirty="0"/>
              <a:t>[ ]</a:t>
            </a:r>
            <a:r>
              <a:rPr lang="en-US" sz="2600" dirty="0"/>
              <a:t>, dependency array =&gt; runs only once.   You sometimes need this. 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</a:t>
            </a:r>
            <a:r>
              <a:rPr lang="en-US" sz="2600" u="sng" dirty="0"/>
              <a:t>missing</a:t>
            </a:r>
            <a:r>
              <a:rPr lang="en-US" sz="2600" dirty="0"/>
              <a:t> dependency array: </a:t>
            </a:r>
            <a:r>
              <a:rPr lang="en-US" sz="2600" b="1" dirty="0"/>
              <a:t>, }</a:t>
            </a:r>
            <a:r>
              <a:rPr lang="en-US" sz="2600" dirty="0"/>
              <a:t> =&gt; runs at mount/first render + for any update/re-render.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(Action function is possibly returning) the </a:t>
            </a:r>
            <a:r>
              <a:rPr lang="en-US" sz="2600" b="1" dirty="0"/>
              <a:t>Cleanup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6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9. Typical List component composition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92500"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(See random example on the next slide. Idea important, </a:t>
            </a:r>
            <a:r>
              <a:rPr lang="en-US" sz="2800"/>
              <a:t>not exact match)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The example is about Buildings, e.g. three </a:t>
            </a:r>
            <a:r>
              <a:rPr lang="en-US" sz="2800" dirty="0" err="1"/>
              <a:t>buldings</a:t>
            </a:r>
            <a:r>
              <a:rPr lang="en-US" sz="2800" dirty="0"/>
              <a:t> on one campus, two on other.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SRP = Single Responsibility Principle. Each component doing usually only one thing in the app:</a:t>
            </a:r>
            <a:endParaRPr lang="en-US" sz="28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navigable view:   </a:t>
            </a:r>
            <a:r>
              <a:rPr lang="en-US" sz="2600" dirty="0" err="1"/>
              <a:t>BuildingList</a:t>
            </a:r>
            <a:r>
              <a:rPr lang="en-US" sz="2600" b="1" dirty="0" err="1"/>
              <a:t>View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Holding and refreshing data list state, maps w. </a:t>
            </a:r>
            <a:r>
              <a:rPr lang="en-US" sz="2600" dirty="0" err="1"/>
              <a:t>ListItems</a:t>
            </a:r>
            <a:r>
              <a:rPr lang="en-US" sz="2600" dirty="0"/>
              <a:t>:   </a:t>
            </a:r>
            <a:r>
              <a:rPr lang="en-US" sz="2600" dirty="0" err="1"/>
              <a:t>Building</a:t>
            </a:r>
            <a:r>
              <a:rPr lang="en-US" sz="2600" b="1" dirty="0" err="1"/>
              <a:t>List</a:t>
            </a:r>
            <a:r>
              <a:rPr lang="en-US" sz="2600" dirty="0"/>
              <a:t> </a:t>
            </a:r>
            <a:endParaRPr lang="en-US" sz="26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actions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ListItem</a:t>
            </a:r>
            <a:r>
              <a:rPr lang="en-US" sz="2600" b="1" dirty="0"/>
              <a:t> </a:t>
            </a:r>
            <a:r>
              <a:rPr lang="en-US" sz="2600" dirty="0">
                <a:ea typeface="+mn-lt"/>
                <a:cs typeface="+mn-lt"/>
              </a:rPr>
              <a:t>(clickable, x = delete)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Just shows data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Display</a:t>
            </a:r>
            <a:r>
              <a:rPr lang="en-US" sz="2600" dirty="0"/>
              <a:t> / </a:t>
            </a:r>
            <a:r>
              <a:rPr lang="en-US" sz="2600" dirty="0" err="1">
                <a:ea typeface="+mn-lt"/>
                <a:cs typeface="+mn-lt"/>
              </a:rPr>
              <a:t>BuildingInfo</a:t>
            </a:r>
            <a:r>
              <a:rPr lang="en-US" sz="2600" dirty="0">
                <a:ea typeface="+mn-lt"/>
                <a:cs typeface="+mn-lt"/>
              </a:rPr>
              <a:t> / </a:t>
            </a:r>
            <a:r>
              <a:rPr lang="en-US" sz="2600" dirty="0"/>
              <a:t>B…Details</a:t>
            </a:r>
            <a:endParaRPr lang="en-US" sz="26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14.3.2024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75031-561C-4754-B82D-151950B18D1E}"/>
              </a:ext>
            </a:extLst>
          </p:cNvPr>
          <p:cNvSpPr/>
          <p:nvPr/>
        </p:nvSpPr>
        <p:spPr>
          <a:xfrm>
            <a:off x="1027611" y="461554"/>
            <a:ext cx="9953898" cy="5329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580B1-C062-4B40-AADE-267C291C929A}"/>
              </a:ext>
            </a:extLst>
          </p:cNvPr>
          <p:cNvSpPr/>
          <p:nvPr/>
        </p:nvSpPr>
        <p:spPr>
          <a:xfrm>
            <a:off x="1479479" y="955497"/>
            <a:ext cx="8486454" cy="411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CD6776-4753-46C8-9838-446B5A5A11C3}"/>
              </a:ext>
            </a:extLst>
          </p:cNvPr>
          <p:cNvSpPr/>
          <p:nvPr/>
        </p:nvSpPr>
        <p:spPr>
          <a:xfrm>
            <a:off x="1767155" y="12637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4436-F14E-4FF4-A1EA-420811AE78D2}"/>
              </a:ext>
            </a:extLst>
          </p:cNvPr>
          <p:cNvSpPr/>
          <p:nvPr/>
        </p:nvSpPr>
        <p:spPr>
          <a:xfrm>
            <a:off x="1919555" y="15103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41E306-05B8-489B-8BF0-CD89A5F3A152}"/>
              </a:ext>
            </a:extLst>
          </p:cNvPr>
          <p:cNvSpPr/>
          <p:nvPr/>
        </p:nvSpPr>
        <p:spPr>
          <a:xfrm>
            <a:off x="1210491" y="529813"/>
            <a:ext cx="5724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BuildingListView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7A09B-CDF1-45C9-9E69-ADDAB166877F}"/>
              </a:ext>
            </a:extLst>
          </p:cNvPr>
          <p:cNvSpPr/>
          <p:nvPr/>
        </p:nvSpPr>
        <p:spPr>
          <a:xfrm>
            <a:off x="1654139" y="909141"/>
            <a:ext cx="809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</a:t>
            </a:r>
            <a:r>
              <a:rPr lang="en-US" dirty="0"/>
              <a:t> (this could fetch and hold the data list in its state)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E284C1-EC4D-40EE-BD32-512F6D98C393}"/>
              </a:ext>
            </a:extLst>
          </p:cNvPr>
          <p:cNvSpPr/>
          <p:nvPr/>
        </p:nvSpPr>
        <p:spPr>
          <a:xfrm>
            <a:off x="1919556" y="12173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2E0160-1E28-4484-B7E7-9C7A248B3BF3}"/>
              </a:ext>
            </a:extLst>
          </p:cNvPr>
          <p:cNvSpPr/>
          <p:nvPr/>
        </p:nvSpPr>
        <p:spPr>
          <a:xfrm>
            <a:off x="2226067" y="15255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5BD3DB-900E-46DB-A7E9-CBE4C87B8AE1}"/>
              </a:ext>
            </a:extLst>
          </p:cNvPr>
          <p:cNvSpPr/>
          <p:nvPr/>
        </p:nvSpPr>
        <p:spPr>
          <a:xfrm>
            <a:off x="1773382" y="2560099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D64EB1-30CF-4AA3-A5E8-9C0D3506212C}"/>
              </a:ext>
            </a:extLst>
          </p:cNvPr>
          <p:cNvSpPr/>
          <p:nvPr/>
        </p:nvSpPr>
        <p:spPr>
          <a:xfrm>
            <a:off x="1925782" y="2806678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8C747A-1BA6-4592-A290-5E00BADE9A17}"/>
              </a:ext>
            </a:extLst>
          </p:cNvPr>
          <p:cNvSpPr/>
          <p:nvPr/>
        </p:nvSpPr>
        <p:spPr>
          <a:xfrm>
            <a:off x="1925783" y="2513743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F02A83-8B41-4686-83AD-C47D10FE8CEE}"/>
              </a:ext>
            </a:extLst>
          </p:cNvPr>
          <p:cNvSpPr/>
          <p:nvPr/>
        </p:nvSpPr>
        <p:spPr>
          <a:xfrm>
            <a:off x="2232294" y="2821967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10CE1-2DE6-44A6-9E04-B6314D39B509}"/>
              </a:ext>
            </a:extLst>
          </p:cNvPr>
          <p:cNvSpPr/>
          <p:nvPr/>
        </p:nvSpPr>
        <p:spPr>
          <a:xfrm>
            <a:off x="1752835" y="38101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0714E2-0FEC-4721-B6B5-4AC64C4C1AF6}"/>
              </a:ext>
            </a:extLst>
          </p:cNvPr>
          <p:cNvSpPr/>
          <p:nvPr/>
        </p:nvSpPr>
        <p:spPr>
          <a:xfrm>
            <a:off x="1905235" y="40567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FFA58D-660C-4E39-A05A-E20E6FF8E1AC}"/>
              </a:ext>
            </a:extLst>
          </p:cNvPr>
          <p:cNvSpPr/>
          <p:nvPr/>
        </p:nvSpPr>
        <p:spPr>
          <a:xfrm>
            <a:off x="1905236" y="37637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853F5A-B838-410B-ADCE-305E5317C912}"/>
              </a:ext>
            </a:extLst>
          </p:cNvPr>
          <p:cNvSpPr/>
          <p:nvPr/>
        </p:nvSpPr>
        <p:spPr>
          <a:xfrm>
            <a:off x="2211747" y="40719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BuildingDisplay</a:t>
            </a:r>
            <a:r>
              <a:rPr lang="en-US" dirty="0"/>
              <a:t> (is passed the Building object in props, by the parent)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ADBC89-AD0C-4B5B-B5E8-D5205A9C02A8}"/>
              </a:ext>
            </a:extLst>
          </p:cNvPr>
          <p:cNvSpPr/>
          <p:nvPr/>
        </p:nvSpPr>
        <p:spPr>
          <a:xfrm>
            <a:off x="2415066" y="5157490"/>
            <a:ext cx="8486455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(</a:t>
            </a:r>
            <a:r>
              <a:rPr lang="en-US" err="1"/>
              <a:t>BuildingListItem</a:t>
            </a:r>
            <a:r>
              <a:rPr lang="en-US"/>
              <a:t> could handle clicks and actions per each item.</a:t>
            </a:r>
          </a:p>
          <a:p>
            <a:r>
              <a:rPr lang="en-US"/>
              <a:t>And BuildingDisplay/Info/(Details) could be just presentational/display component)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38" y="549275"/>
            <a:ext cx="11305309" cy="1223963"/>
          </a:xfrm>
        </p:spPr>
        <p:txBody>
          <a:bodyPr anchor="ctr">
            <a:normAutofit/>
          </a:bodyPr>
          <a:lstStyle/>
          <a:p>
            <a:r>
              <a:rPr lang="en-US" dirty="0"/>
              <a:t>10. App context – access something across the app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Creating/defining the context object(s) in one common file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createContext</a:t>
            </a:r>
            <a:r>
              <a:rPr lang="en-US" sz="2600" dirty="0">
                <a:latin typeface="Consolas" panose="020B0609020204030204" pitchFamily="49" charset="0"/>
              </a:rPr>
              <a:t>({thing: 22, thang: “</a:t>
            </a:r>
            <a:r>
              <a:rPr lang="en-US" sz="2600" dirty="0" err="1">
                <a:latin typeface="Consolas" panose="020B0609020204030204" pitchFamily="49" charset="0"/>
              </a:rPr>
              <a:t>abc</a:t>
            </a:r>
            <a:r>
              <a:rPr lang="en-US" sz="2600" dirty="0">
                <a:latin typeface="Consolas" panose="020B0609020204030204" pitchFamily="49" charset="0"/>
              </a:rPr>
              <a:t>” …})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Accessing/reading the context values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useContext</a:t>
            </a:r>
            <a:r>
              <a:rPr lang="en-US" sz="26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hook to create local reference to the context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anose="020B0609020204030204" pitchFamily="49" charset="0"/>
              </a:rPr>
              <a:t>+</a:t>
            </a:r>
            <a:r>
              <a:rPr lang="en-US" sz="2600" dirty="0">
                <a:latin typeface="Consolas" panose="020B0609020204030204" pitchFamily="49" charset="0"/>
              </a:rPr>
              <a:t>  {</a:t>
            </a:r>
            <a:r>
              <a:rPr lang="en-US" sz="2600" dirty="0" err="1">
                <a:latin typeface="Consolas" panose="020B0609020204030204" pitchFamily="49" charset="0"/>
              </a:rPr>
              <a:t>myContext.thing</a:t>
            </a:r>
            <a:r>
              <a:rPr lang="en-US" sz="2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Updating/writing the values to the context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useContext</a:t>
            </a:r>
            <a:r>
              <a:rPr lang="en-US" sz="26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hook to create local reference to the context 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+    </a:t>
            </a:r>
            <a:r>
              <a:rPr lang="en-US" sz="2600" dirty="0" err="1">
                <a:latin typeface="Consolas" panose="020B0609020204030204" pitchFamily="49" charset="0"/>
              </a:rPr>
              <a:t>myContext.thing</a:t>
            </a:r>
            <a:r>
              <a:rPr lang="en-US" sz="2600" dirty="0">
                <a:latin typeface="Consolas" panose="020B0609020204030204" pitchFamily="49" charset="0"/>
              </a:rPr>
              <a:t> = 33;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5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11. Routing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Look at the given pictures for routing. </a:t>
            </a:r>
            <a:r>
              <a:rPr lang="en-US" sz="2800" b="1" dirty="0"/>
              <a:t>Basic routing </a:t>
            </a:r>
            <a:r>
              <a:rPr lang="en-US" sz="2800" dirty="0"/>
              <a:t>includes: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</a:t>
            </a:r>
            <a:r>
              <a:rPr lang="en-US" sz="2600" b="1" dirty="0"/>
              <a:t>Route definitions</a:t>
            </a:r>
            <a:r>
              <a:rPr lang="en-US" sz="2600" dirty="0"/>
              <a:t>. They are our mappings between a </a:t>
            </a:r>
            <a:r>
              <a:rPr lang="en-US" sz="2600" b="1" dirty="0"/>
              <a:t>Path</a:t>
            </a:r>
            <a:r>
              <a:rPr lang="en-US" sz="2600" dirty="0"/>
              <a:t> and a View </a:t>
            </a:r>
            <a:r>
              <a:rPr lang="en-US" sz="2600" b="1" dirty="0"/>
              <a:t>React component </a:t>
            </a:r>
            <a:r>
              <a:rPr lang="en-US" sz="2600" dirty="0"/>
              <a:t>that renders that path.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Defining </a:t>
            </a:r>
            <a:r>
              <a:rPr lang="en-US" sz="2800" b="1" dirty="0"/>
              <a:t>Links</a:t>
            </a:r>
            <a:r>
              <a:rPr lang="en-US" sz="2800" dirty="0"/>
              <a:t> or </a:t>
            </a:r>
            <a:r>
              <a:rPr lang="en-US" sz="2800" b="1" dirty="0"/>
              <a:t>Buttons</a:t>
            </a:r>
            <a:r>
              <a:rPr lang="en-US" sz="2800" dirty="0"/>
              <a:t> that trigger navigation to the Routes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Route</a:t>
            </a:r>
            <a:r>
              <a:rPr lang="en-US" sz="2800" b="1" u="sng" dirty="0"/>
              <a:t>s</a:t>
            </a:r>
            <a:r>
              <a:rPr lang="en-US" sz="2800" b="1" dirty="0"/>
              <a:t> component </a:t>
            </a:r>
            <a:r>
              <a:rPr lang="en-US" sz="2800" dirty="0"/>
              <a:t>(older component was called</a:t>
            </a:r>
            <a:r>
              <a:rPr lang="en-US" sz="2800" b="1" dirty="0"/>
              <a:t> Switch</a:t>
            </a:r>
            <a:r>
              <a:rPr lang="en-US" sz="2800" dirty="0"/>
              <a:t>) that marks the place (div) on the page that will be replaced/filled with the “current page”. It also lists many </a:t>
            </a:r>
            <a:r>
              <a:rPr lang="en-US" sz="2800" b="1" dirty="0"/>
              <a:t>Route</a:t>
            </a:r>
            <a:r>
              <a:rPr lang="en-US" sz="2800" dirty="0"/>
              <a:t> </a:t>
            </a:r>
            <a:r>
              <a:rPr lang="en-US" sz="2800" b="1" dirty="0"/>
              <a:t>components</a:t>
            </a:r>
            <a:r>
              <a:rPr lang="en-US" sz="2800" dirty="0"/>
              <a:t> as content/children, but only one Route’s View switched each time to be rendered there.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7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+12. Nested Routing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Look at the given pictures for routing. Nested Routing includes:</a:t>
            </a:r>
          </a:p>
          <a:p>
            <a:pPr lvl="1">
              <a:lnSpc>
                <a:spcPct val="100000"/>
              </a:lnSpc>
            </a:pPr>
            <a:r>
              <a:rPr lang="en-US" sz="2600" b="1"/>
              <a:t>Relative paths </a:t>
            </a:r>
            <a:r>
              <a:rPr lang="en-US" sz="2600"/>
              <a:t>for children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Possible </a:t>
            </a:r>
            <a:r>
              <a:rPr lang="en-US" sz="2600" b="1"/>
              <a:t>index route</a:t>
            </a:r>
            <a:r>
              <a:rPr lang="en-US" sz="2600"/>
              <a:t>, rendering the index path.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</a:t>
            </a:r>
            <a:r>
              <a:rPr lang="en-US" sz="2600" b="1"/>
              <a:t>shared layout </a:t>
            </a:r>
            <a:r>
              <a:rPr lang="en-US" sz="2600"/>
              <a:t>component.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with </a:t>
            </a:r>
            <a:r>
              <a:rPr lang="en-US" sz="2600" b="1"/>
              <a:t>shared context</a:t>
            </a:r>
            <a:r>
              <a:rPr lang="en-US" sz="260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74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+13. Programmatic Routing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You can also programmatically </a:t>
            </a:r>
            <a:r>
              <a:rPr lang="en-US" sz="2800" b="1">
                <a:ea typeface="+mn-lt"/>
                <a:cs typeface="+mn-lt"/>
              </a:rPr>
              <a:t>manipulate the Routing history stack: </a:t>
            </a:r>
            <a:r>
              <a:rPr lang="en-US" sz="2800">
                <a:ea typeface="+mn-lt"/>
                <a:cs typeface="+mn-lt"/>
              </a:rPr>
              <a:t>pop, push, replace.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4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1. React and JSX basic syntax - phase</a:t>
            </a:r>
            <a:br>
              <a:rPr lang="en-US" sz="4800" dirty="0"/>
            </a:br>
            <a:endParaRPr lang="en-US" sz="18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432429"/>
            <a:ext cx="11125198" cy="4481009"/>
          </a:xfrm>
        </p:spPr>
        <p:txBody>
          <a:bodyPr vert="horz" lIns="0" tIns="0" rIns="0" bIns="36000" numCol="1" spcCol="360000" rtlCol="0" anchor="t">
            <a:normAutofit lnSpcReduction="10000"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Finally output to browser DOM will be </a:t>
            </a:r>
            <a:r>
              <a:rPr lang="en-US" sz="2800" b="1" dirty="0"/>
              <a:t>HTML with DOM JavaScript</a:t>
            </a:r>
            <a:endParaRPr lang="fi-FI" sz="2800" b="1" dirty="0"/>
          </a:p>
          <a:p>
            <a:pPr marL="719455" lvl="1" indent="-215900">
              <a:lnSpc>
                <a:spcPct val="100000"/>
              </a:lnSpc>
            </a:pPr>
            <a:r>
              <a:rPr lang="fi-FI" sz="2000" dirty="0" err="1">
                <a:cs typeface="Arial" panose="020B0604020202020204"/>
              </a:rPr>
              <a:t>e.g</a:t>
            </a:r>
            <a:r>
              <a:rPr lang="fi-FI" sz="2000" dirty="0">
                <a:cs typeface="Arial" panose="020B0604020202020204"/>
              </a:rPr>
              <a:t>.   &lt;</a:t>
            </a:r>
            <a:r>
              <a:rPr lang="fi-FI" sz="2000" b="1" dirty="0">
                <a:cs typeface="Arial" panose="020B0604020202020204"/>
              </a:rPr>
              <a:t>i</a:t>
            </a:r>
            <a:r>
              <a:rPr lang="fi-FI" sz="2000" dirty="0">
                <a:cs typeface="Arial" panose="020B0604020202020204"/>
              </a:rPr>
              <a:t>nput </a:t>
            </a:r>
            <a:r>
              <a:rPr lang="fi-FI" sz="2000" dirty="0" err="1">
                <a:cs typeface="Arial" panose="020B0604020202020204"/>
              </a:rPr>
              <a:t>type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submit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onclick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myFunc</a:t>
            </a:r>
            <a:r>
              <a:rPr lang="fi-FI" sz="2000" dirty="0">
                <a:cs typeface="Arial" panose="020B0604020202020204"/>
              </a:rPr>
              <a:t>()</a:t>
            </a:r>
            <a:r>
              <a:rPr lang="fi-FI" sz="2000" b="1" dirty="0">
                <a:cs typeface="Arial" panose="020B0604020202020204"/>
              </a:rPr>
              <a:t>;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class</a:t>
            </a:r>
            <a:r>
              <a:rPr lang="fi-FI" sz="2000" dirty="0">
                <a:cs typeface="Arial" panose="020B0604020202020204"/>
              </a:rPr>
              <a:t>="style1" &gt;</a:t>
            </a:r>
            <a:r>
              <a:rPr lang="fi-FI" sz="2000" dirty="0" err="1">
                <a:cs typeface="Arial" panose="020B0604020202020204"/>
              </a:rPr>
              <a:t>Delete</a:t>
            </a:r>
            <a:r>
              <a:rPr lang="fi-FI" sz="2000" dirty="0">
                <a:cs typeface="Arial" panose="020B0604020202020204"/>
              </a:rPr>
              <a:t> </a:t>
            </a:r>
            <a:r>
              <a:rPr lang="fi-FI" sz="2000" dirty="0" err="1">
                <a:cs typeface="Arial" panose="020B0604020202020204"/>
              </a:rPr>
              <a:t>item</a:t>
            </a:r>
            <a:r>
              <a:rPr lang="fi-FI" sz="2000" dirty="0">
                <a:cs typeface="Arial" panose="020B0604020202020204"/>
              </a:rPr>
              <a:t> 101&lt;/...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that, </a:t>
            </a:r>
            <a:r>
              <a:rPr lang="en-US" sz="2800" b="1" dirty="0"/>
              <a:t>React components </a:t>
            </a:r>
            <a:r>
              <a:rPr lang="en-US" sz="2800" dirty="0"/>
              <a:t>(Possibly w. Mui-React components) to be rendered as HTML </a:t>
            </a:r>
            <a:r>
              <a:rPr lang="en-US" sz="2800" dirty="0" err="1"/>
              <a:t>etc</a:t>
            </a:r>
            <a:r>
              <a:rPr lang="en-US" sz="2800" dirty="0"/>
              <a:t> based on e.g. attribute values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1800" dirty="0">
                <a:cs typeface="Arial"/>
              </a:rPr>
              <a:t>e.g.   &lt;</a:t>
            </a:r>
            <a:r>
              <a:rPr lang="en-US" sz="1800" b="1" dirty="0">
                <a:cs typeface="Arial"/>
              </a:rPr>
              <a:t>B</a:t>
            </a:r>
            <a:r>
              <a:rPr lang="en-US" sz="1800" dirty="0">
                <a:cs typeface="Arial"/>
              </a:rPr>
              <a:t>utton </a:t>
            </a:r>
            <a:r>
              <a:rPr lang="en-US" sz="1800" dirty="0" err="1">
                <a:cs typeface="Arial"/>
              </a:rPr>
              <a:t>on</a:t>
            </a:r>
            <a:r>
              <a:rPr lang="en-US" sz="1800" b="1" dirty="0" err="1">
                <a:cs typeface="Arial"/>
              </a:rPr>
              <a:t>C</a:t>
            </a:r>
            <a:r>
              <a:rPr lang="en-US" sz="1800" dirty="0" err="1">
                <a:cs typeface="Arial"/>
              </a:rPr>
              <a:t>lick</a:t>
            </a:r>
            <a:r>
              <a:rPr lang="en-US" sz="1800" dirty="0">
                <a:cs typeface="Arial"/>
              </a:rPr>
              <a:t>={()</a:t>
            </a:r>
            <a:r>
              <a:rPr lang="en-US" sz="1800" b="1" dirty="0">
                <a:cs typeface="Arial"/>
              </a:rPr>
              <a:t>=&gt;</a:t>
            </a:r>
            <a:r>
              <a:rPr lang="en-US" sz="1800" dirty="0" err="1">
                <a:cs typeface="Arial"/>
              </a:rPr>
              <a:t>myFunc</a:t>
            </a:r>
            <a:r>
              <a:rPr lang="en-US" sz="1800" dirty="0">
                <a:cs typeface="Arial"/>
              </a:rPr>
              <a:t>()} </a:t>
            </a:r>
            <a:r>
              <a:rPr lang="en-US" sz="1800" dirty="0" err="1">
                <a:cs typeface="Arial"/>
              </a:rPr>
              <a:t>classNames</a:t>
            </a:r>
            <a:r>
              <a:rPr lang="en-US" sz="1800" dirty="0">
                <a:cs typeface="Arial"/>
              </a:rPr>
              <a:t>={</a:t>
            </a:r>
            <a:r>
              <a:rPr lang="en-US" sz="1800" dirty="0" err="1">
                <a:cs typeface="Arial"/>
              </a:rPr>
              <a:t>z.x</a:t>
            </a:r>
            <a:r>
              <a:rPr lang="en-US" sz="1800" dirty="0">
                <a:cs typeface="Arial"/>
              </a:rPr>
              <a:t>}&gt;Delete item 101&lt;/...&gt;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 we might have </a:t>
            </a:r>
            <a:r>
              <a:rPr lang="en-US" sz="2800" b="1" dirty="0"/>
              <a:t>JavaScript run </a:t>
            </a:r>
            <a:r>
              <a:rPr lang="en-US" sz="2800" dirty="0"/>
              <a:t>so that dynamic values are evaluated, e.g. {item.id}.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ea typeface="+mn-lt"/>
                <a:cs typeface="+mn-lt"/>
              </a:rPr>
              <a:t>e.g.   &lt;Button </a:t>
            </a:r>
            <a:r>
              <a:rPr lang="en-US" sz="2600" dirty="0" err="1">
                <a:ea typeface="+mn-lt"/>
                <a:cs typeface="+mn-lt"/>
              </a:rPr>
              <a:t>onClick</a:t>
            </a:r>
            <a:r>
              <a:rPr lang="en-US" sz="2600" dirty="0">
                <a:ea typeface="+mn-lt"/>
                <a:cs typeface="+mn-lt"/>
              </a:rPr>
              <a:t>=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()=&gt;</a:t>
            </a:r>
            <a:r>
              <a:rPr lang="en-US" sz="2600" dirty="0" err="1">
                <a:ea typeface="+mn-lt"/>
                <a:cs typeface="+mn-lt"/>
              </a:rPr>
              <a:t>myFunc</a:t>
            </a:r>
            <a:r>
              <a:rPr lang="en-US" sz="2600" dirty="0">
                <a:ea typeface="+mn-lt"/>
                <a:cs typeface="+mn-lt"/>
              </a:rPr>
              <a:t>()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 &gt;Delete item 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item.id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&lt;/...&gt;</a:t>
            </a:r>
          </a:p>
          <a:p>
            <a:pPr marL="215455" indent="-215900">
              <a:lnSpc>
                <a:spcPct val="100000"/>
              </a:lnSpc>
            </a:pPr>
            <a:r>
              <a:rPr lang="en-US" sz="2800" dirty="0">
                <a:ea typeface="+mn-lt"/>
                <a:cs typeface="+mn-lt"/>
              </a:rPr>
              <a:t>Before that we might </a:t>
            </a:r>
            <a:r>
              <a:rPr lang="en-US" sz="2800" b="1" dirty="0">
                <a:ea typeface="+mn-lt"/>
                <a:cs typeface="+mn-lt"/>
              </a:rPr>
              <a:t>write</a:t>
            </a:r>
            <a:r>
              <a:rPr lang="en-US" sz="2800" dirty="0">
                <a:ea typeface="+mn-lt"/>
                <a:cs typeface="+mn-lt"/>
              </a:rPr>
              <a:t> things in </a:t>
            </a:r>
            <a:r>
              <a:rPr lang="en-US" sz="2800" b="1" dirty="0">
                <a:ea typeface="+mn-lt"/>
                <a:cs typeface="+mn-lt"/>
              </a:rPr>
              <a:t>TypeScript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tsc</a:t>
            </a:r>
            <a:r>
              <a:rPr lang="en-US" sz="2800" dirty="0">
                <a:ea typeface="+mn-lt"/>
                <a:cs typeface="+mn-lt"/>
              </a:rPr>
              <a:t>-compiled to JS</a:t>
            </a:r>
            <a:endParaRPr lang="en-US" sz="28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8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2. Single-page application, SPA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Browser fetches/loads only one version of the page from the server, in the beginning.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After that, with the JavaScript code running on the browser, we just update that one page DOM, but to the user it looks like we are navigating through different pages.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React routing is able to make it look like we are navigating. And, also make the routing programming logical for the programmer.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5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 dirty="0"/>
              <a:t>3. React component state and props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State created with the </a:t>
            </a:r>
            <a:r>
              <a:rPr lang="en-US" sz="2800" b="1" dirty="0" err="1"/>
              <a:t>useState</a:t>
            </a:r>
            <a:r>
              <a:rPr lang="en-US" sz="2800" dirty="0"/>
              <a:t> hook(s).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State fraction(s) updated with the set (setter) function(s).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Props given in Parent component JSX to the Child component. 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Child component receiving the props …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… and </a:t>
            </a:r>
            <a:r>
              <a:rPr lang="en-US" sz="2800" dirty="0" err="1"/>
              <a:t>destructuring</a:t>
            </a:r>
            <a:r>
              <a:rPr lang="en-US" sz="2800" dirty="0"/>
              <a:t> them into local </a:t>
            </a:r>
            <a:r>
              <a:rPr lang="en-US" sz="2800" dirty="0" err="1"/>
              <a:t>consts</a:t>
            </a:r>
            <a:r>
              <a:rPr lang="en-US" sz="2800" dirty="0"/>
              <a:t> (or, now often straight in the function parameter list) with the </a:t>
            </a:r>
            <a:r>
              <a:rPr lang="en-US" sz="2800" b="1" dirty="0" err="1"/>
              <a:t>destructuring</a:t>
            </a:r>
            <a:r>
              <a:rPr lang="en-US" sz="2800" b="1" dirty="0"/>
              <a:t> assignment</a:t>
            </a:r>
            <a:r>
              <a:rPr lang="en-US" sz="2800" dirty="0"/>
              <a:t>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5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4. Rendering single and multiple components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Mostly wrap your returned components inside parentheses (   ) to avoid mistakes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Return just single component, e.g. a list. If multiple components, wrap them into a React fragment: &lt;&gt; … &lt;/&gt;</a:t>
            </a: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With multiple components (map or other list creation) remember to give a truly unique and permanent </a:t>
            </a:r>
            <a:r>
              <a:rPr lang="en-US" sz="2800" b="1" dirty="0"/>
              <a:t>key</a:t>
            </a:r>
            <a:r>
              <a:rPr lang="en-US" sz="2800" dirty="0"/>
              <a:t> property, </a:t>
            </a:r>
          </a:p>
          <a:p>
            <a:pPr marL="719900" lvl="1" indent="-215900">
              <a:lnSpc>
                <a:spcPct val="100000"/>
              </a:lnSpc>
            </a:pPr>
            <a:r>
              <a:rPr lang="en-US" sz="2600" dirty="0"/>
              <a:t>e.g. pick the id of the element as the value for the key</a:t>
            </a:r>
            <a:endParaRPr lang="en-US" sz="26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4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5. Material UI components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use only Material UI components to get the styles defined in the Theme. (=&gt; no HTML elements, p, span, if possible, in your JSX)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think what HTML elements they return. e.g. so we won't get &lt;p&gt; inside of a &lt;p&gt; which is against HTML standard. Or &lt;div&gt; as direct child of &lt;table&gt; or so on.</a:t>
            </a:r>
            <a:endParaRPr lang="en-US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For some MUI-React components you can specify which HTML element will be rendered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(Start learning Mui React components from very simple examples of yours. Build gradually bigger structures.)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6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6. Using the Material UI Theme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079" y="1583871"/>
            <a:ext cx="11373983" cy="4557177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Define the Theme in a different file with the </a:t>
            </a:r>
            <a:r>
              <a:rPr lang="en-US" sz="2800" b="1" dirty="0" err="1"/>
              <a:t>createTheme</a:t>
            </a:r>
            <a:r>
              <a:rPr lang="en-US" sz="2800" dirty="0"/>
              <a:t> function. You can define Palettes, give components special custom styles.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Wrap the whole application root inside </a:t>
            </a:r>
            <a:r>
              <a:rPr lang="en-US" sz="2800" b="1" dirty="0" err="1"/>
              <a:t>ThemeProvider</a:t>
            </a:r>
            <a:r>
              <a:rPr lang="en-US" sz="2800" dirty="0"/>
              <a:t>. That already gives Material UI components their default styles.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If you </a:t>
            </a:r>
            <a:r>
              <a:rPr lang="en-US" sz="2800" b="1" dirty="0"/>
              <a:t>only</a:t>
            </a:r>
            <a:r>
              <a:rPr lang="en-US" sz="2800" dirty="0"/>
              <a:t> use Material UI components. Then you’ll get the theme styles automatically after theme defined.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In rare need to use </a:t>
            </a:r>
            <a:r>
              <a:rPr lang="en-US" sz="2800" b="1" u="sng" dirty="0"/>
              <a:t>specific</a:t>
            </a:r>
            <a:r>
              <a:rPr lang="en-US" sz="2800" b="1" dirty="0"/>
              <a:t> colors, sizes or styles</a:t>
            </a:r>
            <a:r>
              <a:rPr lang="en-US" sz="2800" dirty="0"/>
              <a:t> from the theme, use the </a:t>
            </a:r>
            <a:r>
              <a:rPr lang="en-US" sz="2800" b="1" dirty="0" err="1"/>
              <a:t>useTheme</a:t>
            </a:r>
            <a:r>
              <a:rPr lang="en-US" sz="2800" dirty="0"/>
              <a:t> hook to use the theme object in component code.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redPalette</a:t>
            </a:r>
            <a:r>
              <a:rPr lang="en-US" dirty="0"/>
              <a:t> and </a:t>
            </a:r>
            <a:r>
              <a:rPr lang="en-US" dirty="0" err="1"/>
              <a:t>yellowPalette</a:t>
            </a:r>
            <a:r>
              <a:rPr lang="en-US" dirty="0"/>
              <a:t> to spot hardcoded styles, colors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36781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Make your whole project follow the theme styles.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This can be checked by flipping all colors to some all-red tint palette, to all-yellow tint palette, and back to your normal color palette. 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If something did not go red (later yellow) you have hard-coded colors in your project!</a:t>
            </a:r>
          </a:p>
          <a:p>
            <a:pPr marL="215900" indent="-215900"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Similarly, you can use some funny distinctive broken font from the theme and what is not looking funny, is hard-coded.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8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CssBaseline</a:t>
            </a:r>
            <a:r>
              <a:rPr lang="en-US" dirty="0"/>
              <a:t> /&gt; - reset the Browser styles to Materia UI:s (</a:t>
            </a:r>
            <a:r>
              <a:rPr lang="en-US" dirty="0" err="1"/>
              <a:t>Mui:s</a:t>
            </a:r>
            <a:r>
              <a:rPr lang="en-US" dirty="0"/>
              <a:t>) own basic styles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This component is inserted to the root component of the React-Mui app as well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The idea is to reset all style differences between different browsers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Gives an explicit style setting for everything and thus </a:t>
            </a:r>
            <a:endParaRPr lang="en-US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browser differences would hopefully disappear</a:t>
            </a: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Material UI styles would stay consistent also in the future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7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ADF884DD0861243B829456B91D71C32" ma:contentTypeVersion="13" ma:contentTypeDescription="Luo uusi asiakirja." ma:contentTypeScope="" ma:versionID="314522af3e545be07820a3e09ada0045">
  <xsd:schema xmlns:xsd="http://www.w3.org/2001/XMLSchema" xmlns:xs="http://www.w3.org/2001/XMLSchema" xmlns:p="http://schemas.microsoft.com/office/2006/metadata/properties" xmlns:ns2="8438dade-b61d-47d7-ab56-0bbf57e3795f" xmlns:ns3="0b3f8f6d-dc8d-4076-ae37-9bbd8f8c2dbf" targetNamespace="http://schemas.microsoft.com/office/2006/metadata/properties" ma:root="true" ma:fieldsID="1bc2462d560d8dfa6d4fd7061c558562" ns2:_="" ns3:_="">
    <xsd:import namespace="8438dade-b61d-47d7-ab56-0bbf57e3795f"/>
    <xsd:import namespace="0b3f8f6d-dc8d-4076-ae37-9bbd8f8c2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8dade-b61d-47d7-ab56-0bbf57e37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Kuvien tunnisteet" ma:readOnly="false" ma:fieldId="{5cf76f15-5ced-4ddc-b409-7134ff3c332f}" ma:taxonomyMulti="true" ma:sspId="b840f101-7d04-46f0-beee-8e35b8c16e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f8f6d-dc8d-4076-ae37-9bbd8f8c2db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5957670-dde0-4bd0-bb42-2d1863d20d26}" ma:internalName="TaxCatchAll" ma:showField="CatchAllData" ma:web="0b3f8f6d-dc8d-4076-ae37-9bbd8f8c2d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3f8f6d-dc8d-4076-ae37-9bbd8f8c2dbf" xsi:nil="true"/>
    <lcf76f155ced4ddcb4097134ff3c332f xmlns="8438dade-b61d-47d7-ab56-0bbf57e3795f">
      <Terms xmlns="http://schemas.microsoft.com/office/infopath/2007/PartnerControls"/>
    </lcf76f155ced4ddcb4097134ff3c332f>
    <SharedWithUsers xmlns="0b3f8f6d-dc8d-4076-ae37-9bbd8f8c2dbf">
      <UserInfo>
        <DisplayName>Siba23K - Jäsenet</DisplayName>
        <AccountId>32</AccountId>
        <AccountType/>
      </UserInfo>
      <UserInfo>
        <DisplayName>Software Project 2023 H1 - Jäsenet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D8B6CA5-4463-44E3-A138-AB79431CCE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38dade-b61d-47d7-ab56-0bbf57e3795f"/>
    <ds:schemaRef ds:uri="0b3f8f6d-dc8d-4076-ae37-9bbd8f8c2d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8438dade-b61d-47d7-ab56-0bbf57e3795f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b3f8f6d-dc8d-4076-ae37-9bbd8f8c2db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187</TotalTime>
  <Words>1512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Office Theme</vt:lpstr>
      <vt:lpstr>Frontend Learning    for building a React – Material UI Frontend,  or  e.g. a Frontend knowledge exam</vt:lpstr>
      <vt:lpstr>1. React and JSX basic syntax - phase </vt:lpstr>
      <vt:lpstr>2. Single-page application, SPA</vt:lpstr>
      <vt:lpstr>3. React component state and props</vt:lpstr>
      <vt:lpstr>4. Rendering single and multiple components</vt:lpstr>
      <vt:lpstr>5. Material UI components</vt:lpstr>
      <vt:lpstr>6. Using the Material UI Theme</vt:lpstr>
      <vt:lpstr>Use redPalette and yellowPalette to spot hardcoded styles, colors</vt:lpstr>
      <vt:lpstr>&lt;CssBaseline /&gt; - reset the Browser styles to Materia UI:s (Mui:s) own basic styles</vt:lpstr>
      <vt:lpstr>7. Child component updating parent’s state</vt:lpstr>
      <vt:lpstr>8. The useEffect hook</vt:lpstr>
      <vt:lpstr>9. Typical List component composition</vt:lpstr>
      <vt:lpstr>PowerPoint Presentation</vt:lpstr>
      <vt:lpstr>10. App context – access something across the app</vt:lpstr>
      <vt:lpstr>11. Routing</vt:lpstr>
      <vt:lpstr>+12. Nested Routing</vt:lpstr>
      <vt:lpstr>+13. Programmatic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52</cp:revision>
  <cp:lastPrinted>2020-09-28T07:56:54Z</cp:lastPrinted>
  <dcterms:created xsi:type="dcterms:W3CDTF">2022-05-08T17:05:50Z</dcterms:created>
  <dcterms:modified xsi:type="dcterms:W3CDTF">2024-03-14T06:57:41Z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0x0101000ADF884DD0861243B829456B91D71C32</vt:lpwstr>
  </property>
</Properties>
</file>