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84" r:id="rId7"/>
    <p:sldId id="281" r:id="rId8"/>
    <p:sldId id="282" r:id="rId9"/>
    <p:sldId id="268" r:id="rId10"/>
    <p:sldId id="283" r:id="rId11"/>
    <p:sldId id="269" r:id="rId12"/>
    <p:sldId id="270" r:id="rId13"/>
    <p:sldId id="280" r:id="rId14"/>
    <p:sldId id="272" r:id="rId15"/>
    <p:sldId id="271" r:id="rId16"/>
    <p:sldId id="274" r:id="rId17"/>
    <p:sldId id="273" r:id="rId18"/>
    <p:sldId id="276" r:id="rId19"/>
    <p:sldId id="278" r:id="rId20"/>
    <p:sldId id="277" r:id="rId21"/>
    <p:sldId id="279" r:id="rId22"/>
    <p:sldId id="266" r:id="rId2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18.2.2024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compose-application-mode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network/drivers/bridge/" TargetMode="External"/><Relationship Id="rId2" Type="http://schemas.openxmlformats.org/officeDocument/2006/relationships/hyperlink" Target="https://www.docker.com/blog/docker-compose-networ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network/drivers/host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 concepts and Vocabulary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understanding, motivation and discussion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Dockerfile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B651A1E-9BED-B689-916E-442E238E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27" y="1014668"/>
            <a:ext cx="10283938" cy="40659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56BAEC-3128-42E0-F30F-6A4F790BB1BB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5134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dockerignore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 which files and folders won’t be copied/packed into the Docker image.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73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Ready-made from Docker Hub, OR one you have created. Template that can be used to create container.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some MariaDB image you want to take into use. It’s a snapshot of a running/runnable MariaDB or other DB server that starts from a certain documented state. Typically, there is a root user with known password (public information, everyone knows the password!), a certain database/schema created, like ‘test’. When taking that image into use, you must then immediately: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the root user by changing the password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user with less privileges with safe password or other safe access. 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 that user access to wanted schema etc.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 possibly with table creation,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99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Image </a:t>
            </a:r>
            <a:r>
              <a:rPr lang="fi-FI" dirty="0" err="1"/>
              <a:t>registry</a:t>
            </a:r>
            <a:r>
              <a:rPr lang="fi-FI" dirty="0"/>
              <a:t>, e.g. </a:t>
            </a:r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Hub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push = publish our images for others to use.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pull = download images to use ourselves.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2484449C-ACB1-5DFC-AE1A-1CC6A1D5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84" y="1316322"/>
            <a:ext cx="3965099" cy="16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7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compose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 for creating and starting multiple containers that depend on / talk to each other.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Thus, you’ll have to: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the services, plus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some ports exposed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nd/or define (virtual) networks shared by multiple containers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share volumes.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define those in a docker-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compose.yml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i-FI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https://docs.docker.com/compose/compose-application-model/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9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volume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Persisted folders and files on disk.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sharing between containers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for keeping data between container deletion and re-creation!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(Container is deleted totally, but volume resides by default in the host file system)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80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volume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  <p:pic>
        <p:nvPicPr>
          <p:cNvPr id="10" name="Content Placeholder 9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4879080-61FE-6B3A-DE61-5C8F6D2A02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33407" y="197987"/>
            <a:ext cx="8912696" cy="557466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375A48-11BB-EBB6-6A50-95AB866A6567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3668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network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91001"/>
            <a:ext cx="11125198" cy="48224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(by default isolated) containers to communicate with each other, or the host computer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https://www.docker.com/blog/docker-compose-networking/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multiple network configurations available, e.g. Bridge, Host, none, (Overlay, etc.)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https://docs.docker.com/network/drivers/bridge/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Bridge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network is the normal one, letting included containers communicate with each other.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default</a:t>
            </a: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bridge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automatic when you don’t specify any network. If you expose ports, they are visible in the host computer.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ii) User-defined Bridge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now you can use DNS name resolution, containers keep their DNS name. Usually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recommended network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docker, especially when e.g. having backend container communicating internally with database container!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https://docs.docker.com/network/drivers/host/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iii) Host 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refers to the host computer where Docker engine is run. Do you want to e.g.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the containers run like your host computer service? Sometimes, often not! No need to expose the ports, they are visible in the host like any service on host computer.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iv) None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total isolation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 (There are others, but then we start to go to so complicated ‘server farms’ that better add Kubernetes too)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18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network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18</a:t>
            </a:fld>
            <a:endParaRPr lang="en-GB"/>
          </a:p>
        </p:txBody>
      </p:sp>
      <p:pic>
        <p:nvPicPr>
          <p:cNvPr id="9" name="Content Placeholder 8" descr="A diagram of a network&#10;&#10;Description automatically generated">
            <a:extLst>
              <a:ext uri="{FF2B5EF4-FFF2-40B4-BE49-F238E27FC236}">
                <a16:creationId xmlns:a16="http://schemas.microsoft.com/office/drawing/2014/main" id="{4F3C2D7E-9E75-70A9-50A0-3967F4715B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64145" y="780836"/>
            <a:ext cx="9347163" cy="437679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375A48-11BB-EBB6-6A50-95AB866A6567}"/>
              </a:ext>
            </a:extLst>
          </p:cNvPr>
          <p:cNvSpPr txBox="1"/>
          <p:nvPr/>
        </p:nvSpPr>
        <p:spPr>
          <a:xfrm>
            <a:off x="360851" y="4154306"/>
            <a:ext cx="31319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two user-defined bridge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42671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202545-D26B-485C-9E25-62859E9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Try</a:t>
            </a:r>
            <a:r>
              <a:rPr lang="fi-FI" dirty="0"/>
              <a:t> to </a:t>
            </a:r>
            <a:r>
              <a:rPr lang="fi-FI" dirty="0" err="1"/>
              <a:t>enjoy</a:t>
            </a:r>
            <a:r>
              <a:rPr lang="fi-FI" dirty="0"/>
              <a:t> </a:t>
            </a:r>
            <a:r>
              <a:rPr lang="fi-FI" dirty="0" err="1"/>
              <a:t>docker</a:t>
            </a:r>
            <a:r>
              <a:rPr lang="fi-FI" dirty="0"/>
              <a:t>!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958F18-B2CD-466B-9484-11991446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life a </a:t>
            </a:r>
            <a:r>
              <a:rPr lang="fi-FI" dirty="0" err="1"/>
              <a:t>lot</a:t>
            </a:r>
            <a:r>
              <a:rPr lang="fi-FI" dirty="0"/>
              <a:t> </a:t>
            </a:r>
            <a:r>
              <a:rPr lang="fi-FI" dirty="0" err="1"/>
              <a:t>easier</a:t>
            </a:r>
            <a:r>
              <a:rPr lang="fi-FI" dirty="0"/>
              <a:t>, </a:t>
            </a:r>
            <a:r>
              <a:rPr lang="fi-FI" dirty="0" err="1"/>
              <a:t>after</a:t>
            </a:r>
            <a:r>
              <a:rPr lang="fi-FI" dirty="0"/>
              <a:t> some </a:t>
            </a:r>
            <a:r>
              <a:rPr lang="fi-FI" dirty="0" err="1"/>
              <a:t>invested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and </a:t>
            </a:r>
            <a:r>
              <a:rPr lang="fi-FI" dirty="0" err="1"/>
              <a:t>effort</a:t>
            </a:r>
            <a:r>
              <a:rPr lang="fi-FI" dirty="0"/>
              <a:t>.</a:t>
            </a:r>
            <a:br>
              <a:rPr lang="fi-FI" dirty="0"/>
            </a:br>
            <a:br>
              <a:rPr lang="fi-FI" dirty="0"/>
            </a:br>
            <a:r>
              <a:rPr lang="fi-FI" dirty="0" err="1"/>
              <a:t>But</a:t>
            </a:r>
            <a:r>
              <a:rPr lang="fi-FI" dirty="0"/>
              <a:t> it </a:t>
            </a:r>
            <a:r>
              <a:rPr lang="fi-FI" dirty="0" err="1"/>
              <a:t>certainly</a:t>
            </a:r>
            <a:r>
              <a:rPr lang="fi-FI" dirty="0"/>
              <a:t> is </a:t>
            </a:r>
            <a:r>
              <a:rPr lang="fi-FI" dirty="0" err="1"/>
              <a:t>slightly</a:t>
            </a:r>
            <a:r>
              <a:rPr lang="fi-FI" dirty="0"/>
              <a:t> </a:t>
            </a:r>
            <a:r>
              <a:rPr lang="fi-FI" dirty="0" err="1"/>
              <a:t>challenging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 to </a:t>
            </a:r>
            <a:r>
              <a:rPr lang="fi-FI" dirty="0" err="1"/>
              <a:t>understand</a:t>
            </a:r>
            <a:r>
              <a:rPr lang="fi-FI" dirty="0"/>
              <a:t>. </a:t>
            </a:r>
            <a:r>
              <a:rPr lang="fi-FI" dirty="0" err="1"/>
              <a:t>Step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step</a:t>
            </a:r>
            <a:r>
              <a:rPr lang="fi-FI" dirty="0"/>
              <a:t>, </a:t>
            </a:r>
            <a:r>
              <a:rPr lang="fi-FI" dirty="0" err="1"/>
              <a:t>concept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concept</a:t>
            </a:r>
            <a:r>
              <a:rPr lang="fi-FI" dirty="0"/>
              <a:t> …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60C12-A89E-4C4C-BD2F-3613A50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22EC-FB8F-BE4C-8513-60D11DB7758C}" type="datetime1">
              <a:rPr lang="fi-FI" smtClean="0"/>
              <a:t>18.2.2024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E976D-5A91-AB4D-B2D0-A126959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6A27-2D07-2E41-8780-1ACD431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(PaaS) environment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build, deliver and run software as isolated and independent containers.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default, containers are sand-boxed / isolated. 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 services available to others by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exposing ports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e.g. for your browser to use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see others by connecting them by virtual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containers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share data also by shared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volumes.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Basically a shared folder that two or more containers can access.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Using </a:t>
            </a:r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containers</a:t>
            </a:r>
            <a:r>
              <a:rPr lang="fi-FI" dirty="0"/>
              <a:t> </a:t>
            </a:r>
            <a:r>
              <a:rPr lang="fi-FI" dirty="0" err="1"/>
              <a:t>vs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Virtual Machines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521" y="1773238"/>
            <a:ext cx="11408415" cy="41402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fi-FI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Shortes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maybe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containers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bit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just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operating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running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operating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runs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containers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isolation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managing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</a:pP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otherhand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inside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it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feels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machines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feel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running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e.g.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light-weight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Linux and file </a:t>
            </a:r>
            <a:r>
              <a:rPr lang="fi-FI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fi-FI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12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- </a:t>
            </a:r>
            <a:r>
              <a:rPr lang="fi-FI" dirty="0" err="1"/>
              <a:t>basic</a:t>
            </a:r>
            <a:r>
              <a:rPr lang="fi-FI" dirty="0"/>
              <a:t> </a:t>
            </a:r>
            <a:r>
              <a:rPr lang="fi-FI" dirty="0" err="1"/>
              <a:t>concepts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  <p:pic>
        <p:nvPicPr>
          <p:cNvPr id="10" name="Content Placeholder 9" descr="A diagram of a software&#10;&#10;Description automatically generated with medium confidence">
            <a:extLst>
              <a:ext uri="{FF2B5EF4-FFF2-40B4-BE49-F238E27FC236}">
                <a16:creationId xmlns:a16="http://schemas.microsoft.com/office/drawing/2014/main" id="{4F3B06C5-C150-8C8A-3F43-099D8211BF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96135" y="1331413"/>
            <a:ext cx="6678649" cy="45820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3030AA-CB9A-4738-83FE-7FB902D659CE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4984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– </a:t>
            </a:r>
            <a:r>
              <a:rPr lang="fi-FI" dirty="0" err="1"/>
              <a:t>bigger</a:t>
            </a:r>
            <a:r>
              <a:rPr lang="fi-FI" dirty="0"/>
              <a:t> </a:t>
            </a:r>
            <a:r>
              <a:rPr lang="fi-FI" dirty="0" err="1"/>
              <a:t>picture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030AA-CB9A-4738-83FE-7FB902D659CE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  <p:pic>
        <p:nvPicPr>
          <p:cNvPr id="9" name="Content Placeholder 8" descr="A diagram of a software application&#10;&#10;Description automatically generated with medium confidence">
            <a:extLst>
              <a:ext uri="{FF2B5EF4-FFF2-40B4-BE49-F238E27FC236}">
                <a16:creationId xmlns:a16="http://schemas.microsoft.com/office/drawing/2014/main" id="{1CB85512-7B70-57EB-06E3-63DCF5FE5D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9771" y="1109609"/>
            <a:ext cx="8875756" cy="4896297"/>
          </a:xfrm>
        </p:spPr>
      </p:pic>
    </p:spTree>
    <p:extLst>
      <p:ext uri="{BB962C8B-B14F-4D97-AF65-F5344CB8AC3E}">
        <p14:creationId xmlns:p14="http://schemas.microsoft.com/office/powerpoint/2010/main" val="380350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Previous</a:t>
            </a:r>
            <a:r>
              <a:rPr lang="fi-FI" dirty="0"/>
              <a:t> image </a:t>
            </a:r>
            <a:r>
              <a:rPr lang="fi-FI" dirty="0" err="1"/>
              <a:t>showed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e.g.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images as containers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images based on your files, scripts and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 images (for running) from Docker registries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95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Engine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engine (</a:t>
            </a:r>
            <a:r>
              <a:rPr lang="en-U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daemon/process and Docker Engine API 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manage and run the containers.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Isolate and connect them based on definitions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9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 (CLI </a:t>
            </a:r>
            <a:r>
              <a:rPr lang="fi-FI" dirty="0" err="1"/>
              <a:t>command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line command.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for giving commands e.g. about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or stopping containers, removing containers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building, publishing images, removing images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inding status of containers and images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executing commands inside the container from outside:         docker exec …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99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Dockerfile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‘script’ for making your own Docker images.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could be built based on source code and other assets on your disk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and, if needed, based on / expanding on ready-made images from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Hub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other docker image registry.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42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schemas.microsoft.com/sharepoint/v3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85</TotalTime>
  <Words>1040</Words>
  <Application>Microsoft Office PowerPoint</Application>
  <PresentationFormat>Widescreen</PresentationFormat>
  <Paragraphs>121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Docker concepts and Vocabulary</vt:lpstr>
      <vt:lpstr>Docker</vt:lpstr>
      <vt:lpstr>Using Docker containers vs using Virtual Machines</vt:lpstr>
      <vt:lpstr>Docker - basic concepts</vt:lpstr>
      <vt:lpstr>Docker – bigger picture</vt:lpstr>
      <vt:lpstr>Previous image showed how you can e.g.</vt:lpstr>
      <vt:lpstr>Docker Engine</vt:lpstr>
      <vt:lpstr>docker  (CLI command)</vt:lpstr>
      <vt:lpstr>Dockerfile</vt:lpstr>
      <vt:lpstr>Dockerfile</vt:lpstr>
      <vt:lpstr>.dockerignore</vt:lpstr>
      <vt:lpstr>image</vt:lpstr>
      <vt:lpstr>Docker Image registry, e.g. Docker Hub</vt:lpstr>
      <vt:lpstr>docker compose</vt:lpstr>
      <vt:lpstr>volume</vt:lpstr>
      <vt:lpstr>volume</vt:lpstr>
      <vt:lpstr>network</vt:lpstr>
      <vt:lpstr>network</vt:lpstr>
      <vt:lpstr>Try to enjoy docker!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17</cp:revision>
  <cp:lastPrinted>2020-09-28T07:56:54Z</cp:lastPrinted>
  <dcterms:created xsi:type="dcterms:W3CDTF">2024-01-24T14:33:46Z</dcterms:created>
  <dcterms:modified xsi:type="dcterms:W3CDTF">2024-02-18T18:06:02Z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