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4" r:id="rId7"/>
    <p:sldId id="273" r:id="rId8"/>
    <p:sldId id="275" r:id="rId9"/>
    <p:sldId id="277" r:id="rId10"/>
    <p:sldId id="278" r:id="rId11"/>
    <p:sldId id="279" r:id="rId12"/>
    <p:sldId id="276" r:id="rId13"/>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6288"/>
  </p:normalViewPr>
  <p:slideViewPr>
    <p:cSldViewPr snapToGrid="0" snapToObjects="1" showGuides="1">
      <p:cViewPr varScale="1">
        <p:scale>
          <a:sx n="164" d="100"/>
          <a:sy n="164" d="100"/>
        </p:scale>
        <p:origin x="100" y="2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16/01/2024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16.1.2024</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16.1.2024</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16.1.2024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16.1.2024</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alju/scrum_learning/blob/master/ScrumDrawings/02_AboutScrumRolesAndTasks.pdf" TargetMode="External"/><Relationship Id="rId2" Type="http://schemas.openxmlformats.org/officeDocument/2006/relationships/hyperlink" Target="https://github.com/valju/scrum_learning/tree/master/ScrumDrawings" TargetMode="External"/><Relationship Id="rId1" Type="http://schemas.openxmlformats.org/officeDocument/2006/relationships/slideLayout" Target="../slideLayouts/slideLayout2.xml"/><Relationship Id="rId5" Type="http://schemas.openxmlformats.org/officeDocument/2006/relationships/hyperlink" Target="https://github.com/valju/scrum_learning/blob/master/ScrumDrawings/04b_ScrumSchedule_for_OneWeekSprint_TypicalMiddleOfWeekCloseAndStart.pdf" TargetMode="External"/><Relationship Id="rId4" Type="http://schemas.openxmlformats.org/officeDocument/2006/relationships/hyperlink" Target="https://github.com/valju/scrum_learning/blob/master/ScrumDrawings/03_ScrumMeetingTypes_ActionsAndAttendee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agahelia/swd4tn023/blob/master/06_ohjelmistoarkkitehtuurit_ja_patternit/SoftwareArchitecturesAndPatterns.pdf" TargetMode="External"/><Relationship Id="rId2" Type="http://schemas.openxmlformats.org/officeDocument/2006/relationships/hyperlink" Target="https://github.com/haagahelia/swd4tn023/blob/master/06_ohjelmistoarkkitehtuurit_ja_patternit/uuid.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aagahelia/swd4tn023/tree/master/03_infra_ja_automaatio/BasicGitBranchingMinimumForBigTe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agahelia/swd4tn023/blob/master/06_ohjelmistoarkkitehtuurit_ja_patternit/documentation_principles_for_sw_project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agahelia/ohke-teknologiat/blob/master/06_ohjelmistoarkkitehtuurit_ja_patternit/Software%20Development%20projec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Projects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How to make student etc. projects efficient and enjoyable</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16.1.2024</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en-US" dirty="0"/>
              <a:t>How </a:t>
            </a:r>
            <a:r>
              <a:rPr lang="en-US" dirty="0" err="1"/>
              <a:t>Softala</a:t>
            </a:r>
            <a:r>
              <a:rPr lang="en-US" dirty="0"/>
              <a:t> etc. school projects </a:t>
            </a:r>
            <a:r>
              <a:rPr lang="en-US" u="sng" dirty="0"/>
              <a:t>differ</a:t>
            </a:r>
            <a:r>
              <a:rPr lang="en-US" dirty="0"/>
              <a:t> from the usual ones in business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lnSpcReduction="10000"/>
          </a:bodyPr>
          <a:lstStyle/>
          <a:p>
            <a:pPr>
              <a:lnSpc>
                <a:spcPct val="100000"/>
              </a:lnSpc>
            </a:pPr>
            <a:r>
              <a:rPr lang="en-US" sz="2800" dirty="0"/>
              <a:t>The teams are comparably bigger than would be set in real SW firms</a:t>
            </a:r>
          </a:p>
          <a:p>
            <a:pPr>
              <a:lnSpc>
                <a:spcPct val="100000"/>
              </a:lnSpc>
            </a:pPr>
            <a:r>
              <a:rPr lang="en-US" sz="2800" dirty="0"/>
              <a:t>Even if ICT work often is learning and research, here even more so</a:t>
            </a:r>
          </a:p>
          <a:p>
            <a:pPr>
              <a:lnSpc>
                <a:spcPct val="100000"/>
              </a:lnSpc>
            </a:pPr>
            <a:r>
              <a:rPr lang="en-US" sz="2800" dirty="0"/>
              <a:t>We usually have no product running in ”production environment”</a:t>
            </a:r>
          </a:p>
          <a:p>
            <a:pPr>
              <a:lnSpc>
                <a:spcPct val="100000"/>
              </a:lnSpc>
            </a:pPr>
            <a:r>
              <a:rPr lang="en-US" sz="2800" dirty="0"/>
              <a:t>Other members need your contribution faster than normally (the architecture, folder and file structure, frontend routing,  API end points, access management, … )</a:t>
            </a:r>
          </a:p>
          <a:p>
            <a:pPr>
              <a:lnSpc>
                <a:spcPct val="100000"/>
              </a:lnSpc>
            </a:pPr>
            <a:r>
              <a:rPr lang="en-US" sz="2800" dirty="0"/>
              <a:t>Students are not working fulltime for this project nor this tech stack</a:t>
            </a:r>
          </a:p>
          <a:p>
            <a:pPr>
              <a:lnSpc>
                <a:spcPct val="100000"/>
              </a:lnSpc>
            </a:pPr>
            <a:r>
              <a:rPr lang="en-US" sz="2800" dirty="0"/>
              <a:t>Students do more roles than SW developers </a:t>
            </a:r>
            <a:r>
              <a:rPr lang="en-US" sz="2800" i="1" dirty="0"/>
              <a:t>typically</a:t>
            </a:r>
            <a:r>
              <a:rPr lang="en-US" sz="2800" dirty="0"/>
              <a:t> do. (incl. Product Owner, Product and UX design, customer contact)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16.1.2024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500" dirty="0"/>
              <a:t>The goals in our projects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0234"/>
            <a:ext cx="11125198" cy="4623204"/>
          </a:xfrm>
        </p:spPr>
        <p:txBody>
          <a:bodyPr>
            <a:normAutofit/>
          </a:bodyPr>
          <a:lstStyle/>
          <a:p>
            <a:pPr marL="0" indent="0">
              <a:buNone/>
            </a:pPr>
            <a:r>
              <a:rPr lang="en-US" dirty="0"/>
              <a:t>Fundamentally you want to create a “well-oiled machine” or “heavy but steady train” that slowly but inevitably starts to produce results, </a:t>
            </a:r>
            <a:r>
              <a:rPr lang="en-US" b="1" dirty="0"/>
              <a:t>especially towards the end of the project</a:t>
            </a:r>
          </a:p>
          <a:p>
            <a:r>
              <a:rPr lang="en-US" dirty="0"/>
              <a:t>It’s also important to have enjoyable challenging environment, where the pressure is manageable and will not cause prolonged stress</a:t>
            </a:r>
          </a:p>
          <a:p>
            <a:r>
              <a:rPr lang="en-US" dirty="0"/>
              <a:t>We want to make the mistakes here that you don’t want to do in your first job!</a:t>
            </a:r>
          </a:p>
          <a:p>
            <a:r>
              <a:rPr lang="en-US" dirty="0"/>
              <a:t>You want to start your career project later with skills, knowledge, experience and a slightly thicker skin. </a:t>
            </a:r>
          </a:p>
          <a:p>
            <a:r>
              <a:rPr lang="en-US" dirty="0"/>
              <a:t>Thus the only important thing is not the product, but developing the process/project so that your next project would start </a:t>
            </a:r>
            <a:r>
              <a:rPr lang="en-US" dirty="0" err="1"/>
              <a:t>suberbly</a:t>
            </a:r>
            <a:endParaRPr lang="en-US" dirty="0"/>
          </a:p>
          <a:p>
            <a:pPr lvl="1"/>
            <a:r>
              <a:rPr lang="en-US" dirty="0"/>
              <a:t>Of course if that is really successful you have a good version of the product at the end of the project. Good sound first version of the product but not the best. </a:t>
            </a:r>
          </a:p>
          <a:p>
            <a:r>
              <a:rPr lang="en-US" dirty="0"/>
              <a:t>If all process and project factors are sound, your team might produce more product results on the last 2-3 weeks than a immature project will produce in the whole 16 weeks!  </a:t>
            </a:r>
          </a:p>
          <a:p>
            <a:pPr lvl="1"/>
            <a:r>
              <a:rPr lang="en-US" dirty="0"/>
              <a:t>The product is also a test of the project process’ maturity</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16.1.2024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67268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500" dirty="0"/>
              <a:t>These </a:t>
            </a:r>
            <a:r>
              <a:rPr lang="en-US" sz="3500" u="sng" dirty="0"/>
              <a:t>factors</a:t>
            </a:r>
            <a:r>
              <a:rPr lang="en-US" sz="3500" dirty="0"/>
              <a:t> make our project efficient &amp; enjoyable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b="1" dirty="0">
                <a:solidFill>
                  <a:srgbClr val="00B050"/>
                </a:solidFill>
              </a:rPr>
              <a:t>Scrum understood, philosophy digested and followed. Teams can get fully Scrum-autonomous</a:t>
            </a:r>
          </a:p>
          <a:p>
            <a:pPr lvl="1"/>
            <a:r>
              <a:rPr lang="en-US" b="1" dirty="0">
                <a:solidFill>
                  <a:srgbClr val="00B050"/>
                </a:solidFill>
              </a:rPr>
              <a:t>Also use some visually pleasant and intuitive Scrum tool smoothly and coherently	 </a:t>
            </a:r>
          </a:p>
          <a:p>
            <a:r>
              <a:rPr lang="en-US" b="1" dirty="0">
                <a:solidFill>
                  <a:srgbClr val="00B050"/>
                </a:solidFill>
              </a:rPr>
              <a:t>Communication and reacting</a:t>
            </a:r>
          </a:p>
          <a:p>
            <a:pPr lvl="1"/>
            <a:r>
              <a:rPr lang="en-US" b="1" dirty="0">
                <a:solidFill>
                  <a:srgbClr val="00B050"/>
                </a:solidFill>
              </a:rPr>
              <a:t>Communication tool and channels, e.g. 10 well-thought channels in Teams/Slack. </a:t>
            </a:r>
          </a:p>
          <a:p>
            <a:pPr lvl="1"/>
            <a:r>
              <a:rPr lang="en-US" b="1" dirty="0">
                <a:solidFill>
                  <a:srgbClr val="00B050"/>
                </a:solidFill>
              </a:rPr>
              <a:t>Meetings and e.g. file naming. Reactions to someone working at Saturday night. etc. …</a:t>
            </a:r>
          </a:p>
          <a:p>
            <a:r>
              <a:rPr lang="en-US" b="1" dirty="0">
                <a:solidFill>
                  <a:srgbClr val="00B050"/>
                </a:solidFill>
              </a:rPr>
              <a:t>Agile documentation</a:t>
            </a:r>
          </a:p>
          <a:p>
            <a:r>
              <a:rPr lang="en-US" b="1" dirty="0">
                <a:solidFill>
                  <a:srgbClr val="00B050"/>
                </a:solidFill>
              </a:rPr>
              <a:t>Architecture and sound SW philosophy</a:t>
            </a:r>
          </a:p>
          <a:p>
            <a:r>
              <a:rPr lang="en-US" b="1" dirty="0">
                <a:solidFill>
                  <a:srgbClr val="00B050"/>
                </a:solidFill>
              </a:rPr>
              <a:t>Git process and review skills</a:t>
            </a:r>
          </a:p>
          <a:p>
            <a:r>
              <a:rPr lang="en-US" b="1" dirty="0">
                <a:solidFill>
                  <a:srgbClr val="00B050"/>
                </a:solidFill>
              </a:rPr>
              <a:t>Technical skills</a:t>
            </a:r>
          </a:p>
          <a:p>
            <a:r>
              <a:rPr lang="en-US" b="1" dirty="0">
                <a:solidFill>
                  <a:srgbClr val="00B050"/>
                </a:solidFill>
              </a:rPr>
              <a:t>Spreading the skills and knowledge across the team(s)</a:t>
            </a:r>
          </a:p>
          <a:p>
            <a:r>
              <a:rPr lang="en-US" b="1" dirty="0">
                <a:solidFill>
                  <a:srgbClr val="00B050"/>
                </a:solidFill>
              </a:rPr>
              <a:t>Courage and trust</a:t>
            </a:r>
          </a:p>
          <a:p>
            <a:r>
              <a:rPr lang="en-US" b="1" dirty="0">
                <a:solidFill>
                  <a:srgbClr val="00B050"/>
                </a:solidFill>
              </a:rPr>
              <a:t>Lean prototyping approach to agile product development (avoid the “analysis paralysis”)</a:t>
            </a:r>
          </a:p>
          <a:p>
            <a:r>
              <a:rPr lang="en-US" b="1" dirty="0"/>
              <a:t>Retrospective of all the above (“inspect and adapt”)</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16.1.2024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422954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500" dirty="0"/>
              <a:t>Scrum running smoothly</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sz="1400" dirty="0">
                <a:hlinkClick r:id="rId2"/>
              </a:rPr>
              <a:t>https://github.com/valju/scrum_learning/tree/master/ScrumDrawings</a:t>
            </a:r>
            <a:r>
              <a:rPr lang="en-US" sz="1400" dirty="0"/>
              <a:t>      </a:t>
            </a:r>
            <a:r>
              <a:rPr lang="en-US" dirty="0"/>
              <a:t>git pull that repo and open this folder</a:t>
            </a:r>
          </a:p>
          <a:p>
            <a:pPr lvl="1"/>
            <a:r>
              <a:rPr lang="en-US" sz="1200" dirty="0">
                <a:hlinkClick r:id="rId3"/>
              </a:rPr>
              <a:t>https://github.com/valju/scrum_learning/blob/master/ScrumDrawings/02_AboutScrumRolesAndTasks.pdf</a:t>
            </a:r>
            <a:endParaRPr lang="en-US" sz="1200" dirty="0"/>
          </a:p>
          <a:p>
            <a:pPr lvl="1"/>
            <a:r>
              <a:rPr lang="en-US" sz="1200" dirty="0">
                <a:hlinkClick r:id="rId4"/>
              </a:rPr>
              <a:t>https://github.com/valju/scrum_learning/blob/master/ScrumDrawings/03_ScrumMeetingTypes_ActionsAndAttendees.pdf</a:t>
            </a:r>
            <a:endParaRPr lang="en-US" sz="1200" dirty="0"/>
          </a:p>
          <a:p>
            <a:pPr lvl="1"/>
            <a:r>
              <a:rPr lang="en-US" sz="1200" dirty="0">
                <a:hlinkClick r:id="rId5"/>
              </a:rPr>
              <a:t>https://github.com/valju/scrum_learning/blob/master/ScrumDrawings/04b_ScrumSchedule_for_OneWeekSprint_TypicalMiddleOfWeekCloseAndStart.pdf</a:t>
            </a:r>
            <a:endParaRPr lang="en-US" sz="1200" dirty="0"/>
          </a:p>
          <a:p>
            <a:r>
              <a:rPr lang="en-US" dirty="0"/>
              <a:t>Scrum understanding and knowledge has to go to a level where finally nobody even is thinking that we are using Scrum. Everybody just automatically does all things right way.</a:t>
            </a:r>
          </a:p>
          <a:p>
            <a:r>
              <a:rPr lang="en-US" dirty="0"/>
              <a:t>In the beginning, on the other hand, it’s better to recap e.g. the meeting type before each meeting. What’s done in that kind of meeting and what’s NOT done there</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16.1.2024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70355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200" dirty="0"/>
              <a:t>Architecture and SW design principles</a:t>
            </a:r>
            <a:r>
              <a:rPr lang="fi-FI" sz="3500" dirty="0"/>
              <a:t>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 </a:t>
            </a:r>
            <a:r>
              <a:rPr lang="en-US" sz="2000" dirty="0"/>
              <a:t>the</a:t>
            </a:r>
            <a:r>
              <a:rPr lang="en-US" dirty="0"/>
              <a:t> principles of sound architecture, choosing appropriate architecture, principles in SW design, … basically philosophy = ways to affect your thinking automatically</a:t>
            </a:r>
            <a:endParaRPr lang="en-US" dirty="0">
              <a:hlinkClick r:id="rId2"/>
            </a:endParaRPr>
          </a:p>
          <a:p>
            <a:pPr lvl="1"/>
            <a:r>
              <a:rPr lang="en-US" sz="1400" dirty="0">
                <a:hlinkClick r:id="rId3"/>
              </a:rPr>
              <a:t>https://github.com/haagahelia/swd4tn023/blob/master/06_ohjelmistoarkkitehtuurit_ja_patternit/SoftwareArchitecturesAndPatterns.pdf</a:t>
            </a:r>
            <a:endParaRPr lang="en-US" sz="1400" dirty="0"/>
          </a:p>
          <a:p>
            <a:r>
              <a:rPr lang="en-US" sz="1600" dirty="0"/>
              <a:t>Just one technical example related to architectures</a:t>
            </a:r>
            <a:endParaRPr lang="en-US" sz="1400" dirty="0"/>
          </a:p>
          <a:p>
            <a:pPr lvl="1"/>
            <a:r>
              <a:rPr lang="en-US" sz="1400" dirty="0">
                <a:hlinkClick r:id="rId2"/>
              </a:rPr>
              <a:t>https://github.com/haagahelia/swd4tn023/blob/master/06_ohjelmistoarkkitehtuurit_ja_patternit/uuid.pdf</a:t>
            </a:r>
            <a:endParaRPr lang="en-US" sz="1400" dirty="0"/>
          </a:p>
          <a:p>
            <a:r>
              <a:rPr lang="en-US" sz="2000" dirty="0"/>
              <a:t>When you have digested the correct philosophies you tend to make correct choices without thinking!</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16.1.2024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201440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200" dirty="0"/>
              <a:t>Git process</a:t>
            </a:r>
            <a:endParaRPr lang="en-US"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  </a:t>
            </a:r>
            <a:r>
              <a:rPr lang="en-US" sz="1400" dirty="0">
                <a:hlinkClick r:id="rId2"/>
              </a:rPr>
              <a:t>https://github.com/haagahelia/swd4tn023/tree/master/03_infra_ja_automaatio/BasicGitBranchingMinimumForBigTeams</a:t>
            </a:r>
            <a:r>
              <a:rPr lang="en-US" sz="1400" dirty="0"/>
              <a:t> </a:t>
            </a:r>
          </a:p>
          <a:p>
            <a:r>
              <a:rPr lang="en-US" dirty="0"/>
              <a:t>Four level professional model? (Link in presentation above)</a:t>
            </a:r>
          </a:p>
          <a:p>
            <a:r>
              <a:rPr lang="en-US" dirty="0"/>
              <a:t>Or the simplified two-level model that has been successfully used in many of our student projects, as it fits possible better our project nature. (Look at the pics and docs in the link above)</a:t>
            </a:r>
          </a:p>
          <a:p>
            <a:r>
              <a:rPr lang="en-US" dirty="0"/>
              <a:t>How our school projects differ was handled earlier: </a:t>
            </a:r>
          </a:p>
          <a:p>
            <a:pPr lvl="1"/>
            <a:r>
              <a:rPr lang="en-US" dirty="0"/>
              <a:t>Often no running production version. </a:t>
            </a:r>
          </a:p>
          <a:p>
            <a:pPr lvl="1"/>
            <a:r>
              <a:rPr lang="en-US" dirty="0"/>
              <a:t>Often no test branch for separate test team. </a:t>
            </a:r>
          </a:p>
          <a:p>
            <a:pPr lvl="1"/>
            <a:r>
              <a:rPr lang="en-US" dirty="0"/>
              <a:t>Team needs our common parts contribution published faster, and not hidden in a separate branch for longer.</a:t>
            </a:r>
          </a:p>
          <a:p>
            <a:pPr lvl="2"/>
            <a:r>
              <a:rPr lang="en-US" dirty="0"/>
              <a:t>Fast integration and sharing even more important than avoiding all problems at any means</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16.1.2024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74640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Agile </a:t>
            </a:r>
            <a:r>
              <a:rPr lang="fi-FI" sz="3200" dirty="0" err="1"/>
              <a:t>documentation</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sz="1350" dirty="0">
                <a:hlinkClick r:id="rId2"/>
              </a:rPr>
              <a:t>https://github.com/haagahelia/swd4tn023/blob/master/06_ohjelmistoarkkitehtuurit_ja_patternit/documentation_principles_for_sw_projects.pdf</a:t>
            </a:r>
            <a:endParaRPr lang="en-US" sz="1350" dirty="0"/>
          </a:p>
          <a:p>
            <a:r>
              <a:rPr lang="en-US" dirty="0"/>
              <a:t>Read those 8 slides above</a:t>
            </a:r>
          </a:p>
          <a:p>
            <a:r>
              <a:rPr lang="en-US" dirty="0"/>
              <a:t>Also in this important topic we have the non-simple thinking. This is an example of 2 ‘conflicting’ approaches</a:t>
            </a:r>
          </a:p>
          <a:p>
            <a:pPr lvl="1"/>
            <a:r>
              <a:rPr lang="en-US" dirty="0"/>
              <a:t>While learning in school we might do heavy documentation, where the learning process steps are important. Heavy</a:t>
            </a:r>
          </a:p>
          <a:p>
            <a:pPr lvl="1"/>
            <a:r>
              <a:rPr lang="en-US" dirty="0"/>
              <a:t>While doing real project we emphasize maintainability and agility also for documentation. Lighter    </a:t>
            </a:r>
          </a:p>
          <a:p>
            <a:pPr marL="504000" lvl="1" indent="0">
              <a:buNone/>
            </a:pPr>
            <a:endParaRPr lang="en-US" dirty="0"/>
          </a:p>
          <a:p>
            <a:r>
              <a:rPr lang="en-US" dirty="0"/>
              <a:t>A bit different but related important hint:</a:t>
            </a:r>
          </a:p>
          <a:p>
            <a:pPr lvl="1"/>
            <a:r>
              <a:rPr lang="en-US" b="1" dirty="0">
                <a:solidFill>
                  <a:srgbClr val="00B050"/>
                </a:solidFill>
              </a:rPr>
              <a:t>Make your own notes! </a:t>
            </a:r>
            <a:r>
              <a:rPr lang="en-US" dirty="0"/>
              <a:t>While e.g. meeting customer, make a text file for yourself, name it well and save to good folder before the meeting. Put there date, which customer was present and then all of your notes. Fast written, format not important, 100% correctness is not important. In every project we happen wonder what was said in the meetings. Plus we get all the future development ideas written down when they occur. Shows respect for the customer too.</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16.1.2024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2559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fontScale="90000"/>
          </a:bodyPr>
          <a:lstStyle/>
          <a:p>
            <a:r>
              <a:rPr lang="fi-FI" sz="3500"/>
              <a:t>(extra) The</a:t>
            </a:r>
            <a:r>
              <a:rPr lang="fi-FI" sz="3500" dirty="0"/>
              <a:t> long version of </a:t>
            </a:r>
            <a:r>
              <a:rPr lang="fi-FI" sz="3500" i="1" dirty="0" err="1"/>
              <a:t>the</a:t>
            </a:r>
            <a:r>
              <a:rPr lang="fi-FI" sz="3500" dirty="0"/>
              <a:t> </a:t>
            </a:r>
            <a:r>
              <a:rPr lang="fi-FI" sz="3500" i="1" dirty="0" err="1"/>
              <a:t>project</a:t>
            </a:r>
            <a:r>
              <a:rPr lang="fi-FI" sz="3500" i="1" dirty="0"/>
              <a:t> </a:t>
            </a:r>
            <a:r>
              <a:rPr lang="fi-FI" sz="3500" i="1" dirty="0" err="1"/>
              <a:t>lessons</a:t>
            </a:r>
            <a:r>
              <a:rPr lang="fi-FI" sz="3500" i="1" dirty="0"/>
              <a:t> </a:t>
            </a:r>
            <a:r>
              <a:rPr lang="fi-FI" sz="3500" i="1" dirty="0" err="1"/>
              <a:t>learned</a:t>
            </a:r>
            <a:endParaRPr lang="fi-FI" sz="3500" i="1"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Based on experiences from tens (or hundreds if counting thesis projects) of student projects</a:t>
            </a:r>
          </a:p>
          <a:p>
            <a:r>
              <a:rPr lang="en-US" dirty="0"/>
              <a:t>Basically nothing earth-shaking, but these things require thinking and reflecting so that we can avoid these pitfalls from the start.</a:t>
            </a:r>
          </a:p>
          <a:p>
            <a:r>
              <a:rPr lang="en-US" dirty="0"/>
              <a:t>Not a Pulitzer Prize winner, but certainly lists points that some projects could have used in past.</a:t>
            </a:r>
          </a:p>
          <a:p>
            <a:r>
              <a:rPr lang="en-US" sz="1600" dirty="0">
                <a:hlinkClick r:id="rId2"/>
              </a:rPr>
              <a:t>Software Development projects.pdf</a:t>
            </a:r>
            <a:r>
              <a:rPr lang="en-US" dirty="0"/>
              <a:t>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16.1.2024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972624625"/>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2.xml><?xml version="1.0" encoding="utf-8"?>
<ds:datastoreItem xmlns:ds="http://schemas.openxmlformats.org/officeDocument/2006/customXml" ds:itemID="{DED4E12E-7268-4B03-A47B-0755D62B5E31}">
  <ds:schemaRefs>
    <ds:schemaRef ds:uri="http://purl.org/dc/dcmitype/"/>
    <ds:schemaRef ds:uri="http://purl.org/dc/elements/1.1/"/>
    <ds:schemaRef ds:uri="http://www.w3.org/XML/1998/namespace"/>
    <ds:schemaRef ds:uri="23ce7308-0f1e-43e9-aba3-b9c7d7318f5c"/>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a915d5db-83f9-4a1c-939a-8e707aa4dcbb"/>
    <ds:schemaRef ds:uri="http://purl.org/dc/terms/"/>
  </ds:schemaRefs>
</ds:datastoreItem>
</file>

<file path=customXml/itemProps3.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576</TotalTime>
  <Words>1161</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Software Projects</vt:lpstr>
      <vt:lpstr>How Softala etc. school projects differ from the usual ones in business</vt:lpstr>
      <vt:lpstr>The goals in our projects</vt:lpstr>
      <vt:lpstr>These factors make our project efficient &amp; enjoyable</vt:lpstr>
      <vt:lpstr>Scrum running smoothly</vt:lpstr>
      <vt:lpstr>Architecture and SW design principles </vt:lpstr>
      <vt:lpstr>Git process</vt:lpstr>
      <vt:lpstr>Agile documentation</vt:lpstr>
      <vt:lpstr>(extra) The long version of the project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58</cp:revision>
  <cp:lastPrinted>2020-09-28T07:56:54Z</cp:lastPrinted>
  <dcterms:created xsi:type="dcterms:W3CDTF">2022-03-13T19:29:09Z</dcterms:created>
  <dcterms:modified xsi:type="dcterms:W3CDTF">2024-01-16T07:18:34Z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