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9" r:id="rId6"/>
    <p:sldId id="267" r:id="rId7"/>
    <p:sldId id="268" r:id="rId8"/>
    <p:sldId id="282" r:id="rId9"/>
    <p:sldId id="283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44" d="100"/>
          <a:sy n="144" d="100"/>
        </p:scale>
        <p:origin x="92" y="6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11.10.2022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kafka.apache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ublish%E2%80%93subscribe_pattern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kafka-terminologies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iDLKECLcZw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Apache Kafka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alternative for arranging the architecture of larger information systems and the integration of several systems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Apache Kafka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”</a:t>
            </a:r>
            <a:r>
              <a:rPr lang="en-US" dirty="0"/>
              <a:t> More than </a:t>
            </a:r>
            <a:r>
              <a:rPr lang="en-US" b="1" dirty="0"/>
              <a:t>80% of all Fortune 100 companies </a:t>
            </a:r>
            <a:r>
              <a:rPr lang="en-US" dirty="0"/>
              <a:t>trust, and use Kafka” 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“Apache Kafka is an open-source </a:t>
            </a:r>
            <a:r>
              <a:rPr lang="en-US" b="1" dirty="0"/>
              <a:t>distributed event streaming platform</a:t>
            </a:r>
            <a:r>
              <a:rPr lang="en-US" dirty="0"/>
              <a:t> used by thousands of companies for high-performance data pipelines, streaming analytics, data integration, and mission-critical applications.” (</a:t>
            </a:r>
            <a:r>
              <a:rPr lang="en-US" dirty="0">
                <a:hlinkClick r:id="rId2"/>
              </a:rPr>
              <a:t>http://kafka.apache.org</a:t>
            </a:r>
            <a:r>
              <a:rPr lang="en-US" dirty="0"/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Usually you should not use the creators/owners of technology as source, especially when very positive terms are used. Here the two statements above have been proven by practice though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Publish-subscribe</a:t>
            </a:r>
            <a:r>
              <a:rPr lang="fi-FI" b="0" dirty="0"/>
              <a:t> </a:t>
            </a:r>
            <a:r>
              <a:rPr lang="fi-FI" b="0" dirty="0" err="1"/>
              <a:t>pattern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An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messaging</a:t>
            </a:r>
            <a:r>
              <a:rPr lang="fi-FI" dirty="0"/>
              <a:t> </a:t>
            </a:r>
            <a:r>
              <a:rPr lang="fi-FI" dirty="0" err="1"/>
              <a:t>patterns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(</a:t>
            </a:r>
            <a:r>
              <a:rPr lang="fi-FI" dirty="0" err="1"/>
              <a:t>Only</a:t>
            </a:r>
            <a:r>
              <a:rPr lang="fi-FI" dirty="0"/>
              <a:t> extra </a:t>
            </a:r>
            <a:r>
              <a:rPr lang="fi-FI" dirty="0" err="1"/>
              <a:t>reading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https://en.wikipedia.org/wiki/Publish%E2%80%93subscribe_pattern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Publisher </a:t>
            </a:r>
            <a:r>
              <a:rPr lang="fi-FI" dirty="0" err="1"/>
              <a:t>publishes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/</a:t>
            </a:r>
            <a:r>
              <a:rPr lang="fi-FI" dirty="0" err="1"/>
              <a:t>events</a:t>
            </a:r>
            <a:r>
              <a:rPr lang="fi-FI" dirty="0"/>
              <a:t> to </a:t>
            </a:r>
            <a:r>
              <a:rPr lang="fi-FI" dirty="0" err="1"/>
              <a:t>stream</a:t>
            </a:r>
            <a:r>
              <a:rPr lang="fi-FI" dirty="0"/>
              <a:t>/</a:t>
            </a:r>
            <a:r>
              <a:rPr lang="fi-FI" dirty="0" err="1"/>
              <a:t>queue</a:t>
            </a:r>
            <a:r>
              <a:rPr lang="fi-FI" dirty="0"/>
              <a:t>/</a:t>
            </a:r>
            <a:r>
              <a:rPr lang="fi-FI" dirty="0" err="1"/>
              <a:t>broker</a:t>
            </a:r>
            <a:r>
              <a:rPr lang="fi-FI" dirty="0"/>
              <a:t>. Publisher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subscribers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Subscriber</a:t>
            </a:r>
            <a:r>
              <a:rPr lang="fi-FI" dirty="0"/>
              <a:t> </a:t>
            </a:r>
            <a:r>
              <a:rPr lang="fi-FI" dirty="0" err="1"/>
              <a:t>subscribes</a:t>
            </a:r>
            <a:r>
              <a:rPr lang="fi-FI" dirty="0"/>
              <a:t> to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/</a:t>
            </a:r>
            <a:r>
              <a:rPr lang="fi-FI" dirty="0" err="1"/>
              <a:t>events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/</a:t>
            </a:r>
            <a:r>
              <a:rPr lang="fi-FI" dirty="0" err="1"/>
              <a:t>queue</a:t>
            </a:r>
            <a:r>
              <a:rPr lang="fi-FI" dirty="0"/>
              <a:t>/</a:t>
            </a:r>
            <a:r>
              <a:rPr lang="fi-FI" dirty="0" err="1"/>
              <a:t>broker</a:t>
            </a:r>
            <a:r>
              <a:rPr lang="fi-FI" dirty="0"/>
              <a:t>. </a:t>
            </a:r>
            <a:r>
              <a:rPr lang="fi-FI" dirty="0" err="1"/>
              <a:t>Subscriber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publishers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benefits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Distributed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Sub-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 as long as </a:t>
            </a:r>
            <a:r>
              <a:rPr lang="fi-FI" dirty="0" err="1"/>
              <a:t>message</a:t>
            </a:r>
            <a:r>
              <a:rPr lang="fi-FI" dirty="0"/>
              <a:t> of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format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Asychronous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, </a:t>
            </a:r>
            <a:r>
              <a:rPr lang="fi-FI" dirty="0" err="1"/>
              <a:t>Possibly</a:t>
            </a:r>
            <a:r>
              <a:rPr lang="fi-FI" dirty="0"/>
              <a:t>/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buffering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Message </a:t>
            </a:r>
            <a:r>
              <a:rPr lang="fi-FI" dirty="0" err="1"/>
              <a:t>retention</a:t>
            </a:r>
            <a:r>
              <a:rPr lang="fi-FI" dirty="0"/>
              <a:t> for long </a:t>
            </a:r>
            <a:r>
              <a:rPr lang="fi-FI" dirty="0" err="1"/>
              <a:t>time</a:t>
            </a:r>
            <a:r>
              <a:rPr lang="fi-FI" dirty="0"/>
              <a:t> / ’</a:t>
            </a:r>
            <a:r>
              <a:rPr lang="fi-FI" dirty="0" err="1"/>
              <a:t>forever</a:t>
            </a:r>
            <a:r>
              <a:rPr lang="fi-FI" dirty="0"/>
              <a:t>’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like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come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served</a:t>
            </a:r>
            <a:r>
              <a:rPr lang="fi-FI" dirty="0"/>
              <a:t> </a:t>
            </a:r>
            <a:r>
              <a:rPr lang="fi-FI" dirty="0" err="1"/>
              <a:t>principle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wish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Loosely</a:t>
            </a:r>
            <a:r>
              <a:rPr lang="fi-FI" b="0" dirty="0"/>
              <a:t> </a:t>
            </a:r>
            <a:r>
              <a:rPr lang="fi-FI" b="0" dirty="0" err="1"/>
              <a:t>related</a:t>
            </a:r>
            <a:r>
              <a:rPr lang="fi-FI" b="0" dirty="0"/>
              <a:t> </a:t>
            </a:r>
            <a:r>
              <a:rPr lang="fi-FI" b="0" dirty="0" err="1"/>
              <a:t>terms</a:t>
            </a:r>
            <a:r>
              <a:rPr lang="fi-FI" b="0" dirty="0"/>
              <a:t> for </a:t>
            </a:r>
            <a:r>
              <a:rPr lang="fi-FI" b="0" dirty="0" err="1"/>
              <a:t>discussing</a:t>
            </a:r>
            <a:r>
              <a:rPr lang="fi-FI" b="0" dirty="0"/>
              <a:t> </a:t>
            </a:r>
            <a:r>
              <a:rPr lang="fi-FI" b="0" dirty="0" err="1"/>
              <a:t>this</a:t>
            </a:r>
            <a:r>
              <a:rPr lang="fi-FI" b="0" dirty="0"/>
              <a:t> </a:t>
            </a:r>
            <a:r>
              <a:rPr lang="fi-FI" b="0" dirty="0" err="1"/>
              <a:t>topic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Event</a:t>
            </a:r>
            <a:r>
              <a:rPr lang="fi-FI" b="1" dirty="0"/>
              <a:t> / Message</a:t>
            </a:r>
            <a:r>
              <a:rPr lang="fi-FI" dirty="0"/>
              <a:t>  -  Message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signal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subsystem</a:t>
            </a:r>
            <a:r>
              <a:rPr lang="fi-FI" dirty="0"/>
              <a:t> to </a:t>
            </a:r>
            <a:r>
              <a:rPr lang="fi-FI" dirty="0" err="1"/>
              <a:t>another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Broker</a:t>
            </a:r>
            <a:r>
              <a:rPr lang="fi-FI" b="1" dirty="0"/>
              <a:t> / </a:t>
            </a:r>
            <a:r>
              <a:rPr lang="fi-FI" b="1" dirty="0" err="1"/>
              <a:t>Stream</a:t>
            </a:r>
            <a:r>
              <a:rPr lang="fi-FI" dirty="0"/>
              <a:t> </a:t>
            </a:r>
            <a:r>
              <a:rPr lang="fi-FI" b="1" dirty="0"/>
              <a:t>/ </a:t>
            </a:r>
            <a:r>
              <a:rPr lang="fi-FI" b="1" dirty="0" err="1"/>
              <a:t>Bus</a:t>
            </a:r>
            <a:r>
              <a:rPr lang="fi-FI" b="1" dirty="0"/>
              <a:t> </a:t>
            </a:r>
            <a:r>
              <a:rPr lang="fi-FI" dirty="0"/>
              <a:t>/ (Queue) / (</a:t>
            </a:r>
            <a:r>
              <a:rPr lang="fi-FI" dirty="0" err="1"/>
              <a:t>Buffer</a:t>
            </a:r>
            <a:r>
              <a:rPr lang="fi-FI" dirty="0"/>
              <a:t>)   -   ”Server” </a:t>
            </a:r>
            <a:r>
              <a:rPr lang="fi-FI" dirty="0" err="1"/>
              <a:t>needed</a:t>
            </a:r>
            <a:r>
              <a:rPr lang="fi-FI" dirty="0"/>
              <a:t> for </a:t>
            </a:r>
            <a:r>
              <a:rPr lang="fi-FI" dirty="0" err="1"/>
              <a:t>relaying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/>
              <a:t>Publisher / </a:t>
            </a:r>
            <a:r>
              <a:rPr lang="fi-FI" b="1" dirty="0" err="1"/>
              <a:t>Producer</a:t>
            </a:r>
            <a:r>
              <a:rPr lang="fi-FI" b="1" dirty="0"/>
              <a:t> </a:t>
            </a:r>
            <a:r>
              <a:rPr lang="fi-FI" dirty="0"/>
              <a:t>–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Subscriber</a:t>
            </a:r>
            <a:r>
              <a:rPr lang="fi-FI" b="1" dirty="0"/>
              <a:t> / Consumer </a:t>
            </a:r>
            <a:r>
              <a:rPr lang="fi-FI" dirty="0"/>
              <a:t>- Application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Topic</a:t>
            </a:r>
            <a:r>
              <a:rPr lang="fi-FI" b="1" dirty="0"/>
              <a:t> / </a:t>
            </a:r>
            <a:r>
              <a:rPr lang="fi-FI" b="1" dirty="0" err="1"/>
              <a:t>Category</a:t>
            </a:r>
            <a:r>
              <a:rPr lang="fi-FI" b="1" dirty="0"/>
              <a:t> / Channel / </a:t>
            </a:r>
            <a:r>
              <a:rPr lang="fi-FI" b="1" dirty="0" err="1"/>
              <a:t>Feed</a:t>
            </a:r>
            <a:r>
              <a:rPr lang="fi-FI" b="1" dirty="0"/>
              <a:t> / </a:t>
            </a:r>
            <a:r>
              <a:rPr lang="fi-FI" b="1" dirty="0" err="1"/>
              <a:t>Tag</a:t>
            </a:r>
            <a:r>
              <a:rPr lang="fi-FI" b="1" dirty="0"/>
              <a:t> </a:t>
            </a:r>
            <a:r>
              <a:rPr lang="fi-FI" dirty="0"/>
              <a:t>–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streams</a:t>
            </a:r>
            <a:r>
              <a:rPr lang="fi-FI" dirty="0"/>
              <a:t> in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process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ends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(A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produce</a:t>
            </a:r>
            <a:r>
              <a:rPr lang="fi-FI" dirty="0"/>
              <a:t>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topic</a:t>
            </a:r>
            <a:r>
              <a:rPr lang="fi-FI" dirty="0"/>
              <a:t> X,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consume</a:t>
            </a:r>
            <a:r>
              <a:rPr lang="fi-FI" dirty="0"/>
              <a:t> a </a:t>
            </a:r>
            <a:r>
              <a:rPr lang="fi-FI" dirty="0" err="1"/>
              <a:t>message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 Y. B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vice</a:t>
            </a:r>
            <a:r>
              <a:rPr lang="fi-FI" dirty="0"/>
              <a:t> </a:t>
            </a:r>
            <a:r>
              <a:rPr lang="fi-FI" dirty="0" err="1"/>
              <a:t>versa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Offset – </a:t>
            </a:r>
            <a:r>
              <a:rPr lang="fi-FI" dirty="0" err="1"/>
              <a:t>Basically</a:t>
            </a:r>
            <a:r>
              <a:rPr lang="fi-FI" dirty="0"/>
              <a:t> an </a:t>
            </a:r>
            <a:r>
              <a:rPr lang="fi-FI" dirty="0" err="1"/>
              <a:t>index</a:t>
            </a:r>
            <a:r>
              <a:rPr lang="fi-FI" dirty="0"/>
              <a:t> on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a </a:t>
            </a:r>
            <a:r>
              <a:rPr lang="fi-FI" dirty="0" err="1"/>
              <a:t>certain</a:t>
            </a:r>
            <a:r>
              <a:rPr lang="fi-FI" dirty="0"/>
              <a:t> Consumer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already</a:t>
            </a:r>
            <a:r>
              <a:rPr lang="fi-FI" dirty="0"/>
              <a:t> </a:t>
            </a:r>
            <a:r>
              <a:rPr lang="fi-FI" dirty="0" err="1"/>
              <a:t>handled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arrived</a:t>
            </a:r>
            <a:r>
              <a:rPr lang="fi-FI" dirty="0"/>
              <a:t> </a:t>
            </a:r>
            <a:r>
              <a:rPr lang="fi-FI" dirty="0" err="1"/>
              <a:t>messages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https://data-flair.training/blogs/kafka-terminologies/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important</a:t>
            </a:r>
            <a:r>
              <a:rPr lang="fi-FI" dirty="0"/>
              <a:t> Kafka </a:t>
            </a:r>
            <a:r>
              <a:rPr lang="fi-FI" dirty="0" err="1"/>
              <a:t>terms</a:t>
            </a:r>
            <a:r>
              <a:rPr lang="fi-FI" dirty="0"/>
              <a:t> </a:t>
            </a:r>
            <a:r>
              <a:rPr lang="fi-FI" dirty="0" err="1"/>
              <a:t>now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performance</a:t>
            </a:r>
            <a:r>
              <a:rPr lang="fi-FI" dirty="0"/>
              <a:t>, </a:t>
            </a:r>
            <a:r>
              <a:rPr lang="fi-FI" dirty="0" err="1"/>
              <a:t>reliability</a:t>
            </a:r>
            <a:r>
              <a:rPr lang="fi-FI" dirty="0"/>
              <a:t>, </a:t>
            </a:r>
            <a:r>
              <a:rPr lang="fi-FI" dirty="0" err="1"/>
              <a:t>modularity</a:t>
            </a:r>
            <a:r>
              <a:rPr lang="fi-FI" dirty="0"/>
              <a:t>, etc.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):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Cluster, </a:t>
            </a:r>
            <a:r>
              <a:rPr lang="fi-FI" dirty="0" err="1"/>
              <a:t>Node</a:t>
            </a:r>
            <a:r>
              <a:rPr lang="fi-FI" dirty="0"/>
              <a:t>, </a:t>
            </a:r>
            <a:r>
              <a:rPr lang="fi-FI" dirty="0" err="1"/>
              <a:t>Partition</a:t>
            </a:r>
            <a:r>
              <a:rPr lang="fi-FI" dirty="0"/>
              <a:t>,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Replica</a:t>
            </a:r>
            <a:r>
              <a:rPr lang="fi-FI" dirty="0"/>
              <a:t>, </a:t>
            </a:r>
            <a:r>
              <a:rPr lang="fi-FI" dirty="0" err="1"/>
              <a:t>Leader</a:t>
            </a:r>
            <a:r>
              <a:rPr lang="fi-FI" dirty="0"/>
              <a:t>, </a:t>
            </a:r>
            <a:r>
              <a:rPr lang="fi-FI" dirty="0" err="1"/>
              <a:t>Follower</a:t>
            </a:r>
            <a:r>
              <a:rPr lang="fi-FI" dirty="0"/>
              <a:t>, Consumer </a:t>
            </a:r>
            <a:r>
              <a:rPr lang="fi-FI" dirty="0" err="1"/>
              <a:t>group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6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89D30B-9921-43FC-815E-867EABFDC45D}"/>
              </a:ext>
            </a:extLst>
          </p:cNvPr>
          <p:cNvSpPr/>
          <p:nvPr/>
        </p:nvSpPr>
        <p:spPr>
          <a:xfrm>
            <a:off x="8723516" y="802038"/>
            <a:ext cx="2852209" cy="9959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endParaRPr lang="fi-FI" dirty="0">
              <a:solidFill>
                <a:schemeClr val="tx1"/>
              </a:solidFill>
            </a:endParaRPr>
          </a:p>
          <a:p>
            <a:pPr algn="ctr"/>
            <a:r>
              <a:rPr lang="fi-FI" dirty="0">
                <a:solidFill>
                  <a:schemeClr val="tx1"/>
                </a:solidFill>
              </a:rPr>
              <a:t>offset: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859"/>
            <a:ext cx="11125200" cy="643178"/>
          </a:xfrm>
        </p:spPr>
        <p:txBody>
          <a:bodyPr>
            <a:normAutofit/>
          </a:bodyPr>
          <a:lstStyle/>
          <a:p>
            <a:r>
              <a:rPr lang="fi-FI" dirty="0"/>
              <a:t>Distributed </a:t>
            </a:r>
            <a:r>
              <a:rPr lang="fi-FI" dirty="0" err="1"/>
              <a:t>Event</a:t>
            </a:r>
            <a:r>
              <a:rPr lang="fi-FI" dirty="0"/>
              <a:t> </a:t>
            </a:r>
            <a:r>
              <a:rPr lang="fi-FI" dirty="0" err="1"/>
              <a:t>Stream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– </a:t>
            </a:r>
            <a:r>
              <a:rPr lang="fi-FI" dirty="0" err="1"/>
              <a:t>e.g</a:t>
            </a:r>
            <a:r>
              <a:rPr lang="fi-FI" dirty="0"/>
              <a:t>. Kafka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D3CE0-993C-48F7-892E-052330E25CE6}"/>
              </a:ext>
            </a:extLst>
          </p:cNvPr>
          <p:cNvSpPr/>
          <p:nvPr/>
        </p:nvSpPr>
        <p:spPr>
          <a:xfrm>
            <a:off x="4018251" y="1120342"/>
            <a:ext cx="2787211" cy="4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/>
              <a:t>Kafka </a:t>
            </a:r>
            <a:r>
              <a:rPr lang="fi-FI" dirty="0" err="1"/>
              <a:t>broker</a:t>
            </a:r>
            <a:br>
              <a:rPr lang="fi-FI" dirty="0"/>
            </a:br>
            <a:r>
              <a:rPr lang="fi-FI" dirty="0"/>
              <a:t>=Kafka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8A95-1256-428B-B2EA-B3AAA78CE171}"/>
              </a:ext>
            </a:extLst>
          </p:cNvPr>
          <p:cNvSpPr/>
          <p:nvPr/>
        </p:nvSpPr>
        <p:spPr>
          <a:xfrm>
            <a:off x="4016162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 err="1">
                <a:solidFill>
                  <a:schemeClr val="tx1"/>
                </a:solidFill>
              </a:rPr>
              <a:t>message</a:t>
            </a:r>
            <a:endParaRPr lang="fi-FI" sz="6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2B1D34-4D77-43B1-8617-52ED86A5E00D}"/>
              </a:ext>
            </a:extLst>
          </p:cNvPr>
          <p:cNvCxnSpPr>
            <a:cxnSpLocks/>
            <a:stCxn id="43" idx="3"/>
            <a:endCxn id="9" idx="1"/>
          </p:cNvCxnSpPr>
          <p:nvPr/>
        </p:nvCxnSpPr>
        <p:spPr>
          <a:xfrm>
            <a:off x="3085602" y="1561262"/>
            <a:ext cx="930560" cy="721713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905C3FC-0345-42ED-AD67-B503F82284DA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6803373" y="1300033"/>
            <a:ext cx="1920143" cy="98294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7BD452-3452-4067-8595-0AE0686BC31E}"/>
              </a:ext>
            </a:extLst>
          </p:cNvPr>
          <p:cNvSpPr/>
          <p:nvPr/>
        </p:nvSpPr>
        <p:spPr>
          <a:xfrm>
            <a:off x="4811314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1E575-9839-434C-9984-E1672552FFDA}"/>
              </a:ext>
            </a:extLst>
          </p:cNvPr>
          <p:cNvSpPr/>
          <p:nvPr/>
        </p:nvSpPr>
        <p:spPr>
          <a:xfrm>
            <a:off x="5213069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D3D34-7A31-4FE8-9A10-A56E68C875CB}"/>
              </a:ext>
            </a:extLst>
          </p:cNvPr>
          <p:cNvSpPr/>
          <p:nvPr/>
        </p:nvSpPr>
        <p:spPr>
          <a:xfrm>
            <a:off x="5610645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13B0B5-F893-48D7-A18D-C22454C6584D}"/>
              </a:ext>
            </a:extLst>
          </p:cNvPr>
          <p:cNvSpPr/>
          <p:nvPr/>
        </p:nvSpPr>
        <p:spPr>
          <a:xfrm>
            <a:off x="6008221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BC58D-8E77-4BD7-940C-6559833D9D50}"/>
              </a:ext>
            </a:extLst>
          </p:cNvPr>
          <p:cNvSpPr/>
          <p:nvPr/>
        </p:nvSpPr>
        <p:spPr>
          <a:xfrm>
            <a:off x="6405797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5C743-0D08-48D9-AE5D-91535A4C1F2C}"/>
              </a:ext>
            </a:extLst>
          </p:cNvPr>
          <p:cNvSpPr/>
          <p:nvPr/>
        </p:nvSpPr>
        <p:spPr>
          <a:xfrm>
            <a:off x="4016162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8D546-0CD1-4323-BC73-5CA1966E277D}"/>
              </a:ext>
            </a:extLst>
          </p:cNvPr>
          <p:cNvSpPr/>
          <p:nvPr/>
        </p:nvSpPr>
        <p:spPr>
          <a:xfrm>
            <a:off x="4413738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06F5A-E082-4C52-86D3-1FF60F580BE8}"/>
              </a:ext>
            </a:extLst>
          </p:cNvPr>
          <p:cNvSpPr/>
          <p:nvPr/>
        </p:nvSpPr>
        <p:spPr>
          <a:xfrm>
            <a:off x="4811314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B6F65-88C6-4976-B202-476C9B1F349E}"/>
              </a:ext>
            </a:extLst>
          </p:cNvPr>
          <p:cNvSpPr/>
          <p:nvPr/>
        </p:nvSpPr>
        <p:spPr>
          <a:xfrm>
            <a:off x="5213069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1C20B-EC6F-479C-BD32-9FF79E0F1F3F}"/>
              </a:ext>
            </a:extLst>
          </p:cNvPr>
          <p:cNvSpPr/>
          <p:nvPr/>
        </p:nvSpPr>
        <p:spPr>
          <a:xfrm>
            <a:off x="5610645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16A210-BCE4-4CC6-B80B-CD1CB00DC1A9}"/>
              </a:ext>
            </a:extLst>
          </p:cNvPr>
          <p:cNvSpPr/>
          <p:nvPr/>
        </p:nvSpPr>
        <p:spPr>
          <a:xfrm>
            <a:off x="6008221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0BA43-D385-465A-90A6-17AB3C315D63}"/>
              </a:ext>
            </a:extLst>
          </p:cNvPr>
          <p:cNvSpPr/>
          <p:nvPr/>
        </p:nvSpPr>
        <p:spPr>
          <a:xfrm>
            <a:off x="6405797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9E08F-43E8-44B3-B91C-5E0B9282CFE7}"/>
              </a:ext>
            </a:extLst>
          </p:cNvPr>
          <p:cNvSpPr/>
          <p:nvPr/>
        </p:nvSpPr>
        <p:spPr>
          <a:xfrm>
            <a:off x="233393" y="1239673"/>
            <a:ext cx="2852209" cy="643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publisher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0F62C09-DC62-440C-95FE-AB121DA06C02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6803373" y="2282975"/>
            <a:ext cx="1920143" cy="410655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1B48F-0A93-4C68-A8F5-12B48E98A1FC}"/>
              </a:ext>
            </a:extLst>
          </p:cNvPr>
          <p:cNvSpPr/>
          <p:nvPr/>
        </p:nvSpPr>
        <p:spPr>
          <a:xfrm>
            <a:off x="4811314" y="251952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’abc’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8AD90-D9B3-4F47-9CE0-5D2AF95CA432}"/>
              </a:ext>
            </a:extLst>
          </p:cNvPr>
          <p:cNvSpPr/>
          <p:nvPr/>
        </p:nvSpPr>
        <p:spPr>
          <a:xfrm>
            <a:off x="4811314" y="3916374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xyz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CC67BE-33FD-4CCF-ABE2-1EBDD75B1BB5}"/>
              </a:ext>
            </a:extLst>
          </p:cNvPr>
          <p:cNvSpPr/>
          <p:nvPr/>
        </p:nvSpPr>
        <p:spPr>
          <a:xfrm>
            <a:off x="8723516" y="1958260"/>
            <a:ext cx="2852209" cy="14707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offset: 0</a:t>
            </a:r>
          </a:p>
          <a:p>
            <a:pPr algn="ctr"/>
            <a:r>
              <a:rPr lang="fi-FI" dirty="0">
                <a:solidFill>
                  <a:schemeClr val="tx1"/>
                </a:solidFill>
              </a:rPr>
              <a:t>(</a:t>
            </a:r>
            <a:r>
              <a:rPr lang="fi-FI" dirty="0" err="1">
                <a:solidFill>
                  <a:schemeClr val="tx1"/>
                </a:solidFill>
              </a:rPr>
              <a:t>maybe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offline</a:t>
            </a:r>
            <a:r>
              <a:rPr lang="fi-FI" dirty="0">
                <a:solidFill>
                  <a:schemeClr val="tx1"/>
                </a:solidFill>
              </a:rPr>
              <a:t> for </a:t>
            </a:r>
            <a:r>
              <a:rPr lang="fi-FI" dirty="0" err="1">
                <a:solidFill>
                  <a:schemeClr val="tx1"/>
                </a:solidFill>
              </a:rPr>
              <a:t>day</a:t>
            </a:r>
            <a:r>
              <a:rPr lang="fi-FI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F9D3E5A-F682-42F1-8C2F-8E79EADF8CD2}"/>
              </a:ext>
            </a:extLst>
          </p:cNvPr>
          <p:cNvSpPr/>
          <p:nvPr/>
        </p:nvSpPr>
        <p:spPr>
          <a:xfrm>
            <a:off x="8348679" y="3727928"/>
            <a:ext cx="2852209" cy="18407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subscriber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offset: 4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92E4C98-7304-4DA1-893F-18A13E859BA0}"/>
              </a:ext>
            </a:extLst>
          </p:cNvPr>
          <p:cNvCxnSpPr>
            <a:cxnSpLocks/>
            <a:stCxn id="34" idx="3"/>
            <a:endCxn id="54" idx="1"/>
          </p:cNvCxnSpPr>
          <p:nvPr/>
        </p:nvCxnSpPr>
        <p:spPr>
          <a:xfrm>
            <a:off x="6803373" y="2282975"/>
            <a:ext cx="1545306" cy="2365317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8506C56-C01C-4DA7-A5FB-14C024321F74}"/>
              </a:ext>
            </a:extLst>
          </p:cNvPr>
          <p:cNvSpPr/>
          <p:nvPr/>
        </p:nvSpPr>
        <p:spPr>
          <a:xfrm>
            <a:off x="993531" y="2158512"/>
            <a:ext cx="2063604" cy="11649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br>
              <a:rPr lang="fi-FI" dirty="0">
                <a:solidFill>
                  <a:schemeClr val="tx1"/>
                </a:solidFill>
              </a:rPr>
            </a:br>
            <a:r>
              <a:rPr lang="fi-FI" dirty="0">
                <a:solidFill>
                  <a:schemeClr val="tx1"/>
                </a:solidFill>
              </a:rPr>
              <a:t>= </a:t>
            </a:r>
            <a:r>
              <a:rPr lang="fi-FI" dirty="0" err="1">
                <a:solidFill>
                  <a:schemeClr val="tx1"/>
                </a:solidFill>
              </a:rPr>
              <a:t>publisher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A3D4E6-D1FA-4697-8D70-3315634EC3D3}"/>
              </a:ext>
            </a:extLst>
          </p:cNvPr>
          <p:cNvCxnSpPr>
            <a:cxnSpLocks/>
            <a:stCxn id="64" idx="3"/>
            <a:endCxn id="9" idx="1"/>
          </p:cNvCxnSpPr>
          <p:nvPr/>
        </p:nvCxnSpPr>
        <p:spPr>
          <a:xfrm flipV="1">
            <a:off x="3057135" y="2282975"/>
            <a:ext cx="959027" cy="458027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40E02-7638-4335-8F16-564F2D3F6078}"/>
              </a:ext>
            </a:extLst>
          </p:cNvPr>
          <p:cNvSpPr/>
          <p:nvPr/>
        </p:nvSpPr>
        <p:spPr>
          <a:xfrm>
            <a:off x="4421455" y="2056916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>
                <a:solidFill>
                  <a:schemeClr val="tx1"/>
                </a:solidFill>
              </a:rPr>
              <a:t>AKA.</a:t>
            </a:r>
          </a:p>
          <a:p>
            <a:pPr algn="ctr"/>
            <a:r>
              <a:rPr lang="fi-FI" sz="600" dirty="0" err="1">
                <a:solidFill>
                  <a:schemeClr val="tx1"/>
                </a:solidFill>
              </a:rPr>
              <a:t>event</a:t>
            </a:r>
            <a:endParaRPr lang="fi-FI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36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A89D30B-9921-43FC-815E-867EABFDC45D}"/>
              </a:ext>
            </a:extLst>
          </p:cNvPr>
          <p:cNvSpPr/>
          <p:nvPr/>
        </p:nvSpPr>
        <p:spPr>
          <a:xfrm>
            <a:off x="7155654" y="2620842"/>
            <a:ext cx="2852209" cy="6431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consumer-producer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r>
              <a:rPr lang="fi-FI" dirty="0">
                <a:solidFill>
                  <a:schemeClr val="tx1"/>
                </a:solidFill>
              </a:rPr>
              <a:t>    offset: 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8859"/>
            <a:ext cx="11125200" cy="643178"/>
          </a:xfrm>
        </p:spPr>
        <p:txBody>
          <a:bodyPr>
            <a:normAutofit/>
          </a:bodyPr>
          <a:lstStyle/>
          <a:p>
            <a:r>
              <a:rPr lang="fi-FI" dirty="0"/>
              <a:t>How </a:t>
            </a:r>
            <a:r>
              <a:rPr lang="fi-FI" dirty="0" err="1"/>
              <a:t>two</a:t>
            </a:r>
            <a:r>
              <a:rPr lang="fi-FI" dirty="0"/>
              <a:t> </a:t>
            </a:r>
            <a:r>
              <a:rPr lang="fi-FI" dirty="0" err="1"/>
              <a:t>systems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’</a:t>
            </a:r>
            <a:r>
              <a:rPr lang="fi-FI" dirty="0" err="1"/>
              <a:t>discus</a:t>
            </a:r>
            <a:r>
              <a:rPr lang="fi-FI" dirty="0"/>
              <a:t>’ in Kafka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D3CE0-993C-48F7-892E-052330E25CE6}"/>
              </a:ext>
            </a:extLst>
          </p:cNvPr>
          <p:cNvSpPr/>
          <p:nvPr/>
        </p:nvSpPr>
        <p:spPr>
          <a:xfrm>
            <a:off x="4018251" y="1120342"/>
            <a:ext cx="2787211" cy="4011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/>
              <a:t>Kafka </a:t>
            </a:r>
            <a:r>
              <a:rPr lang="fi-FI" dirty="0" err="1"/>
              <a:t>broker</a:t>
            </a:r>
            <a:br>
              <a:rPr lang="fi-FI" dirty="0"/>
            </a:br>
            <a:r>
              <a:rPr lang="fi-FI" dirty="0"/>
              <a:t>=Kafka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BB8A95-1256-428B-B2EA-B3AAA78CE171}"/>
              </a:ext>
            </a:extLst>
          </p:cNvPr>
          <p:cNvSpPr/>
          <p:nvPr/>
        </p:nvSpPr>
        <p:spPr>
          <a:xfrm>
            <a:off x="4016162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 err="1">
                <a:solidFill>
                  <a:schemeClr val="tx1"/>
                </a:solidFill>
              </a:rPr>
              <a:t>message</a:t>
            </a:r>
            <a:endParaRPr lang="fi-FI" sz="600" dirty="0">
              <a:solidFill>
                <a:schemeClr val="tx1"/>
              </a:solidFill>
            </a:endParaRP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62B1D34-4D77-43B1-8617-52ED86A5E00D}"/>
              </a:ext>
            </a:extLst>
          </p:cNvPr>
          <p:cNvCxnSpPr>
            <a:cxnSpLocks/>
            <a:stCxn id="43" idx="0"/>
            <a:endCxn id="9" idx="1"/>
          </p:cNvCxnSpPr>
          <p:nvPr/>
        </p:nvCxnSpPr>
        <p:spPr>
          <a:xfrm rot="5400000" flipH="1" flipV="1">
            <a:off x="2832879" y="1442745"/>
            <a:ext cx="343052" cy="2023513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905C3FC-0345-42ED-AD67-B503F82284DA}"/>
              </a:ext>
            </a:extLst>
          </p:cNvPr>
          <p:cNvCxnSpPr>
            <a:cxnSpLocks/>
            <a:stCxn id="34" idx="3"/>
            <a:endCxn id="36" idx="0"/>
          </p:cNvCxnSpPr>
          <p:nvPr/>
        </p:nvCxnSpPr>
        <p:spPr>
          <a:xfrm>
            <a:off x="6803373" y="2282975"/>
            <a:ext cx="1778386" cy="337867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67BD452-3452-4067-8595-0AE0686BC31E}"/>
              </a:ext>
            </a:extLst>
          </p:cNvPr>
          <p:cNvSpPr/>
          <p:nvPr/>
        </p:nvSpPr>
        <p:spPr>
          <a:xfrm>
            <a:off x="4811314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41E575-9839-434C-9984-E1672552FFDA}"/>
              </a:ext>
            </a:extLst>
          </p:cNvPr>
          <p:cNvSpPr/>
          <p:nvPr/>
        </p:nvSpPr>
        <p:spPr>
          <a:xfrm>
            <a:off x="5213069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ED3D34-7A31-4FE8-9A10-A56E68C875CB}"/>
              </a:ext>
            </a:extLst>
          </p:cNvPr>
          <p:cNvSpPr/>
          <p:nvPr/>
        </p:nvSpPr>
        <p:spPr>
          <a:xfrm>
            <a:off x="5610645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13B0B5-F893-48D7-A18D-C22454C6584D}"/>
              </a:ext>
            </a:extLst>
          </p:cNvPr>
          <p:cNvSpPr/>
          <p:nvPr/>
        </p:nvSpPr>
        <p:spPr>
          <a:xfrm>
            <a:off x="6008221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CBC58D-8E77-4BD7-940C-6559833D9D50}"/>
              </a:ext>
            </a:extLst>
          </p:cNvPr>
          <p:cNvSpPr/>
          <p:nvPr/>
        </p:nvSpPr>
        <p:spPr>
          <a:xfrm>
            <a:off x="6405797" y="2060142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E5C743-0D08-48D9-AE5D-91535A4C1F2C}"/>
              </a:ext>
            </a:extLst>
          </p:cNvPr>
          <p:cNvSpPr/>
          <p:nvPr/>
        </p:nvSpPr>
        <p:spPr>
          <a:xfrm>
            <a:off x="4016162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8D546-0CD1-4323-BC73-5CA1966E277D}"/>
              </a:ext>
            </a:extLst>
          </p:cNvPr>
          <p:cNvSpPr/>
          <p:nvPr/>
        </p:nvSpPr>
        <p:spPr>
          <a:xfrm>
            <a:off x="4413738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E06F5A-E082-4C52-86D3-1FF60F580BE8}"/>
              </a:ext>
            </a:extLst>
          </p:cNvPr>
          <p:cNvSpPr/>
          <p:nvPr/>
        </p:nvSpPr>
        <p:spPr>
          <a:xfrm>
            <a:off x="4811314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AB6F65-88C6-4976-B202-476C9B1F349E}"/>
              </a:ext>
            </a:extLst>
          </p:cNvPr>
          <p:cNvSpPr/>
          <p:nvPr/>
        </p:nvSpPr>
        <p:spPr>
          <a:xfrm>
            <a:off x="5213069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1C20B-EC6F-479C-BD32-9FF79E0F1F3F}"/>
              </a:ext>
            </a:extLst>
          </p:cNvPr>
          <p:cNvSpPr/>
          <p:nvPr/>
        </p:nvSpPr>
        <p:spPr>
          <a:xfrm>
            <a:off x="5610645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16A210-BCE4-4CC6-B80B-CD1CB00DC1A9}"/>
              </a:ext>
            </a:extLst>
          </p:cNvPr>
          <p:cNvSpPr/>
          <p:nvPr/>
        </p:nvSpPr>
        <p:spPr>
          <a:xfrm>
            <a:off x="6008221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80BA43-D385-465A-90A6-17AB3C315D63}"/>
              </a:ext>
            </a:extLst>
          </p:cNvPr>
          <p:cNvSpPr/>
          <p:nvPr/>
        </p:nvSpPr>
        <p:spPr>
          <a:xfrm>
            <a:off x="6405797" y="3456987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589E08F-43E8-44B3-B91C-5E0B9282CFE7}"/>
              </a:ext>
            </a:extLst>
          </p:cNvPr>
          <p:cNvSpPr/>
          <p:nvPr/>
        </p:nvSpPr>
        <p:spPr>
          <a:xfrm>
            <a:off x="566544" y="2626027"/>
            <a:ext cx="2852209" cy="6431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tx1"/>
                </a:solidFill>
              </a:rPr>
              <a:t>Kafka </a:t>
            </a:r>
            <a:r>
              <a:rPr lang="fi-FI" dirty="0" err="1">
                <a:solidFill>
                  <a:schemeClr val="tx1"/>
                </a:solidFill>
              </a:rPr>
              <a:t>producer-consumer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client</a:t>
            </a:r>
            <a:r>
              <a:rPr lang="fi-FI" dirty="0">
                <a:solidFill>
                  <a:schemeClr val="tx1"/>
                </a:solidFill>
              </a:rPr>
              <a:t>    offset: 0</a:t>
            </a:r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50F62C09-DC62-440C-95FE-AB121DA06C02}"/>
              </a:ext>
            </a:extLst>
          </p:cNvPr>
          <p:cNvCxnSpPr>
            <a:cxnSpLocks/>
            <a:stCxn id="36" idx="2"/>
            <a:endCxn id="42" idx="3"/>
          </p:cNvCxnSpPr>
          <p:nvPr/>
        </p:nvCxnSpPr>
        <p:spPr>
          <a:xfrm rot="5400000">
            <a:off x="7484667" y="2582727"/>
            <a:ext cx="415799" cy="1778386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C91B48F-0A93-4C68-A8F5-12B48E98A1FC}"/>
              </a:ext>
            </a:extLst>
          </p:cNvPr>
          <p:cNvSpPr/>
          <p:nvPr/>
        </p:nvSpPr>
        <p:spPr>
          <a:xfrm>
            <a:off x="4811314" y="2519529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task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A8AD90-D9B3-4F47-9CE0-5D2AF95CA432}"/>
              </a:ext>
            </a:extLst>
          </p:cNvPr>
          <p:cNvSpPr/>
          <p:nvPr/>
        </p:nvSpPr>
        <p:spPr>
          <a:xfrm>
            <a:off x="4690484" y="3885298"/>
            <a:ext cx="1591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topic</a:t>
            </a:r>
            <a:r>
              <a:rPr lang="fi-FI" dirty="0">
                <a:solidFill>
                  <a:schemeClr val="bg1"/>
                </a:solidFill>
              </a:rPr>
              <a:t> ’</a:t>
            </a:r>
            <a:r>
              <a:rPr lang="fi-FI" dirty="0" err="1">
                <a:solidFill>
                  <a:schemeClr val="bg1"/>
                </a:solidFill>
              </a:rPr>
              <a:t>answer</a:t>
            </a:r>
            <a:r>
              <a:rPr lang="fi-FI" dirty="0">
                <a:solidFill>
                  <a:schemeClr val="bg1"/>
                </a:solidFill>
              </a:rPr>
              <a:t>’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9EA3D4E6-D1FA-4697-8D70-3315634EC3D3}"/>
              </a:ext>
            </a:extLst>
          </p:cNvPr>
          <p:cNvCxnSpPr>
            <a:cxnSpLocks/>
            <a:stCxn id="35" idx="1"/>
            <a:endCxn id="43" idx="2"/>
          </p:cNvCxnSpPr>
          <p:nvPr/>
        </p:nvCxnSpPr>
        <p:spPr>
          <a:xfrm rot="10800000">
            <a:off x="1992650" y="3269206"/>
            <a:ext cx="2023513" cy="410615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4740E02-7638-4335-8F16-564F2D3F6078}"/>
              </a:ext>
            </a:extLst>
          </p:cNvPr>
          <p:cNvSpPr/>
          <p:nvPr/>
        </p:nvSpPr>
        <p:spPr>
          <a:xfrm>
            <a:off x="4421455" y="2056916"/>
            <a:ext cx="397576" cy="445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600" dirty="0">
                <a:solidFill>
                  <a:schemeClr val="tx1"/>
                </a:solidFill>
              </a:rPr>
              <a:t>AKA.</a:t>
            </a:r>
          </a:p>
          <a:p>
            <a:pPr algn="ctr"/>
            <a:r>
              <a:rPr lang="fi-FI" sz="600" dirty="0" err="1">
                <a:solidFill>
                  <a:schemeClr val="tx1"/>
                </a:solidFill>
              </a:rPr>
              <a:t>event</a:t>
            </a:r>
            <a:endParaRPr lang="fi-FI" sz="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46BF32-5015-485D-8573-635D457DB494}"/>
              </a:ext>
            </a:extLst>
          </p:cNvPr>
          <p:cNvSpPr/>
          <p:nvPr/>
        </p:nvSpPr>
        <p:spPr>
          <a:xfrm>
            <a:off x="7502418" y="4322998"/>
            <a:ext cx="4499633" cy="1689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Offsets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not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important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here</a:t>
            </a:r>
            <a:r>
              <a:rPr lang="fi-FI" dirty="0">
                <a:solidFill>
                  <a:schemeClr val="tx1"/>
                </a:solidFill>
              </a:rPr>
              <a:t>. </a:t>
            </a:r>
            <a:r>
              <a:rPr lang="fi-FI" dirty="0" err="1">
                <a:solidFill>
                  <a:schemeClr val="tx1"/>
                </a:solidFill>
              </a:rPr>
              <a:t>Also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could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still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be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more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other</a:t>
            </a:r>
            <a:r>
              <a:rPr lang="fi-FI">
                <a:solidFill>
                  <a:schemeClr val="tx1"/>
                </a:solidFill>
              </a:rPr>
              <a:t> consumers</a:t>
            </a:r>
            <a:r>
              <a:rPr lang="fi-FI" dirty="0">
                <a:solidFill>
                  <a:schemeClr val="tx1"/>
                </a:solidFill>
              </a:rPr>
              <a:t>. </a:t>
            </a:r>
            <a:r>
              <a:rPr lang="fi-FI" dirty="0" err="1">
                <a:solidFill>
                  <a:schemeClr val="tx1"/>
                </a:solidFill>
              </a:rPr>
              <a:t>Would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not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affect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communication</a:t>
            </a:r>
            <a:r>
              <a:rPr lang="fi-FI" dirty="0">
                <a:solidFill>
                  <a:schemeClr val="tx1"/>
                </a:solidFill>
              </a:rPr>
              <a:t> of </a:t>
            </a:r>
            <a:r>
              <a:rPr lang="fi-FI" dirty="0" err="1">
                <a:solidFill>
                  <a:schemeClr val="tx1"/>
                </a:solidFill>
              </a:rPr>
              <a:t>these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two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if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they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are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the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only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producers</a:t>
            </a:r>
            <a:r>
              <a:rPr lang="fi-FI" dirty="0">
                <a:solidFill>
                  <a:schemeClr val="tx1"/>
                </a:solidFill>
              </a:rPr>
              <a:t> to </a:t>
            </a:r>
            <a:r>
              <a:rPr lang="fi-FI" dirty="0" err="1">
                <a:solidFill>
                  <a:schemeClr val="tx1"/>
                </a:solidFill>
              </a:rPr>
              <a:t>these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two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channels</a:t>
            </a:r>
            <a:r>
              <a:rPr lang="fi-FI" dirty="0">
                <a:solidFill>
                  <a:schemeClr val="tx1"/>
                </a:solidFill>
              </a:rPr>
              <a:t> / </a:t>
            </a:r>
            <a:r>
              <a:rPr lang="fi-FI" dirty="0" err="1">
                <a:solidFill>
                  <a:schemeClr val="tx1"/>
                </a:solidFill>
              </a:rPr>
              <a:t>topics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7C5D86-69B8-4E3C-8612-909FDFA3CB79}"/>
              </a:ext>
            </a:extLst>
          </p:cNvPr>
          <p:cNvSpPr/>
          <p:nvPr/>
        </p:nvSpPr>
        <p:spPr>
          <a:xfrm>
            <a:off x="8230427" y="1600234"/>
            <a:ext cx="3796968" cy="716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Consumes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from</a:t>
            </a:r>
            <a:r>
              <a:rPr lang="fi-FI" dirty="0">
                <a:solidFill>
                  <a:schemeClr val="tx1"/>
                </a:solidFill>
              </a:rPr>
              <a:t> ’</a:t>
            </a:r>
            <a:r>
              <a:rPr lang="fi-FI" dirty="0" err="1">
                <a:solidFill>
                  <a:schemeClr val="tx1"/>
                </a:solidFill>
              </a:rPr>
              <a:t>task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Produces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to: ’</a:t>
            </a:r>
            <a:r>
              <a:rPr lang="fi-FI" dirty="0" err="1">
                <a:solidFill>
                  <a:schemeClr val="tx1"/>
                </a:solidFill>
              </a:rPr>
              <a:t>answer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840CA1-3A1C-4EAB-8479-D9891796C8AA}"/>
              </a:ext>
            </a:extLst>
          </p:cNvPr>
          <p:cNvSpPr/>
          <p:nvPr/>
        </p:nvSpPr>
        <p:spPr>
          <a:xfrm>
            <a:off x="-16427" y="3857461"/>
            <a:ext cx="3883907" cy="7160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/>
                </a:solidFill>
              </a:rPr>
              <a:t>Produces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to ’</a:t>
            </a:r>
            <a:r>
              <a:rPr lang="fi-FI" dirty="0" err="1">
                <a:solidFill>
                  <a:schemeClr val="tx1"/>
                </a:solidFill>
              </a:rPr>
              <a:t>task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  <a:p>
            <a:pPr algn="ctr"/>
            <a:r>
              <a:rPr lang="fi-FI" dirty="0" err="1">
                <a:solidFill>
                  <a:schemeClr val="tx1"/>
                </a:solidFill>
              </a:rPr>
              <a:t>Consumes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messages</a:t>
            </a:r>
            <a:r>
              <a:rPr lang="fi-FI" dirty="0">
                <a:solidFill>
                  <a:schemeClr val="tx1"/>
                </a:solidFill>
              </a:rPr>
              <a:t> </a:t>
            </a:r>
            <a:r>
              <a:rPr lang="fi-FI" dirty="0" err="1">
                <a:solidFill>
                  <a:schemeClr val="tx1"/>
                </a:solidFill>
              </a:rPr>
              <a:t>from</a:t>
            </a:r>
            <a:r>
              <a:rPr lang="fi-FI" dirty="0">
                <a:solidFill>
                  <a:schemeClr val="tx1"/>
                </a:solidFill>
              </a:rPr>
              <a:t> ’</a:t>
            </a:r>
            <a:r>
              <a:rPr lang="fi-FI" dirty="0" err="1">
                <a:solidFill>
                  <a:schemeClr val="tx1"/>
                </a:solidFill>
              </a:rPr>
              <a:t>answer</a:t>
            </a:r>
            <a:r>
              <a:rPr lang="fi-FI" dirty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8821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Create</a:t>
            </a:r>
            <a:r>
              <a:rPr lang="fi-FI" b="0" dirty="0"/>
              <a:t> </a:t>
            </a:r>
            <a:r>
              <a:rPr lang="fi-FI" b="0" dirty="0" err="1"/>
              <a:t>your</a:t>
            </a:r>
            <a:r>
              <a:rPr lang="fi-FI" b="0" dirty="0"/>
              <a:t> </a:t>
            </a:r>
            <a:r>
              <a:rPr lang="fi-FI" b="0" dirty="0" err="1"/>
              <a:t>own</a:t>
            </a:r>
            <a:r>
              <a:rPr lang="fi-FI" b="0" dirty="0"/>
              <a:t> Kafka </a:t>
            </a:r>
            <a:r>
              <a:rPr lang="fi-FI" b="0" dirty="0" err="1"/>
              <a:t>test</a:t>
            </a:r>
            <a:r>
              <a:rPr lang="fi-FI" b="0" dirty="0"/>
              <a:t>?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Kafka </a:t>
            </a:r>
            <a:r>
              <a:rPr lang="fi-FI" dirty="0" err="1"/>
              <a:t>clients</a:t>
            </a:r>
            <a:r>
              <a:rPr lang="fi-FI" dirty="0"/>
              <a:t> (</a:t>
            </a:r>
            <a:r>
              <a:rPr lang="fi-FI" dirty="0" err="1"/>
              <a:t>publishers</a:t>
            </a:r>
            <a:r>
              <a:rPr lang="fi-FI" dirty="0"/>
              <a:t> and/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subscribers</a:t>
            </a:r>
            <a:r>
              <a:rPr lang="fi-FI" dirty="0"/>
              <a:t>) </a:t>
            </a:r>
            <a:r>
              <a:rPr lang="fi-FI" dirty="0" err="1"/>
              <a:t>with</a:t>
            </a:r>
            <a:r>
              <a:rPr lang="fi-FI" dirty="0"/>
              <a:t> at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languages</a:t>
            </a:r>
            <a:r>
              <a:rPr lang="fi-FI" dirty="0"/>
              <a:t>: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>
                <a:hlinkClick r:id="rId2"/>
              </a:rPr>
              <a:t>https://cwiki.apache.org/confluence/display/KAFKA/Clients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sz="1800" dirty="0" err="1"/>
              <a:t>E.g</a:t>
            </a:r>
            <a:r>
              <a:rPr lang="fi-FI" sz="1800" dirty="0"/>
              <a:t>. Node.js, C/C++, .NET, Java, Python, </a:t>
            </a:r>
            <a:r>
              <a:rPr lang="fi-FI" sz="1800" dirty="0" err="1"/>
              <a:t>Rust</a:t>
            </a:r>
            <a:r>
              <a:rPr lang="fi-FI" sz="1800" dirty="0"/>
              <a:t>, </a:t>
            </a:r>
            <a:r>
              <a:rPr lang="fi-FI" sz="1800" dirty="0" err="1"/>
              <a:t>Ruby</a:t>
            </a:r>
            <a:r>
              <a:rPr lang="fi-FI" sz="1800" dirty="0"/>
              <a:t>, Swift… </a:t>
            </a:r>
            <a:r>
              <a:rPr lang="fi-FI" sz="1800" dirty="0" err="1"/>
              <a:t>Basically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language</a:t>
            </a:r>
            <a:r>
              <a:rPr lang="fi-FI" sz="1800" dirty="0"/>
              <a:t> </a:t>
            </a:r>
            <a:r>
              <a:rPr lang="fi-FI" sz="1800" dirty="0" err="1"/>
              <a:t>that</a:t>
            </a:r>
            <a:r>
              <a:rPr lang="fi-FI" sz="1800" dirty="0"/>
              <a:t> </a:t>
            </a:r>
            <a:r>
              <a:rPr lang="fi-FI" sz="1800" dirty="0" err="1"/>
              <a:t>has</a:t>
            </a:r>
            <a:r>
              <a:rPr lang="fi-FI" sz="1800" dirty="0"/>
              <a:t> </a:t>
            </a:r>
            <a:r>
              <a:rPr lang="fi-FI" sz="1800" dirty="0" err="1"/>
              <a:t>any</a:t>
            </a:r>
            <a:r>
              <a:rPr lang="fi-FI" sz="1800" dirty="0"/>
              <a:t> </a:t>
            </a:r>
            <a:r>
              <a:rPr lang="fi-FI" sz="1800" dirty="0" err="1"/>
              <a:t>relevance</a:t>
            </a:r>
            <a:r>
              <a:rPr lang="fi-FI" sz="1800" dirty="0"/>
              <a:t> </a:t>
            </a:r>
            <a:r>
              <a:rPr lang="fi-FI" sz="1800" dirty="0" err="1"/>
              <a:t>nowadays</a:t>
            </a:r>
            <a:endParaRPr lang="fi-FI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Advance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,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step</a:t>
            </a:r>
            <a:r>
              <a:rPr lang="fi-FI" dirty="0"/>
              <a:t> to </a:t>
            </a:r>
            <a:r>
              <a:rPr lang="fi-FI" dirty="0" err="1"/>
              <a:t>reduce</a:t>
            </a:r>
            <a:r>
              <a:rPr lang="fi-FI" dirty="0"/>
              <a:t>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possibilities</a:t>
            </a:r>
            <a:r>
              <a:rPr lang="fi-FI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There</a:t>
            </a:r>
            <a:r>
              <a:rPr lang="fi-FI" dirty="0"/>
              <a:t> is an </a:t>
            </a:r>
            <a:r>
              <a:rPr lang="fi-FI" dirty="0" err="1"/>
              <a:t>Assignment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is just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model</a:t>
            </a:r>
            <a:r>
              <a:rPr lang="fi-FI" dirty="0"/>
              <a:t> and </a:t>
            </a:r>
            <a:r>
              <a:rPr lang="fi-FI" dirty="0" err="1"/>
              <a:t>making</a:t>
            </a:r>
            <a:r>
              <a:rPr lang="fi-FI" dirty="0"/>
              <a:t> it to </a:t>
            </a:r>
            <a:r>
              <a:rPr lang="fi-FI" dirty="0" err="1"/>
              <a:t>run</a:t>
            </a:r>
            <a:endParaRPr lang="fi-FI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7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801FB7-8FBC-844F-8D63-9A597A06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0" dirty="0" err="1"/>
              <a:t>Steps</a:t>
            </a:r>
            <a:r>
              <a:rPr lang="fi-FI" b="0" dirty="0"/>
              <a:t> of Kafka demo/</a:t>
            </a:r>
            <a:r>
              <a:rPr lang="fi-FI" b="0" dirty="0" err="1"/>
              <a:t>tryout</a:t>
            </a:r>
            <a:r>
              <a:rPr lang="fi-FI" b="0" dirty="0"/>
              <a:t> </a:t>
            </a:r>
            <a:r>
              <a:rPr lang="fi-FI" b="0" dirty="0" err="1"/>
              <a:t>system</a:t>
            </a:r>
            <a:r>
              <a:rPr lang="fi-FI" b="0" dirty="0"/>
              <a:t> </a:t>
            </a:r>
            <a:r>
              <a:rPr lang="fi-FI" b="0" dirty="0" err="1"/>
              <a:t>development</a:t>
            </a:r>
            <a:endParaRPr lang="fi-FI" b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11FFF1-5700-384F-B322-71416B4D66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Download</a:t>
            </a:r>
            <a:r>
              <a:rPr lang="fi-FI" dirty="0"/>
              <a:t> Kafka (Kafka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)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repository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Configure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r>
              <a:rPr lang="fi-FI" dirty="0"/>
              <a:t> and </a:t>
            </a:r>
            <a:r>
              <a:rPr lang="fi-FI" dirty="0" err="1"/>
              <a:t>Zookeeper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container</a:t>
            </a:r>
            <a:r>
              <a:rPr lang="fi-FI" dirty="0"/>
              <a:t> for </a:t>
            </a:r>
            <a:r>
              <a:rPr lang="fi-FI" dirty="0" err="1"/>
              <a:t>them</a:t>
            </a:r>
            <a:r>
              <a:rPr lang="fi-FI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Kafka </a:t>
            </a:r>
            <a:r>
              <a:rPr lang="fi-FI" dirty="0" err="1"/>
              <a:t>server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Setup a </a:t>
            </a:r>
            <a:r>
              <a:rPr lang="fi-FI" dirty="0" err="1"/>
              <a:t>Topic</a:t>
            </a:r>
            <a:r>
              <a:rPr lang="fi-FI" dirty="0"/>
              <a:t> (A </a:t>
            </a:r>
            <a:r>
              <a:rPr lang="fi-FI" dirty="0" err="1"/>
              <a:t>name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Topic</a:t>
            </a:r>
            <a:r>
              <a:rPr lang="fi-FI" dirty="0"/>
              <a:t>, </a:t>
            </a:r>
            <a:r>
              <a:rPr lang="fi-FI" dirty="0" err="1"/>
              <a:t>kind</a:t>
            </a:r>
            <a:r>
              <a:rPr lang="fi-FI" dirty="0"/>
              <a:t> of a Channel)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producer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puts</a:t>
            </a:r>
            <a:r>
              <a:rPr lang="fi-FI" dirty="0"/>
              <a:t> some </a:t>
            </a:r>
            <a:r>
              <a:rPr lang="fi-FI" dirty="0" err="1"/>
              <a:t>message</a:t>
            </a:r>
            <a:r>
              <a:rPr lang="fi-FI" dirty="0"/>
              <a:t> to </a:t>
            </a:r>
            <a:r>
              <a:rPr lang="fi-FI" dirty="0" err="1"/>
              <a:t>server’s</a:t>
            </a:r>
            <a:r>
              <a:rPr lang="fi-FI" dirty="0"/>
              <a:t> </a:t>
            </a:r>
            <a:r>
              <a:rPr lang="fi-FI" dirty="0" err="1"/>
              <a:t>Topic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Kafka </a:t>
            </a:r>
            <a:r>
              <a:rPr lang="fi-FI" dirty="0" err="1"/>
              <a:t>consumer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preferred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runtime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it </a:t>
            </a:r>
            <a:r>
              <a:rPr lang="fi-FI" dirty="0" err="1"/>
              <a:t>subscribes</a:t>
            </a:r>
            <a:r>
              <a:rPr lang="fi-FI" dirty="0"/>
              <a:t> to </a:t>
            </a:r>
            <a:r>
              <a:rPr lang="fi-FI" dirty="0" err="1"/>
              <a:t>receive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messages</a:t>
            </a:r>
            <a:r>
              <a:rPr lang="fi-FI" dirty="0"/>
              <a:t>.</a:t>
            </a:r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/>
              <a:t>Language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producer</a:t>
            </a:r>
            <a:r>
              <a:rPr lang="fi-FI" dirty="0"/>
              <a:t>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want</a:t>
            </a:r>
            <a:r>
              <a:rPr lang="fi-FI" dirty="0"/>
              <a:t> to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for </a:t>
            </a:r>
            <a:r>
              <a:rPr lang="fi-FI" dirty="0" err="1"/>
              <a:t>simplicity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consumer</a:t>
            </a:r>
            <a:endParaRPr lang="fi-FI" dirty="0"/>
          </a:p>
          <a:p>
            <a:pPr marL="789750" lvl="1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BDDB-4154-894E-83EF-04FB624F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5D1D-8623-7244-B1BC-5984C123D6C5}" type="datetime1">
              <a:rPr lang="fi-FI" smtClean="0"/>
              <a:t>11.10.2022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D56F3-0862-1748-A7A9-EE591410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C8079-2140-8745-901A-8EB4BF8E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78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11.10.2022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181</TotalTime>
  <Words>847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Apache Kafka</vt:lpstr>
      <vt:lpstr>Apache Kafka</vt:lpstr>
      <vt:lpstr>Publish-subscribe pattern</vt:lpstr>
      <vt:lpstr>Loosely related terms for discussing this topic</vt:lpstr>
      <vt:lpstr>Distributed Event Stream architecture – e.g. Kafka</vt:lpstr>
      <vt:lpstr>How two systems can ’discus’ in Kafka</vt:lpstr>
      <vt:lpstr>Create your own Kafka test? </vt:lpstr>
      <vt:lpstr>Steps of Kafka demo/tryout system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Välimäki Juhani</dc:creator>
  <cp:lastModifiedBy>Välimäki Juhani</cp:lastModifiedBy>
  <cp:revision>27</cp:revision>
  <cp:lastPrinted>2020-09-28T07:56:54Z</cp:lastPrinted>
  <dcterms:created xsi:type="dcterms:W3CDTF">2022-10-10T15:56:53Z</dcterms:created>
  <dcterms:modified xsi:type="dcterms:W3CDTF">2022-10-10T22:57:47Z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