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3"/>
  </p:notesMasterIdLst>
  <p:sldIdLst>
    <p:sldId id="256" r:id="rId5"/>
    <p:sldId id="257" r:id="rId6"/>
    <p:sldId id="277" r:id="rId7"/>
    <p:sldId id="278" r:id="rId8"/>
    <p:sldId id="279" r:id="rId9"/>
    <p:sldId id="273" r:id="rId10"/>
    <p:sldId id="275" r:id="rId11"/>
    <p:sldId id="269" r:id="rId12"/>
    <p:sldId id="270" r:id="rId13"/>
    <p:sldId id="272" r:id="rId14"/>
    <p:sldId id="280" r:id="rId15"/>
    <p:sldId id="281" r:id="rId16"/>
    <p:sldId id="282" r:id="rId17"/>
    <p:sldId id="271" r:id="rId18"/>
    <p:sldId id="276" r:id="rId19"/>
    <p:sldId id="268" r:id="rId20"/>
    <p:sldId id="259" r:id="rId21"/>
    <p:sldId id="274" r:id="rId22"/>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74" autoAdjust="0"/>
    <p:restoredTop sz="96288"/>
  </p:normalViewPr>
  <p:slideViewPr>
    <p:cSldViewPr snapToGrid="0" snapToObjects="1" showGuides="1">
      <p:cViewPr varScale="1">
        <p:scale>
          <a:sx n="145" d="100"/>
          <a:sy n="145" d="100"/>
        </p:scale>
        <p:origin x="128" y="66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11/10/2022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11.10.2022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11.10.2022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11.10.2022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11.10.2022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Architectures and Patterns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Basics, Principles and Questions for processing them</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11.10.2022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a:t>
            </a:r>
            <a:r>
              <a:rPr lang="fi-FI" dirty="0" err="1"/>
              <a:t>Traditional</a:t>
            </a:r>
            <a:r>
              <a:rPr lang="fi-FI" dirty="0"/>
              <a:t> </a:t>
            </a:r>
            <a:r>
              <a:rPr lang="fi-FI" dirty="0" err="1"/>
              <a:t>full-stack</a:t>
            </a:r>
            <a:r>
              <a:rPr lang="fi-FI" dirty="0"/>
              <a:t> </a:t>
            </a:r>
            <a:r>
              <a:rPr lang="fi-FI" dirty="0" err="1"/>
              <a:t>architecture</a:t>
            </a:r>
            <a:r>
              <a:rPr lang="fi-FI" dirty="0"/>
              <a:t> </a:t>
            </a:r>
            <a:r>
              <a:rPr lang="fi-FI" dirty="0" err="1"/>
              <a:t>example</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10</a:t>
            </a:fld>
            <a:endParaRPr lang="en-GB"/>
          </a:p>
        </p:txBody>
      </p:sp>
      <p:pic>
        <p:nvPicPr>
          <p:cNvPr id="10" name="Content Placeholder 9">
            <a:extLst>
              <a:ext uri="{FF2B5EF4-FFF2-40B4-BE49-F238E27FC236}">
                <a16:creationId xmlns:a16="http://schemas.microsoft.com/office/drawing/2014/main" id="{C343A3CB-0A95-4AD1-93A4-84D7F8D1CD10}"/>
              </a:ext>
            </a:extLst>
          </p:cNvPr>
          <p:cNvPicPr>
            <a:picLocks noGrp="1" noChangeAspect="1"/>
          </p:cNvPicPr>
          <p:nvPr>
            <p:ph sz="half" idx="2"/>
          </p:nvPr>
        </p:nvPicPr>
        <p:blipFill>
          <a:blip r:embed="rId2"/>
          <a:stretch>
            <a:fillRect/>
          </a:stretch>
        </p:blipFill>
        <p:spPr>
          <a:xfrm>
            <a:off x="5611561" y="940204"/>
            <a:ext cx="6093533" cy="4913898"/>
          </a:xfrm>
        </p:spPr>
      </p:pic>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err="1"/>
              <a:t>Serves</a:t>
            </a:r>
            <a:r>
              <a:rPr lang="fi-FI" sz="2000" dirty="0"/>
              <a:t> </a:t>
            </a:r>
            <a:r>
              <a:rPr lang="fi-FI" sz="2000" dirty="0" err="1"/>
              <a:t>the</a:t>
            </a:r>
            <a:r>
              <a:rPr lang="fi-FI" sz="2000" dirty="0"/>
              <a:t> </a:t>
            </a:r>
            <a:r>
              <a:rPr lang="fi-FI" sz="2000" dirty="0" err="1"/>
              <a:t>purpose</a:t>
            </a:r>
            <a:r>
              <a:rPr lang="fi-FI" sz="2000" dirty="0"/>
              <a:t> </a:t>
            </a:r>
            <a:r>
              <a:rPr lang="fi-FI" sz="2000" dirty="0" err="1"/>
              <a:t>still</a:t>
            </a:r>
            <a:r>
              <a:rPr lang="fi-FI" sz="2000" dirty="0"/>
              <a:t> for some </a:t>
            </a:r>
            <a:r>
              <a:rPr lang="fi-FI" sz="2000" dirty="0" err="1"/>
              <a:t>information</a:t>
            </a:r>
            <a:r>
              <a:rPr lang="fi-FI" sz="2000" dirty="0"/>
              <a:t> </a:t>
            </a:r>
            <a:r>
              <a:rPr lang="fi-FI" sz="2000" dirty="0" err="1"/>
              <a:t>systems</a:t>
            </a:r>
            <a:r>
              <a:rPr lang="fi-FI" sz="2000" dirty="0"/>
              <a:t>. </a:t>
            </a:r>
            <a:r>
              <a:rPr lang="fi-FI" sz="2000" dirty="0" err="1"/>
              <a:t>E.g</a:t>
            </a:r>
            <a:r>
              <a:rPr lang="fi-FI" sz="2000" dirty="0"/>
              <a:t>. some </a:t>
            </a:r>
            <a:r>
              <a:rPr lang="fi-FI" sz="2000" dirty="0" err="1"/>
              <a:t>customer</a:t>
            </a:r>
            <a:r>
              <a:rPr lang="fi-FI" sz="2000" dirty="0"/>
              <a:t> </a:t>
            </a:r>
            <a:r>
              <a:rPr lang="fi-FI" sz="2000" dirty="0" err="1"/>
              <a:t>projects</a:t>
            </a:r>
            <a:r>
              <a:rPr lang="fi-FI" sz="2000" dirty="0"/>
              <a:t> </a:t>
            </a:r>
            <a:r>
              <a:rPr lang="fi-FI" sz="2000" dirty="0" err="1"/>
              <a:t>are</a:t>
            </a:r>
            <a:r>
              <a:rPr lang="fi-FI" sz="2000" dirty="0"/>
              <a:t> </a:t>
            </a:r>
            <a:r>
              <a:rPr lang="fi-FI" sz="2000" dirty="0" err="1"/>
              <a:t>still</a:t>
            </a:r>
            <a:r>
              <a:rPr lang="fi-FI" sz="2000" dirty="0"/>
              <a:t> </a:t>
            </a:r>
            <a:r>
              <a:rPr lang="fi-FI" sz="2000" dirty="0" err="1"/>
              <a:t>done</a:t>
            </a:r>
            <a:r>
              <a:rPr lang="fi-FI" sz="2000" dirty="0"/>
              <a:t> </a:t>
            </a:r>
            <a:r>
              <a:rPr lang="fi-FI" sz="2000" dirty="0" err="1"/>
              <a:t>this</a:t>
            </a:r>
            <a:r>
              <a:rPr lang="fi-FI" sz="2000" dirty="0"/>
              <a:t> </a:t>
            </a:r>
            <a:r>
              <a:rPr lang="fi-FI" sz="2000" dirty="0" err="1"/>
              <a:t>way</a:t>
            </a:r>
            <a:r>
              <a:rPr lang="fi-FI" sz="2000" dirty="0"/>
              <a:t>, </a:t>
            </a:r>
            <a:r>
              <a:rPr lang="fi-FI" sz="2000" dirty="0" err="1"/>
              <a:t>if</a:t>
            </a:r>
            <a:r>
              <a:rPr lang="fi-FI" sz="2000" dirty="0"/>
              <a:t> </a:t>
            </a:r>
            <a:r>
              <a:rPr lang="fi-FI" sz="2000" dirty="0" err="1"/>
              <a:t>the</a:t>
            </a:r>
            <a:r>
              <a:rPr lang="fi-FI" sz="2000" dirty="0"/>
              <a:t> </a:t>
            </a:r>
            <a:r>
              <a:rPr lang="fi-FI" sz="2000" dirty="0" err="1"/>
              <a:t>nature</a:t>
            </a:r>
            <a:r>
              <a:rPr lang="fi-FI" sz="2000" dirty="0"/>
              <a:t> of </a:t>
            </a:r>
            <a:r>
              <a:rPr lang="fi-FI" sz="2000" dirty="0" err="1"/>
              <a:t>the</a:t>
            </a:r>
            <a:r>
              <a:rPr lang="fi-FI" sz="2000" dirty="0"/>
              <a:t> </a:t>
            </a:r>
            <a:r>
              <a:rPr lang="fi-FI" sz="2000" dirty="0" err="1"/>
              <a:t>communication</a:t>
            </a:r>
            <a:r>
              <a:rPr lang="fi-FI" sz="2000" dirty="0"/>
              <a:t> </a:t>
            </a:r>
            <a:r>
              <a:rPr lang="fi-FI" sz="2000" dirty="0" err="1"/>
              <a:t>between</a:t>
            </a:r>
            <a:r>
              <a:rPr lang="fi-FI" sz="2000" dirty="0"/>
              <a:t> </a:t>
            </a:r>
            <a:r>
              <a:rPr lang="fi-FI" sz="2000" dirty="0" err="1"/>
              <a:t>the</a:t>
            </a:r>
            <a:r>
              <a:rPr lang="fi-FI" sz="2000" dirty="0"/>
              <a:t> </a:t>
            </a:r>
            <a:r>
              <a:rPr lang="fi-FI" sz="2000" dirty="0" err="1"/>
              <a:t>systems</a:t>
            </a:r>
            <a:r>
              <a:rPr lang="fi-FI" sz="2000" dirty="0"/>
              <a:t> </a:t>
            </a:r>
            <a:r>
              <a:rPr lang="fi-FI" sz="2000" dirty="0" err="1"/>
              <a:t>does</a:t>
            </a:r>
            <a:r>
              <a:rPr lang="fi-FI" sz="2000" dirty="0"/>
              <a:t> </a:t>
            </a:r>
            <a:r>
              <a:rPr lang="fi-FI" sz="2000" dirty="0" err="1"/>
              <a:t>not</a:t>
            </a:r>
            <a:r>
              <a:rPr lang="fi-FI" sz="2000" dirty="0"/>
              <a:t> </a:t>
            </a:r>
            <a:r>
              <a:rPr lang="fi-FI" sz="2000" dirty="0" err="1"/>
              <a:t>require</a:t>
            </a:r>
            <a:r>
              <a:rPr lang="fi-FI" sz="2000" dirty="0"/>
              <a:t> </a:t>
            </a:r>
            <a:r>
              <a:rPr lang="fi-FI" sz="2000" dirty="0" err="1"/>
              <a:t>something</a:t>
            </a:r>
            <a:r>
              <a:rPr lang="fi-FI" sz="2000" dirty="0"/>
              <a:t> </a:t>
            </a:r>
            <a:r>
              <a:rPr lang="fi-FI" sz="2000" dirty="0" err="1"/>
              <a:t>else</a:t>
            </a:r>
            <a:r>
              <a:rPr lang="fi-FI" sz="2000" dirty="0"/>
              <a:t>.</a:t>
            </a:r>
          </a:p>
          <a:p>
            <a:pPr marL="0" indent="0">
              <a:buFont typeface="+mj-lt"/>
              <a:buNone/>
            </a:pPr>
            <a:endParaRPr lang="fi-FI" sz="2000" dirty="0"/>
          </a:p>
          <a:p>
            <a:pPr marL="0" indent="0">
              <a:buFont typeface="+mj-lt"/>
              <a:buNone/>
            </a:pPr>
            <a:r>
              <a:rPr lang="fi-FI" sz="2000" dirty="0" err="1"/>
              <a:t>Also</a:t>
            </a:r>
            <a:r>
              <a:rPr lang="fi-FI" sz="2000" dirty="0"/>
              <a:t> </a:t>
            </a:r>
            <a:r>
              <a:rPr lang="fi-FI" sz="2000" dirty="0" err="1"/>
              <a:t>this</a:t>
            </a:r>
            <a:r>
              <a:rPr lang="fi-FI" sz="2000" dirty="0"/>
              <a:t> </a:t>
            </a:r>
            <a:r>
              <a:rPr lang="fi-FI" sz="2000" dirty="0" err="1"/>
              <a:t>could</a:t>
            </a:r>
            <a:r>
              <a:rPr lang="fi-FI" sz="2000" dirty="0"/>
              <a:t> </a:t>
            </a:r>
            <a:r>
              <a:rPr lang="fi-FI" sz="2000" dirty="0" err="1"/>
              <a:t>be</a:t>
            </a:r>
            <a:r>
              <a:rPr lang="fi-FI" sz="2000" dirty="0"/>
              <a:t> </a:t>
            </a:r>
            <a:r>
              <a:rPr lang="fi-FI" sz="2000" dirty="0" err="1"/>
              <a:t>part</a:t>
            </a:r>
            <a:r>
              <a:rPr lang="fi-FI" sz="2000" dirty="0"/>
              <a:t> of some </a:t>
            </a:r>
            <a:r>
              <a:rPr lang="fi-FI" sz="2000" dirty="0" err="1"/>
              <a:t>bigger</a:t>
            </a:r>
            <a:r>
              <a:rPr lang="fi-FI" sz="2000" dirty="0"/>
              <a:t> </a:t>
            </a:r>
            <a:r>
              <a:rPr lang="fi-FI" sz="2000" dirty="0" err="1"/>
              <a:t>system</a:t>
            </a:r>
            <a:r>
              <a:rPr lang="fi-FI" sz="2000" dirty="0"/>
              <a:t> </a:t>
            </a:r>
            <a:r>
              <a:rPr lang="fi-FI" sz="2000" dirty="0" err="1"/>
              <a:t>that</a:t>
            </a:r>
            <a:r>
              <a:rPr lang="fi-FI" sz="2000" dirty="0"/>
              <a:t> </a:t>
            </a:r>
            <a:r>
              <a:rPr lang="fi-FI" sz="2000" dirty="0" err="1"/>
              <a:t>would</a:t>
            </a:r>
            <a:r>
              <a:rPr lang="fi-FI" sz="2000" dirty="0"/>
              <a:t> </a:t>
            </a:r>
            <a:r>
              <a:rPr lang="fi-FI" sz="2000" dirty="0" err="1"/>
              <a:t>have</a:t>
            </a:r>
            <a:r>
              <a:rPr lang="fi-FI" sz="2000" dirty="0"/>
              <a:t> </a:t>
            </a:r>
            <a:r>
              <a:rPr lang="fi-FI" sz="2000" dirty="0" err="1"/>
              <a:t>other</a:t>
            </a:r>
            <a:r>
              <a:rPr lang="fi-FI" sz="2000" dirty="0"/>
              <a:t> </a:t>
            </a:r>
            <a:r>
              <a:rPr lang="fi-FI" sz="2000" dirty="0" err="1"/>
              <a:t>kind</a:t>
            </a:r>
            <a:r>
              <a:rPr lang="fi-FI" sz="2000" dirty="0"/>
              <a:t> of </a:t>
            </a:r>
            <a:r>
              <a:rPr lang="fi-FI" sz="2000" dirty="0" err="1"/>
              <a:t>architectures</a:t>
            </a:r>
            <a:r>
              <a:rPr lang="fi-FI" sz="2000" dirty="0"/>
              <a:t>. </a:t>
            </a:r>
            <a:r>
              <a:rPr lang="fi-FI" sz="2000" dirty="0" err="1"/>
              <a:t>Possibly</a:t>
            </a:r>
            <a:r>
              <a:rPr lang="fi-FI" sz="2000" dirty="0"/>
              <a:t> </a:t>
            </a:r>
            <a:r>
              <a:rPr lang="fi-FI" sz="2000" dirty="0" err="1"/>
              <a:t>joined</a:t>
            </a:r>
            <a:r>
              <a:rPr lang="fi-FI" sz="2000" dirty="0"/>
              <a:t> via </a:t>
            </a:r>
            <a:r>
              <a:rPr lang="fi-FI" sz="2000" dirty="0" err="1"/>
              <a:t>Database</a:t>
            </a:r>
            <a:r>
              <a:rPr lang="fi-FI" sz="2000" dirty="0"/>
              <a:t> </a:t>
            </a:r>
            <a:r>
              <a:rPr lang="fi-FI" sz="2000" dirty="0" err="1"/>
              <a:t>or</a:t>
            </a:r>
            <a:r>
              <a:rPr lang="fi-FI" sz="2000" dirty="0"/>
              <a:t> Backen API</a:t>
            </a:r>
          </a:p>
        </p:txBody>
      </p:sp>
    </p:spTree>
    <p:extLst>
      <p:ext uri="{BB962C8B-B14F-4D97-AF65-F5344CB8AC3E}">
        <p14:creationId xmlns:p14="http://schemas.microsoft.com/office/powerpoint/2010/main" val="39682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1614380"/>
          </a:xfrm>
        </p:spPr>
        <p:txBody>
          <a:bodyPr>
            <a:normAutofit/>
          </a:bodyPr>
          <a:lstStyle/>
          <a:p>
            <a:r>
              <a:rPr lang="fi-FI" dirty="0"/>
              <a:t>Gold </a:t>
            </a:r>
            <a:r>
              <a:rPr lang="fi-FI" dirty="0" err="1"/>
              <a:t>vault</a:t>
            </a:r>
            <a:r>
              <a:rPr lang="fi-FI" dirty="0"/>
              <a:t> </a:t>
            </a:r>
            <a:r>
              <a:rPr lang="fi-FI" dirty="0" err="1"/>
              <a:t>example</a:t>
            </a:r>
            <a:r>
              <a:rPr lang="fi-FI" dirty="0"/>
              <a:t> (Juhani) of </a:t>
            </a:r>
            <a:r>
              <a:rPr lang="fi-FI" dirty="0" err="1"/>
              <a:t>microservices</a:t>
            </a:r>
            <a:r>
              <a:rPr lang="fi-FI" dirty="0"/>
              <a:t>. Just </a:t>
            </a:r>
            <a:r>
              <a:rPr lang="fi-FI" dirty="0" err="1"/>
              <a:t>fast</a:t>
            </a:r>
            <a:r>
              <a:rPr lang="fi-FI" dirty="0"/>
              <a:t> (</a:t>
            </a:r>
            <a:r>
              <a:rPr lang="fi-FI" dirty="0" err="1"/>
              <a:t>incomplete</a:t>
            </a:r>
            <a:r>
              <a:rPr lang="fi-FI" dirty="0"/>
              <a:t>) </a:t>
            </a:r>
            <a:r>
              <a:rPr lang="fi-FI" dirty="0" err="1"/>
              <a:t>example</a:t>
            </a:r>
            <a:r>
              <a:rPr lang="fi-FI" dirty="0"/>
              <a:t> of SRP/SOC.</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157655" y="1773238"/>
            <a:ext cx="11973911" cy="4140200"/>
          </a:xfrm>
        </p:spPr>
        <p:txBody>
          <a:bodyPr>
            <a:normAutofit/>
          </a:bodyPr>
          <a:lstStyle/>
          <a:p>
            <a:r>
              <a:rPr lang="fi-FI" dirty="0"/>
              <a:t>One </a:t>
            </a:r>
            <a:r>
              <a:rPr lang="fi-FI" dirty="0" err="1"/>
              <a:t>service</a:t>
            </a:r>
            <a:r>
              <a:rPr lang="fi-FI" dirty="0"/>
              <a:t> </a:t>
            </a:r>
            <a:r>
              <a:rPr lang="fi-FI" dirty="0" err="1"/>
              <a:t>receives</a:t>
            </a:r>
            <a:r>
              <a:rPr lang="fi-FI" dirty="0"/>
              <a:t> </a:t>
            </a:r>
            <a:r>
              <a:rPr lang="fi-FI" dirty="0" err="1"/>
              <a:t>images</a:t>
            </a:r>
            <a:r>
              <a:rPr lang="fi-FI" dirty="0"/>
              <a:t> </a:t>
            </a:r>
            <a:r>
              <a:rPr lang="fi-FI" dirty="0" err="1"/>
              <a:t>from</a:t>
            </a:r>
            <a:r>
              <a:rPr lang="fi-FI" dirty="0"/>
              <a:t> </a:t>
            </a:r>
            <a:r>
              <a:rPr lang="fi-FI" dirty="0" err="1"/>
              <a:t>security</a:t>
            </a:r>
            <a:r>
              <a:rPr lang="fi-FI" dirty="0"/>
              <a:t> </a:t>
            </a:r>
            <a:r>
              <a:rPr lang="fi-FI" dirty="0" err="1"/>
              <a:t>camera</a:t>
            </a:r>
            <a:r>
              <a:rPr lang="fi-FI" dirty="0"/>
              <a:t>(s) and </a:t>
            </a:r>
            <a:r>
              <a:rPr lang="fi-FI" dirty="0" err="1"/>
              <a:t>relays</a:t>
            </a:r>
            <a:r>
              <a:rPr lang="fi-FI" dirty="0"/>
              <a:t> </a:t>
            </a:r>
            <a:r>
              <a:rPr lang="fi-FI" dirty="0" err="1"/>
              <a:t>them</a:t>
            </a:r>
            <a:r>
              <a:rPr lang="fi-FI" dirty="0"/>
              <a:t> to </a:t>
            </a:r>
            <a:r>
              <a:rPr lang="fi-FI" dirty="0" err="1"/>
              <a:t>the</a:t>
            </a:r>
            <a:r>
              <a:rPr lang="fi-FI" dirty="0"/>
              <a:t> </a:t>
            </a:r>
            <a:r>
              <a:rPr lang="fi-FI" dirty="0" err="1"/>
              <a:t>people</a:t>
            </a:r>
            <a:r>
              <a:rPr lang="fi-FI" dirty="0"/>
              <a:t> </a:t>
            </a:r>
            <a:r>
              <a:rPr lang="fi-FI" dirty="0" err="1"/>
              <a:t>recognition</a:t>
            </a:r>
            <a:r>
              <a:rPr lang="fi-FI" dirty="0"/>
              <a:t> </a:t>
            </a:r>
            <a:r>
              <a:rPr lang="fi-FI" dirty="0" err="1"/>
              <a:t>service</a:t>
            </a:r>
            <a:r>
              <a:rPr lang="fi-FI" dirty="0"/>
              <a:t> as </a:t>
            </a:r>
            <a:r>
              <a:rPr lang="fi-FI" dirty="0" err="1"/>
              <a:t>images</a:t>
            </a:r>
            <a:r>
              <a:rPr lang="fi-FI" dirty="0"/>
              <a:t>.</a:t>
            </a:r>
          </a:p>
          <a:p>
            <a:r>
              <a:rPr lang="fi-FI" dirty="0"/>
              <a:t>People </a:t>
            </a:r>
            <a:r>
              <a:rPr lang="fi-FI" dirty="0" err="1"/>
              <a:t>recognition</a:t>
            </a:r>
            <a:r>
              <a:rPr lang="fi-FI" dirty="0"/>
              <a:t> </a:t>
            </a:r>
            <a:r>
              <a:rPr lang="fi-FI" dirty="0" err="1"/>
              <a:t>service</a:t>
            </a:r>
            <a:r>
              <a:rPr lang="fi-FI" dirty="0"/>
              <a:t> </a:t>
            </a:r>
            <a:r>
              <a:rPr lang="fi-FI" dirty="0" err="1"/>
              <a:t>identifies</a:t>
            </a:r>
            <a:r>
              <a:rPr lang="fi-FI" dirty="0"/>
              <a:t> (</a:t>
            </a:r>
            <a:r>
              <a:rPr lang="fi-FI" dirty="0" err="1"/>
              <a:t>with</a:t>
            </a:r>
            <a:r>
              <a:rPr lang="fi-FI" dirty="0"/>
              <a:t> ML </a:t>
            </a:r>
            <a:r>
              <a:rPr lang="fi-FI" dirty="0" err="1"/>
              <a:t>based</a:t>
            </a:r>
            <a:r>
              <a:rPr lang="fi-FI" dirty="0"/>
              <a:t> AI) </a:t>
            </a:r>
            <a:r>
              <a:rPr lang="fi-FI" dirty="0" err="1"/>
              <a:t>which</a:t>
            </a:r>
            <a:r>
              <a:rPr lang="fi-FI" dirty="0"/>
              <a:t> </a:t>
            </a:r>
            <a:r>
              <a:rPr lang="fi-FI" dirty="0" err="1"/>
              <a:t>images</a:t>
            </a:r>
            <a:r>
              <a:rPr lang="fi-FI" dirty="0"/>
              <a:t> </a:t>
            </a:r>
            <a:r>
              <a:rPr lang="fi-FI" dirty="0" err="1"/>
              <a:t>contain</a:t>
            </a:r>
            <a:r>
              <a:rPr lang="fi-FI" dirty="0"/>
              <a:t> </a:t>
            </a:r>
            <a:r>
              <a:rPr lang="fi-FI" dirty="0" err="1"/>
              <a:t>human</a:t>
            </a:r>
            <a:r>
              <a:rPr lang="fi-FI" dirty="0"/>
              <a:t> </a:t>
            </a:r>
            <a:r>
              <a:rPr lang="fi-FI" dirty="0" err="1"/>
              <a:t>beings</a:t>
            </a:r>
            <a:r>
              <a:rPr lang="fi-FI" dirty="0"/>
              <a:t> and </a:t>
            </a:r>
            <a:r>
              <a:rPr lang="fi-FI" dirty="0" err="1"/>
              <a:t>relay</a:t>
            </a:r>
            <a:r>
              <a:rPr lang="fi-FI" dirty="0"/>
              <a:t> </a:t>
            </a:r>
            <a:r>
              <a:rPr lang="fi-FI" dirty="0" err="1"/>
              <a:t>those</a:t>
            </a:r>
            <a:r>
              <a:rPr lang="fi-FI" dirty="0"/>
              <a:t> image </a:t>
            </a:r>
            <a:r>
              <a:rPr lang="fi-FI" dirty="0" err="1"/>
              <a:t>sub-parts</a:t>
            </a:r>
            <a:r>
              <a:rPr lang="fi-FI" dirty="0"/>
              <a:t> </a:t>
            </a:r>
            <a:r>
              <a:rPr lang="fi-FI" dirty="0" err="1"/>
              <a:t>cropped</a:t>
            </a:r>
            <a:r>
              <a:rPr lang="fi-FI" dirty="0"/>
              <a:t> to </a:t>
            </a:r>
            <a:r>
              <a:rPr lang="fi-FI" dirty="0" err="1"/>
              <a:t>the</a:t>
            </a:r>
            <a:r>
              <a:rPr lang="fi-FI" dirty="0"/>
              <a:t> </a:t>
            </a:r>
            <a:r>
              <a:rPr lang="fi-FI" dirty="0" err="1"/>
              <a:t>face</a:t>
            </a:r>
            <a:r>
              <a:rPr lang="fi-FI" dirty="0"/>
              <a:t> </a:t>
            </a:r>
            <a:r>
              <a:rPr lang="fi-FI" dirty="0" err="1"/>
              <a:t>recognition</a:t>
            </a:r>
            <a:r>
              <a:rPr lang="fi-FI" dirty="0"/>
              <a:t> </a:t>
            </a:r>
            <a:r>
              <a:rPr lang="fi-FI" dirty="0" err="1"/>
              <a:t>service</a:t>
            </a:r>
            <a:endParaRPr lang="fi-FI" dirty="0"/>
          </a:p>
          <a:p>
            <a:r>
              <a:rPr lang="fi-FI" dirty="0" err="1"/>
              <a:t>The</a:t>
            </a:r>
            <a:r>
              <a:rPr lang="fi-FI" dirty="0"/>
              <a:t> </a:t>
            </a:r>
            <a:r>
              <a:rPr lang="fi-FI" dirty="0" err="1"/>
              <a:t>face</a:t>
            </a:r>
            <a:r>
              <a:rPr lang="fi-FI" dirty="0"/>
              <a:t> </a:t>
            </a:r>
            <a:r>
              <a:rPr lang="fi-FI" dirty="0" err="1"/>
              <a:t>recognition</a:t>
            </a:r>
            <a:r>
              <a:rPr lang="fi-FI" dirty="0"/>
              <a:t> </a:t>
            </a:r>
            <a:r>
              <a:rPr lang="fi-FI" dirty="0" err="1"/>
              <a:t>service</a:t>
            </a:r>
            <a:r>
              <a:rPr lang="fi-FI" dirty="0"/>
              <a:t> </a:t>
            </a:r>
            <a:r>
              <a:rPr lang="fi-FI" dirty="0" err="1"/>
              <a:t>will</a:t>
            </a:r>
            <a:r>
              <a:rPr lang="fi-FI" dirty="0"/>
              <a:t> </a:t>
            </a:r>
            <a:r>
              <a:rPr lang="fi-FI" dirty="0" err="1"/>
              <a:t>try</a:t>
            </a:r>
            <a:r>
              <a:rPr lang="fi-FI" dirty="0"/>
              <a:t> to </a:t>
            </a:r>
            <a:r>
              <a:rPr lang="fi-FI" dirty="0" err="1"/>
              <a:t>identify</a:t>
            </a:r>
            <a:r>
              <a:rPr lang="fi-FI" dirty="0"/>
              <a:t> </a:t>
            </a:r>
            <a:r>
              <a:rPr lang="fi-FI" dirty="0" err="1"/>
              <a:t>known</a:t>
            </a:r>
            <a:r>
              <a:rPr lang="fi-FI" dirty="0"/>
              <a:t> </a:t>
            </a:r>
            <a:r>
              <a:rPr lang="fi-FI" dirty="0" err="1"/>
              <a:t>people</a:t>
            </a:r>
            <a:r>
              <a:rPr lang="fi-FI" dirty="0"/>
              <a:t> and </a:t>
            </a:r>
            <a:r>
              <a:rPr lang="fi-FI" dirty="0" err="1"/>
              <a:t>unknown</a:t>
            </a:r>
            <a:r>
              <a:rPr lang="fi-FI" dirty="0"/>
              <a:t> </a:t>
            </a:r>
            <a:r>
              <a:rPr lang="fi-FI" dirty="0" err="1"/>
              <a:t>people</a:t>
            </a:r>
            <a:r>
              <a:rPr lang="fi-FI" dirty="0"/>
              <a:t>. </a:t>
            </a:r>
            <a:r>
              <a:rPr lang="fi-FI" dirty="0" err="1"/>
              <a:t>Known</a:t>
            </a:r>
            <a:r>
              <a:rPr lang="fi-FI" dirty="0"/>
              <a:t> </a:t>
            </a:r>
            <a:r>
              <a:rPr lang="fi-FI" dirty="0" err="1"/>
              <a:t>people</a:t>
            </a:r>
            <a:r>
              <a:rPr lang="fi-FI" dirty="0"/>
              <a:t> </a:t>
            </a:r>
            <a:r>
              <a:rPr lang="fi-FI" dirty="0" err="1"/>
              <a:t>recognitions</a:t>
            </a:r>
            <a:r>
              <a:rPr lang="fi-FI" dirty="0"/>
              <a:t> </a:t>
            </a:r>
            <a:r>
              <a:rPr lang="fi-FI" dirty="0" err="1"/>
              <a:t>will</a:t>
            </a:r>
            <a:r>
              <a:rPr lang="fi-FI" dirty="0"/>
              <a:t> </a:t>
            </a:r>
            <a:r>
              <a:rPr lang="fi-FI" dirty="0" err="1"/>
              <a:t>be</a:t>
            </a:r>
            <a:r>
              <a:rPr lang="fi-FI" dirty="0"/>
              <a:t> </a:t>
            </a:r>
            <a:r>
              <a:rPr lang="fi-FI" dirty="0" err="1"/>
              <a:t>indicated</a:t>
            </a:r>
            <a:r>
              <a:rPr lang="fi-FI" dirty="0"/>
              <a:t> to </a:t>
            </a:r>
            <a:r>
              <a:rPr lang="fi-FI" dirty="0" err="1"/>
              <a:t>the</a:t>
            </a:r>
            <a:r>
              <a:rPr lang="fi-FI" dirty="0"/>
              <a:t> </a:t>
            </a:r>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Unknown </a:t>
            </a:r>
            <a:r>
              <a:rPr lang="fi-FI" dirty="0" err="1"/>
              <a:t>people</a:t>
            </a:r>
            <a:r>
              <a:rPr lang="fi-FI" dirty="0"/>
              <a:t> to some </a:t>
            </a:r>
            <a:r>
              <a:rPr lang="fi-FI" dirty="0" err="1"/>
              <a:t>other</a:t>
            </a:r>
            <a:r>
              <a:rPr lang="fi-FI" dirty="0"/>
              <a:t> </a:t>
            </a:r>
            <a:r>
              <a:rPr lang="fi-FI" dirty="0" err="1"/>
              <a:t>service</a:t>
            </a:r>
            <a:r>
              <a:rPr lang="fi-FI" dirty="0"/>
              <a:t>.</a:t>
            </a:r>
          </a:p>
          <a:p>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a:t>
            </a:r>
            <a:r>
              <a:rPr lang="fi-FI" dirty="0" err="1"/>
              <a:t>will</a:t>
            </a:r>
            <a:r>
              <a:rPr lang="fi-FI" dirty="0"/>
              <a:t> </a:t>
            </a:r>
            <a:r>
              <a:rPr lang="fi-FI" dirty="0" err="1"/>
              <a:t>make</a:t>
            </a:r>
            <a:r>
              <a:rPr lang="fi-FI" dirty="0"/>
              <a:t> </a:t>
            </a:r>
            <a:r>
              <a:rPr lang="fi-FI" dirty="0" err="1"/>
              <a:t>markings</a:t>
            </a:r>
            <a:r>
              <a:rPr lang="fi-FI" dirty="0"/>
              <a:t> to </a:t>
            </a:r>
            <a:r>
              <a:rPr lang="fi-FI" dirty="0" err="1"/>
              <a:t>the</a:t>
            </a:r>
            <a:r>
              <a:rPr lang="fi-FI" dirty="0"/>
              <a:t> </a:t>
            </a:r>
            <a:r>
              <a:rPr lang="fi-FI" dirty="0" err="1"/>
              <a:t>database</a:t>
            </a:r>
            <a:r>
              <a:rPr lang="fi-FI" dirty="0"/>
              <a:t> of </a:t>
            </a:r>
            <a:r>
              <a:rPr lang="fi-FI" dirty="0" err="1"/>
              <a:t>where</a:t>
            </a:r>
            <a:r>
              <a:rPr lang="fi-FI" dirty="0"/>
              <a:t> </a:t>
            </a:r>
            <a:r>
              <a:rPr lang="fi-FI" dirty="0" err="1"/>
              <a:t>the</a:t>
            </a:r>
            <a:r>
              <a:rPr lang="fi-FI" dirty="0"/>
              <a:t> </a:t>
            </a:r>
            <a:r>
              <a:rPr lang="fi-FI" dirty="0" err="1"/>
              <a:t>known</a:t>
            </a:r>
            <a:r>
              <a:rPr lang="fi-FI" dirty="0"/>
              <a:t> person (</a:t>
            </a:r>
            <a:r>
              <a:rPr lang="fi-FI" dirty="0" err="1"/>
              <a:t>employee</a:t>
            </a:r>
            <a:r>
              <a:rPr lang="fi-FI" dirty="0"/>
              <a:t>, </a:t>
            </a:r>
            <a:r>
              <a:rPr lang="fi-FI" dirty="0" err="1"/>
              <a:t>guard</a:t>
            </a:r>
            <a:r>
              <a:rPr lang="fi-FI" dirty="0"/>
              <a:t>) </a:t>
            </a:r>
            <a:r>
              <a:rPr lang="fi-FI" dirty="0" err="1"/>
              <a:t>has</a:t>
            </a:r>
            <a:r>
              <a:rPr lang="fi-FI" dirty="0"/>
              <a:t> </a:t>
            </a:r>
            <a:r>
              <a:rPr lang="fi-FI" dirty="0" err="1"/>
              <a:t>been</a:t>
            </a:r>
            <a:r>
              <a:rPr lang="fi-FI" dirty="0"/>
              <a:t> </a:t>
            </a:r>
            <a:r>
              <a:rPr lang="fi-FI" dirty="0" err="1"/>
              <a:t>spotted</a:t>
            </a:r>
            <a:r>
              <a:rPr lang="fi-FI" dirty="0"/>
              <a:t> and </a:t>
            </a:r>
            <a:r>
              <a:rPr lang="fi-FI" dirty="0" err="1"/>
              <a:t>when</a:t>
            </a:r>
            <a:r>
              <a:rPr lang="fi-FI" dirty="0"/>
              <a:t>. </a:t>
            </a:r>
          </a:p>
          <a:p>
            <a:r>
              <a:rPr lang="fi-FI" dirty="0"/>
              <a:t>Unknown </a:t>
            </a:r>
            <a:r>
              <a:rPr lang="fi-FI" dirty="0" err="1"/>
              <a:t>people</a:t>
            </a:r>
            <a:r>
              <a:rPr lang="fi-FI" dirty="0"/>
              <a:t> </a:t>
            </a:r>
            <a:r>
              <a:rPr lang="fi-FI" dirty="0" err="1"/>
              <a:t>service</a:t>
            </a:r>
            <a:r>
              <a:rPr lang="fi-FI" dirty="0"/>
              <a:t> </a:t>
            </a:r>
            <a:r>
              <a:rPr lang="fi-FI" dirty="0" err="1"/>
              <a:t>will</a:t>
            </a:r>
            <a:r>
              <a:rPr lang="fi-FI" dirty="0"/>
              <a:t> </a:t>
            </a:r>
            <a:r>
              <a:rPr lang="fi-FI" dirty="0" err="1"/>
              <a:t>log</a:t>
            </a:r>
            <a:r>
              <a:rPr lang="fi-FI" dirty="0"/>
              <a:t> </a:t>
            </a:r>
            <a:r>
              <a:rPr lang="fi-FI" dirty="0" err="1"/>
              <a:t>the</a:t>
            </a:r>
            <a:r>
              <a:rPr lang="fi-FI" dirty="0"/>
              <a:t> </a:t>
            </a:r>
            <a:r>
              <a:rPr lang="fi-FI" dirty="0" err="1"/>
              <a:t>time</a:t>
            </a:r>
            <a:r>
              <a:rPr lang="fi-FI" dirty="0"/>
              <a:t> and </a:t>
            </a:r>
            <a:r>
              <a:rPr lang="fi-FI" dirty="0" err="1"/>
              <a:t>face</a:t>
            </a:r>
            <a:r>
              <a:rPr lang="fi-FI" dirty="0"/>
              <a:t> image to </a:t>
            </a:r>
            <a:r>
              <a:rPr lang="fi-FI" dirty="0" err="1"/>
              <a:t>the</a:t>
            </a:r>
            <a:r>
              <a:rPr lang="fi-FI" dirty="0"/>
              <a:t> </a:t>
            </a:r>
            <a:r>
              <a:rPr lang="fi-FI" dirty="0" err="1"/>
              <a:t>database</a:t>
            </a:r>
            <a:r>
              <a:rPr lang="fi-FI" dirty="0"/>
              <a:t> and </a:t>
            </a:r>
            <a:r>
              <a:rPr lang="fi-FI" dirty="0" err="1"/>
              <a:t>will</a:t>
            </a:r>
            <a:r>
              <a:rPr lang="fi-FI" dirty="0"/>
              <a:t> </a:t>
            </a:r>
            <a:r>
              <a:rPr lang="fi-FI" dirty="0" err="1"/>
              <a:t>send</a:t>
            </a:r>
            <a:r>
              <a:rPr lang="fi-FI" dirty="0"/>
              <a:t> </a:t>
            </a:r>
            <a:r>
              <a:rPr lang="fi-FI" dirty="0" err="1"/>
              <a:t>notification</a:t>
            </a:r>
            <a:r>
              <a:rPr lang="fi-FI" dirty="0"/>
              <a:t> to </a:t>
            </a:r>
            <a:r>
              <a:rPr lang="fi-FI" dirty="0" err="1"/>
              <a:t>the</a:t>
            </a:r>
            <a:r>
              <a:rPr lang="fi-FI" dirty="0"/>
              <a:t> </a:t>
            </a:r>
            <a:r>
              <a:rPr lang="fi-FI" dirty="0" err="1"/>
              <a:t>control</a:t>
            </a:r>
            <a:r>
              <a:rPr lang="fi-FI" dirty="0"/>
              <a:t> </a:t>
            </a:r>
            <a:r>
              <a:rPr lang="fi-FI" dirty="0" err="1"/>
              <a:t>room</a:t>
            </a:r>
            <a:r>
              <a:rPr lang="fi-FI" dirty="0"/>
              <a:t> </a:t>
            </a:r>
            <a:r>
              <a:rPr lang="fi-FI" dirty="0" err="1"/>
              <a:t>service</a:t>
            </a:r>
            <a:endParaRPr lang="fi-FI" dirty="0"/>
          </a:p>
          <a:p>
            <a:r>
              <a:rPr lang="fi-FI" dirty="0"/>
              <a:t>Control </a:t>
            </a:r>
            <a:r>
              <a:rPr lang="fi-FI" dirty="0" err="1"/>
              <a:t>room</a:t>
            </a:r>
            <a:r>
              <a:rPr lang="fi-FI" dirty="0"/>
              <a:t> </a:t>
            </a:r>
            <a:r>
              <a:rPr lang="fi-FI" dirty="0" err="1"/>
              <a:t>service</a:t>
            </a:r>
            <a:r>
              <a:rPr lang="fi-FI" dirty="0"/>
              <a:t> </a:t>
            </a:r>
            <a:r>
              <a:rPr lang="fi-FI" dirty="0" err="1"/>
              <a:t>will</a:t>
            </a:r>
            <a:r>
              <a:rPr lang="fi-FI" dirty="0"/>
              <a:t> sound an </a:t>
            </a:r>
            <a:r>
              <a:rPr lang="fi-FI" dirty="0" err="1"/>
              <a:t>alarm</a:t>
            </a:r>
            <a:r>
              <a:rPr lang="fi-FI" dirty="0"/>
              <a:t> and show </a:t>
            </a:r>
            <a:r>
              <a:rPr lang="fi-FI" dirty="0" err="1"/>
              <a:t>the</a:t>
            </a:r>
            <a:r>
              <a:rPr lang="fi-FI" dirty="0"/>
              <a:t> </a:t>
            </a:r>
            <a:r>
              <a:rPr lang="fi-FI" dirty="0" err="1"/>
              <a:t>unknown</a:t>
            </a:r>
            <a:r>
              <a:rPr lang="fi-FI" dirty="0"/>
              <a:t> person </a:t>
            </a:r>
            <a:r>
              <a:rPr lang="fi-FI" dirty="0" err="1"/>
              <a:t>face</a:t>
            </a:r>
            <a:r>
              <a:rPr lang="fi-FI" dirty="0"/>
              <a:t> image </a:t>
            </a:r>
            <a:r>
              <a:rPr lang="fi-FI" dirty="0" err="1"/>
              <a:t>with</a:t>
            </a:r>
            <a:r>
              <a:rPr lang="fi-FI" dirty="0"/>
              <a:t> </a:t>
            </a:r>
            <a:r>
              <a:rPr lang="fi-FI" dirty="0" err="1"/>
              <a:t>timestamps</a:t>
            </a:r>
            <a:r>
              <a:rPr lang="fi-FI" dirty="0"/>
              <a:t> on </a:t>
            </a:r>
            <a:r>
              <a:rPr lang="fi-FI" dirty="0" err="1"/>
              <a:t>the</a:t>
            </a:r>
            <a:r>
              <a:rPr lang="fi-FI" dirty="0"/>
              <a:t> </a:t>
            </a:r>
            <a:r>
              <a:rPr lang="fi-FI" dirty="0" err="1"/>
              <a:t>screen</a:t>
            </a:r>
            <a:r>
              <a:rPr lang="fi-FI" dirty="0"/>
              <a:t>.</a:t>
            </a:r>
          </a:p>
          <a:p>
            <a:pPr marL="0" indent="0">
              <a:buNone/>
            </a:pPr>
            <a:r>
              <a:rPr lang="fi-FI" dirty="0" err="1"/>
              <a:t>What</a:t>
            </a:r>
            <a:r>
              <a:rPr lang="fi-FI" dirty="0"/>
              <a:t> </a:t>
            </a:r>
            <a:r>
              <a:rPr lang="fi-FI" dirty="0" err="1"/>
              <a:t>benefits</a:t>
            </a:r>
            <a:r>
              <a:rPr lang="fi-FI" dirty="0"/>
              <a:t> </a:t>
            </a:r>
            <a:r>
              <a:rPr lang="fi-FI" dirty="0" err="1"/>
              <a:t>you</a:t>
            </a:r>
            <a:r>
              <a:rPr lang="fi-FI" dirty="0"/>
              <a:t> </a:t>
            </a:r>
            <a:r>
              <a:rPr lang="fi-FI" dirty="0" err="1"/>
              <a:t>can</a:t>
            </a:r>
            <a:r>
              <a:rPr lang="fi-FI" dirty="0"/>
              <a:t> </a:t>
            </a:r>
            <a:r>
              <a:rPr lang="fi-FI" dirty="0" err="1"/>
              <a:t>see</a:t>
            </a:r>
            <a:r>
              <a:rPr lang="fi-FI" dirty="0"/>
              <a:t> in </a:t>
            </a:r>
            <a:r>
              <a:rPr lang="fi-FI" dirty="0" err="1"/>
              <a:t>this</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Possible</a:t>
            </a:r>
            <a:r>
              <a:rPr lang="fi-FI" dirty="0"/>
              <a:t> to </a:t>
            </a:r>
            <a:r>
              <a:rPr lang="fi-FI" dirty="0" err="1"/>
              <a:t>list</a:t>
            </a:r>
            <a:r>
              <a:rPr lang="fi-FI" dirty="0"/>
              <a:t> 5+ for sure.</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301628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7764650" y="2832459"/>
            <a:ext cx="4227163" cy="2662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dirty="0"/>
          </a:p>
          <a:p>
            <a:pPr algn="ctr"/>
            <a:r>
              <a:rPr lang="fi-FI" dirty="0"/>
              <a:t>Some </a:t>
            </a:r>
            <a:r>
              <a:rPr lang="fi-FI" dirty="0" err="1"/>
              <a:t>services</a:t>
            </a:r>
            <a:r>
              <a:rPr lang="fi-FI" dirty="0"/>
              <a:t> </a:t>
            </a:r>
          </a:p>
          <a:p>
            <a:pPr algn="ctr"/>
            <a:r>
              <a:rPr lang="fi-FI" dirty="0" err="1"/>
              <a:t>Have</a:t>
            </a:r>
            <a:r>
              <a:rPr lang="fi-FI" dirty="0"/>
              <a:t> data </a:t>
            </a:r>
            <a:r>
              <a:rPr lang="fi-FI" dirty="0" err="1"/>
              <a:t>storage</a:t>
            </a:r>
            <a:r>
              <a:rPr lang="fi-FI" dirty="0"/>
              <a:t> </a:t>
            </a:r>
            <a:r>
              <a:rPr lang="fi-FI" dirty="0" err="1"/>
              <a:t>access</a:t>
            </a:r>
            <a:endParaRPr lang="fi-FI" dirty="0"/>
          </a:p>
          <a:p>
            <a:pPr algn="ctr"/>
            <a:r>
              <a:rPr lang="fi-FI" dirty="0"/>
              <a:t>Some </a:t>
            </a:r>
            <a:r>
              <a:rPr lang="fi-FI" dirty="0" err="1"/>
              <a:t>do</a:t>
            </a:r>
            <a:r>
              <a:rPr lang="fi-FI" dirty="0"/>
              <a:t> </a:t>
            </a:r>
            <a:r>
              <a:rPr lang="fi-FI" dirty="0" err="1"/>
              <a:t>not</a:t>
            </a:r>
            <a:endParaRPr lang="fi-FI" dirty="0"/>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err="1"/>
              <a:t>The</a:t>
            </a:r>
            <a:r>
              <a:rPr lang="fi-FI" dirty="0"/>
              <a:t> </a:t>
            </a:r>
            <a:r>
              <a:rPr lang="fi-FI" dirty="0" err="1"/>
              <a:t>microservice</a:t>
            </a:r>
            <a:r>
              <a:rPr lang="fi-FI" dirty="0"/>
              <a:t> </a:t>
            </a:r>
            <a:r>
              <a:rPr lang="fi-FI" dirty="0" err="1"/>
              <a:t>architecture</a:t>
            </a:r>
            <a:r>
              <a:rPr lang="fi-FI" dirty="0"/>
              <a:t> as </a:t>
            </a:r>
            <a:r>
              <a:rPr lang="fi-FI" dirty="0" err="1"/>
              <a:t>principle</a:t>
            </a:r>
            <a:r>
              <a:rPr lang="fi-FI" dirty="0"/>
              <a:t> </a:t>
            </a:r>
            <a:r>
              <a:rPr lang="fi-FI" dirty="0" err="1"/>
              <a:t>picture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12</a:t>
            </a:fld>
            <a:endParaRPr lang="en-GB"/>
          </a:p>
        </p:txBody>
      </p:sp>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a:t>Services </a:t>
            </a:r>
            <a:r>
              <a:rPr lang="fi-FI" sz="2000" dirty="0" err="1"/>
              <a:t>that</a:t>
            </a:r>
            <a:r>
              <a:rPr lang="fi-FI" sz="2000" dirty="0"/>
              <a:t> </a:t>
            </a:r>
            <a:r>
              <a:rPr lang="fi-FI" sz="2000" dirty="0" err="1"/>
              <a:t>follow</a:t>
            </a:r>
            <a:r>
              <a:rPr lang="fi-FI" sz="2000" dirty="0"/>
              <a:t> </a:t>
            </a:r>
            <a:r>
              <a:rPr lang="fi-FI" sz="2000" dirty="0" err="1"/>
              <a:t>the</a:t>
            </a:r>
            <a:r>
              <a:rPr lang="fi-FI" sz="2000" dirty="0"/>
              <a:t> SRP/</a:t>
            </a:r>
            <a:r>
              <a:rPr lang="fi-FI" sz="2000" dirty="0" err="1"/>
              <a:t>SoC</a:t>
            </a:r>
            <a:r>
              <a:rPr lang="fi-FI" sz="2000" dirty="0"/>
              <a:t> </a:t>
            </a:r>
            <a:r>
              <a:rPr lang="fi-FI" sz="2000" dirty="0" err="1"/>
              <a:t>principles</a:t>
            </a:r>
            <a:r>
              <a:rPr lang="fi-FI" sz="2000" dirty="0"/>
              <a:t> </a:t>
            </a:r>
            <a:r>
              <a:rPr lang="fi-FI" sz="2000" dirty="0" err="1"/>
              <a:t>call</a:t>
            </a:r>
            <a:r>
              <a:rPr lang="fi-FI" sz="2000" dirty="0"/>
              <a:t> </a:t>
            </a:r>
            <a:r>
              <a:rPr lang="fi-FI" sz="2000" dirty="0" err="1"/>
              <a:t>other</a:t>
            </a:r>
            <a:r>
              <a:rPr lang="fi-FI" sz="2000" dirty="0"/>
              <a:t> </a:t>
            </a:r>
            <a:r>
              <a:rPr lang="fi-FI" sz="2000" dirty="0" err="1"/>
              <a:t>services</a:t>
            </a:r>
            <a:r>
              <a:rPr lang="fi-FI" sz="2000" dirty="0"/>
              <a:t>.</a:t>
            </a:r>
          </a:p>
        </p:txBody>
      </p:sp>
      <p:sp>
        <p:nvSpPr>
          <p:cNvPr id="4" name="Rectangle 3">
            <a:extLst>
              <a:ext uri="{FF2B5EF4-FFF2-40B4-BE49-F238E27FC236}">
                <a16:creationId xmlns:a16="http://schemas.microsoft.com/office/drawing/2014/main" id="{ACBD3CE0-993C-48F7-892E-052330E25CE6}"/>
              </a:ext>
            </a:extLst>
          </p:cNvPr>
          <p:cNvSpPr/>
          <p:nvPr/>
        </p:nvSpPr>
        <p:spPr>
          <a:xfrm>
            <a:off x="7764650" y="864031"/>
            <a:ext cx="4227163" cy="176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Same</a:t>
            </a:r>
            <a:r>
              <a:rPr lang="fi-FI" dirty="0"/>
              <a:t> </a:t>
            </a:r>
            <a:r>
              <a:rPr lang="fi-FI" dirty="0" err="1"/>
              <a:t>or</a:t>
            </a:r>
            <a:r>
              <a:rPr lang="fi-FI" dirty="0"/>
              <a:t> </a:t>
            </a:r>
            <a:r>
              <a:rPr lang="fi-FI" dirty="0" err="1"/>
              <a:t>different</a:t>
            </a:r>
            <a:endParaRPr lang="fi-FI" dirty="0"/>
          </a:p>
          <a:p>
            <a:pPr algn="ctr"/>
            <a:r>
              <a:rPr lang="fi-FI" dirty="0"/>
              <a:t> </a:t>
            </a:r>
            <a:r>
              <a:rPr lang="fi-FI" dirty="0" err="1"/>
              <a:t>server</a:t>
            </a:r>
            <a:r>
              <a:rPr lang="fi-FI" dirty="0"/>
              <a:t> </a:t>
            </a:r>
            <a:r>
              <a:rPr lang="fi-FI" dirty="0" err="1"/>
              <a:t>or</a:t>
            </a:r>
            <a:r>
              <a:rPr lang="fi-FI" dirty="0"/>
              <a:t> </a:t>
            </a:r>
            <a:r>
              <a:rPr lang="fi-FI" dirty="0" err="1"/>
              <a:t>server</a:t>
            </a:r>
            <a:r>
              <a:rPr lang="fi-FI" dirty="0"/>
              <a:t> </a:t>
            </a:r>
            <a:r>
              <a:rPr lang="fi-FI" dirty="0" err="1"/>
              <a:t>farm</a:t>
            </a:r>
            <a:endParaRPr lang="fi-FI" dirty="0"/>
          </a:p>
          <a:p>
            <a:pPr algn="ctr"/>
            <a:r>
              <a:rPr lang="fi-FI" dirty="0"/>
              <a:t> </a:t>
            </a:r>
            <a:r>
              <a:rPr lang="fi-FI" dirty="0" err="1"/>
              <a:t>or</a:t>
            </a:r>
            <a:r>
              <a:rPr lang="fi-FI" dirty="0"/>
              <a:t> </a:t>
            </a:r>
            <a:r>
              <a:rPr lang="fi-FI" dirty="0" err="1"/>
              <a:t>other</a:t>
            </a:r>
            <a:r>
              <a:rPr lang="fi-FI" dirty="0"/>
              <a:t> </a:t>
            </a:r>
            <a:r>
              <a:rPr lang="fi-FI" dirty="0" err="1"/>
              <a:t>cloud</a:t>
            </a:r>
            <a:r>
              <a:rPr lang="fi-FI" dirty="0"/>
              <a:t>,</a:t>
            </a:r>
          </a:p>
        </p:txBody>
      </p:sp>
      <p:sp>
        <p:nvSpPr>
          <p:cNvPr id="9" name="Rectangle 8">
            <a:extLst>
              <a:ext uri="{FF2B5EF4-FFF2-40B4-BE49-F238E27FC236}">
                <a16:creationId xmlns:a16="http://schemas.microsoft.com/office/drawing/2014/main" id="{BBBB8A95-1256-428B-B2EA-B3AAA78CE171}"/>
              </a:ext>
            </a:extLst>
          </p:cNvPr>
          <p:cNvSpPr/>
          <p:nvPr/>
        </p:nvSpPr>
        <p:spPr>
          <a:xfrm>
            <a:off x="7013897" y="1180912"/>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11">
            <a:extLst>
              <a:ext uri="{FF2B5EF4-FFF2-40B4-BE49-F238E27FC236}">
                <a16:creationId xmlns:a16="http://schemas.microsoft.com/office/drawing/2014/main" id="{D2349073-3F1E-4FFA-947D-03C7386874F0}"/>
              </a:ext>
            </a:extLst>
          </p:cNvPr>
          <p:cNvSpPr/>
          <p:nvPr/>
        </p:nvSpPr>
        <p:spPr>
          <a:xfrm>
            <a:off x="7013897" y="201032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ectangle 12">
            <a:extLst>
              <a:ext uri="{FF2B5EF4-FFF2-40B4-BE49-F238E27FC236}">
                <a16:creationId xmlns:a16="http://schemas.microsoft.com/office/drawing/2014/main" id="{87F8394D-9B9E-4DD2-B978-9386E6532820}"/>
              </a:ext>
            </a:extLst>
          </p:cNvPr>
          <p:cNvSpPr/>
          <p:nvPr/>
        </p:nvSpPr>
        <p:spPr>
          <a:xfrm>
            <a:off x="6980719" y="296719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Rectangle 13">
            <a:extLst>
              <a:ext uri="{FF2B5EF4-FFF2-40B4-BE49-F238E27FC236}">
                <a16:creationId xmlns:a16="http://schemas.microsoft.com/office/drawing/2014/main" id="{2B6AFC33-A9E2-4D41-943F-031BD336CFFE}"/>
              </a:ext>
            </a:extLst>
          </p:cNvPr>
          <p:cNvSpPr/>
          <p:nvPr/>
        </p:nvSpPr>
        <p:spPr>
          <a:xfrm>
            <a:off x="7013897" y="3952065"/>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endCxn id="9" idx="1"/>
          </p:cNvCxnSpPr>
          <p:nvPr/>
        </p:nvCxnSpPr>
        <p:spPr>
          <a:xfrm flipV="1">
            <a:off x="5002823" y="1383962"/>
            <a:ext cx="2011074" cy="203050"/>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3D44BA4-4368-4273-8F77-9E1B359831D2}"/>
              </a:ext>
            </a:extLst>
          </p:cNvPr>
          <p:cNvCxnSpPr>
            <a:cxnSpLocks/>
            <a:stCxn id="9" idx="3"/>
            <a:endCxn id="12" idx="1"/>
          </p:cNvCxnSpPr>
          <p:nvPr/>
        </p:nvCxnSpPr>
        <p:spPr>
          <a:xfrm flipH="1">
            <a:off x="7013897" y="1383962"/>
            <a:ext cx="1567862" cy="829408"/>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E5FBACD-51C2-4E10-8D60-37631C9BA83A}"/>
              </a:ext>
            </a:extLst>
          </p:cNvPr>
          <p:cNvCxnSpPr>
            <a:cxnSpLocks/>
            <a:stCxn id="12" idx="3"/>
            <a:endCxn id="13" idx="1"/>
          </p:cNvCxnSpPr>
          <p:nvPr/>
        </p:nvCxnSpPr>
        <p:spPr>
          <a:xfrm flipH="1">
            <a:off x="6980719" y="2213370"/>
            <a:ext cx="1601040" cy="956870"/>
          </a:xfrm>
          <a:prstGeom prst="curvedConnector5">
            <a:avLst>
              <a:gd name="adj1" fmla="val -14278"/>
              <a:gd name="adj2" fmla="val 50000"/>
              <a:gd name="adj3" fmla="val 1142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12" idx="3"/>
            <a:endCxn id="14" idx="1"/>
          </p:cNvCxnSpPr>
          <p:nvPr/>
        </p:nvCxnSpPr>
        <p:spPr>
          <a:xfrm flipH="1">
            <a:off x="7013897" y="2213370"/>
            <a:ext cx="1567862" cy="1941745"/>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a:extLst>
              <a:ext uri="{FF2B5EF4-FFF2-40B4-BE49-F238E27FC236}">
                <a16:creationId xmlns:a16="http://schemas.microsoft.com/office/drawing/2014/main" id="{B596B0CA-C521-47D5-81A7-063B7DC07364}"/>
              </a:ext>
            </a:extLst>
          </p:cNvPr>
          <p:cNvSpPr/>
          <p:nvPr/>
        </p:nvSpPr>
        <p:spPr>
          <a:xfrm>
            <a:off x="9697916" y="3077547"/>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Flowchart: Magnetic Disk 26">
            <a:extLst>
              <a:ext uri="{FF2B5EF4-FFF2-40B4-BE49-F238E27FC236}">
                <a16:creationId xmlns:a16="http://schemas.microsoft.com/office/drawing/2014/main" id="{23283DC8-1D78-4EB6-AD97-6EE46904A63F}"/>
              </a:ext>
            </a:extLst>
          </p:cNvPr>
          <p:cNvSpPr/>
          <p:nvPr/>
        </p:nvSpPr>
        <p:spPr>
          <a:xfrm>
            <a:off x="10931938" y="2005924"/>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29" name="Straight Arrow Connector 28">
            <a:extLst>
              <a:ext uri="{FF2B5EF4-FFF2-40B4-BE49-F238E27FC236}">
                <a16:creationId xmlns:a16="http://schemas.microsoft.com/office/drawing/2014/main" id="{551F879D-F3C4-453F-B4BD-7849809A51BD}"/>
              </a:ext>
            </a:extLst>
          </p:cNvPr>
          <p:cNvCxnSpPr>
            <a:cxnSpLocks/>
            <a:stCxn id="14" idx="3"/>
            <a:endCxn id="26" idx="2"/>
          </p:cNvCxnSpPr>
          <p:nvPr/>
        </p:nvCxnSpPr>
        <p:spPr>
          <a:xfrm flipV="1">
            <a:off x="8581759" y="3378684"/>
            <a:ext cx="1116157" cy="77643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19B57D-1F0A-4D20-8E8D-65901587962B}"/>
              </a:ext>
            </a:extLst>
          </p:cNvPr>
          <p:cNvCxnSpPr>
            <a:cxnSpLocks/>
            <a:stCxn id="12" idx="3"/>
            <a:endCxn id="27" idx="2"/>
          </p:cNvCxnSpPr>
          <p:nvPr/>
        </p:nvCxnSpPr>
        <p:spPr>
          <a:xfrm>
            <a:off x="8581759" y="2213370"/>
            <a:ext cx="2350179" cy="936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55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8723516" y="802038"/>
            <a:ext cx="2852209" cy="9959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endParaRPr lang="fi-FI" dirty="0">
              <a:solidFill>
                <a:schemeClr val="tx1"/>
              </a:solidFill>
            </a:endParaRPr>
          </a:p>
          <a:p>
            <a:pPr algn="ctr"/>
            <a:r>
              <a:rPr lang="fi-FI" dirty="0">
                <a:solidFill>
                  <a:schemeClr val="tx1"/>
                </a:solidFill>
              </a:rPr>
              <a:t>offset: 2</a:t>
            </a:r>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Distributed </a:t>
            </a:r>
            <a:r>
              <a:rPr lang="fi-FI" dirty="0" err="1"/>
              <a:t>Event</a:t>
            </a:r>
            <a:r>
              <a:rPr lang="fi-FI" dirty="0"/>
              <a:t> </a:t>
            </a:r>
            <a:r>
              <a:rPr lang="fi-FI" dirty="0" err="1"/>
              <a:t>Stream</a:t>
            </a:r>
            <a:r>
              <a:rPr lang="fi-FI" dirty="0"/>
              <a:t> </a:t>
            </a:r>
            <a:r>
              <a:rPr lang="fi-FI" dirty="0" err="1"/>
              <a:t>architecture</a:t>
            </a:r>
            <a:r>
              <a:rPr lang="fi-FI" dirty="0"/>
              <a:t> – </a:t>
            </a:r>
            <a:r>
              <a:rPr lang="fi-FI" dirty="0" err="1"/>
              <a:t>e.g</a:t>
            </a:r>
            <a:r>
              <a:rPr lang="fi-FI" dirty="0"/>
              <a:t>. Kafka</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13</a:t>
            </a:fld>
            <a:endParaRPr lang="en-GB"/>
          </a:p>
        </p:txBody>
      </p:sp>
      <p:sp>
        <p:nvSpPr>
          <p:cNvPr id="4" name="Rectangle 3">
            <a:extLst>
              <a:ext uri="{FF2B5EF4-FFF2-40B4-BE49-F238E27FC236}">
                <a16:creationId xmlns:a16="http://schemas.microsoft.com/office/drawing/2014/main" id="{ACBD3CE0-993C-48F7-892E-052330E25CE6}"/>
              </a:ext>
            </a:extLst>
          </p:cNvPr>
          <p:cNvSpPr/>
          <p:nvPr/>
        </p:nvSpPr>
        <p:spPr>
          <a:xfrm>
            <a:off x="4018251" y="1120342"/>
            <a:ext cx="2787211" cy="401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dirty="0"/>
              <a:t>Kafka </a:t>
            </a:r>
            <a:r>
              <a:rPr lang="fi-FI" dirty="0" err="1"/>
              <a:t>broker</a:t>
            </a:r>
            <a:br>
              <a:rPr lang="fi-FI" dirty="0"/>
            </a:br>
            <a:r>
              <a:rPr lang="fi-FI" dirty="0"/>
              <a:t>=Kafka </a:t>
            </a:r>
            <a:r>
              <a:rPr lang="fi-FI" dirty="0" err="1"/>
              <a:t>server</a:t>
            </a:r>
            <a:endParaRPr lang="fi-FI" dirty="0"/>
          </a:p>
        </p:txBody>
      </p:sp>
      <p:sp>
        <p:nvSpPr>
          <p:cNvPr id="9" name="Rectangle 8">
            <a:extLst>
              <a:ext uri="{FF2B5EF4-FFF2-40B4-BE49-F238E27FC236}">
                <a16:creationId xmlns:a16="http://schemas.microsoft.com/office/drawing/2014/main" id="{BBBB8A95-1256-428B-B2EA-B3AAA78CE171}"/>
              </a:ext>
            </a:extLst>
          </p:cNvPr>
          <p:cNvSpPr/>
          <p:nvPr/>
        </p:nvSpPr>
        <p:spPr>
          <a:xfrm>
            <a:off x="4016162"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cxnSpLocks/>
            <a:stCxn id="43" idx="3"/>
            <a:endCxn id="9" idx="1"/>
          </p:cNvCxnSpPr>
          <p:nvPr/>
        </p:nvCxnSpPr>
        <p:spPr>
          <a:xfrm>
            <a:off x="3085602" y="1561262"/>
            <a:ext cx="930560" cy="721713"/>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34" idx="3"/>
            <a:endCxn id="36" idx="1"/>
          </p:cNvCxnSpPr>
          <p:nvPr/>
        </p:nvCxnSpPr>
        <p:spPr>
          <a:xfrm flipV="1">
            <a:off x="6803373" y="1300033"/>
            <a:ext cx="1920143" cy="982942"/>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FFD90B-E1E4-46E1-87C0-0037663F9AC8}"/>
              </a:ext>
            </a:extLst>
          </p:cNvPr>
          <p:cNvSpPr/>
          <p:nvPr/>
        </p:nvSpPr>
        <p:spPr>
          <a:xfrm>
            <a:off x="4413738"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Rectangle 27">
            <a:extLst>
              <a:ext uri="{FF2B5EF4-FFF2-40B4-BE49-F238E27FC236}">
                <a16:creationId xmlns:a16="http://schemas.microsoft.com/office/drawing/2014/main" id="{767BD452-3452-4067-8595-0AE0686BC31E}"/>
              </a:ext>
            </a:extLst>
          </p:cNvPr>
          <p:cNvSpPr/>
          <p:nvPr/>
        </p:nvSpPr>
        <p:spPr>
          <a:xfrm>
            <a:off x="4811314"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Rectangle 29">
            <a:extLst>
              <a:ext uri="{FF2B5EF4-FFF2-40B4-BE49-F238E27FC236}">
                <a16:creationId xmlns:a16="http://schemas.microsoft.com/office/drawing/2014/main" id="{D441E575-9839-434C-9984-E1672552FFDA}"/>
              </a:ext>
            </a:extLst>
          </p:cNvPr>
          <p:cNvSpPr/>
          <p:nvPr/>
        </p:nvSpPr>
        <p:spPr>
          <a:xfrm>
            <a:off x="5213069"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1" name="Rectangle 30">
            <a:extLst>
              <a:ext uri="{FF2B5EF4-FFF2-40B4-BE49-F238E27FC236}">
                <a16:creationId xmlns:a16="http://schemas.microsoft.com/office/drawing/2014/main" id="{29ED3D34-7A31-4FE8-9A10-A56E68C875CB}"/>
              </a:ext>
            </a:extLst>
          </p:cNvPr>
          <p:cNvSpPr/>
          <p:nvPr/>
        </p:nvSpPr>
        <p:spPr>
          <a:xfrm>
            <a:off x="5610645"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a:extLst>
              <a:ext uri="{FF2B5EF4-FFF2-40B4-BE49-F238E27FC236}">
                <a16:creationId xmlns:a16="http://schemas.microsoft.com/office/drawing/2014/main" id="{8213B0B5-F893-48D7-A18D-C22454C6584D}"/>
              </a:ext>
            </a:extLst>
          </p:cNvPr>
          <p:cNvSpPr/>
          <p:nvPr/>
        </p:nvSpPr>
        <p:spPr>
          <a:xfrm>
            <a:off x="6008221"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a:extLst>
              <a:ext uri="{FF2B5EF4-FFF2-40B4-BE49-F238E27FC236}">
                <a16:creationId xmlns:a16="http://schemas.microsoft.com/office/drawing/2014/main" id="{C3CBC58D-8E77-4BD7-940C-6559833D9D50}"/>
              </a:ext>
            </a:extLst>
          </p:cNvPr>
          <p:cNvSpPr/>
          <p:nvPr/>
        </p:nvSpPr>
        <p:spPr>
          <a:xfrm>
            <a:off x="6405797"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Rectangle 34">
            <a:extLst>
              <a:ext uri="{FF2B5EF4-FFF2-40B4-BE49-F238E27FC236}">
                <a16:creationId xmlns:a16="http://schemas.microsoft.com/office/drawing/2014/main" id="{CEE5C743-0D08-48D9-AE5D-91535A4C1F2C}"/>
              </a:ext>
            </a:extLst>
          </p:cNvPr>
          <p:cNvSpPr/>
          <p:nvPr/>
        </p:nvSpPr>
        <p:spPr>
          <a:xfrm>
            <a:off x="4016162"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7" name="Rectangle 36">
            <a:extLst>
              <a:ext uri="{FF2B5EF4-FFF2-40B4-BE49-F238E27FC236}">
                <a16:creationId xmlns:a16="http://schemas.microsoft.com/office/drawing/2014/main" id="{09A8D546-0CD1-4323-BC73-5CA1966E277D}"/>
              </a:ext>
            </a:extLst>
          </p:cNvPr>
          <p:cNvSpPr/>
          <p:nvPr/>
        </p:nvSpPr>
        <p:spPr>
          <a:xfrm>
            <a:off x="4413738"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Rectangle 37">
            <a:extLst>
              <a:ext uri="{FF2B5EF4-FFF2-40B4-BE49-F238E27FC236}">
                <a16:creationId xmlns:a16="http://schemas.microsoft.com/office/drawing/2014/main" id="{6EE06F5A-E082-4C52-86D3-1FF60F580BE8}"/>
              </a:ext>
            </a:extLst>
          </p:cNvPr>
          <p:cNvSpPr/>
          <p:nvPr/>
        </p:nvSpPr>
        <p:spPr>
          <a:xfrm>
            <a:off x="4811314"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Rectangle 38">
            <a:extLst>
              <a:ext uri="{FF2B5EF4-FFF2-40B4-BE49-F238E27FC236}">
                <a16:creationId xmlns:a16="http://schemas.microsoft.com/office/drawing/2014/main" id="{39AB6F65-88C6-4976-B202-476C9B1F349E}"/>
              </a:ext>
            </a:extLst>
          </p:cNvPr>
          <p:cNvSpPr/>
          <p:nvPr/>
        </p:nvSpPr>
        <p:spPr>
          <a:xfrm>
            <a:off x="5213069"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0" name="Rectangle 39">
            <a:extLst>
              <a:ext uri="{FF2B5EF4-FFF2-40B4-BE49-F238E27FC236}">
                <a16:creationId xmlns:a16="http://schemas.microsoft.com/office/drawing/2014/main" id="{D911C20B-EC6F-479C-BD32-9FF79E0F1F3F}"/>
              </a:ext>
            </a:extLst>
          </p:cNvPr>
          <p:cNvSpPr/>
          <p:nvPr/>
        </p:nvSpPr>
        <p:spPr>
          <a:xfrm>
            <a:off x="5610645"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1" name="Rectangle 40">
            <a:extLst>
              <a:ext uri="{FF2B5EF4-FFF2-40B4-BE49-F238E27FC236}">
                <a16:creationId xmlns:a16="http://schemas.microsoft.com/office/drawing/2014/main" id="{F016A210-BCE4-4CC6-B80B-CD1CB00DC1A9}"/>
              </a:ext>
            </a:extLst>
          </p:cNvPr>
          <p:cNvSpPr/>
          <p:nvPr/>
        </p:nvSpPr>
        <p:spPr>
          <a:xfrm>
            <a:off x="6008221"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Rectangle 41">
            <a:extLst>
              <a:ext uri="{FF2B5EF4-FFF2-40B4-BE49-F238E27FC236}">
                <a16:creationId xmlns:a16="http://schemas.microsoft.com/office/drawing/2014/main" id="{CB80BA43-D385-465A-90A6-17AB3C315D63}"/>
              </a:ext>
            </a:extLst>
          </p:cNvPr>
          <p:cNvSpPr/>
          <p:nvPr/>
        </p:nvSpPr>
        <p:spPr>
          <a:xfrm>
            <a:off x="6405797"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3" name="Rectangle 42">
            <a:extLst>
              <a:ext uri="{FF2B5EF4-FFF2-40B4-BE49-F238E27FC236}">
                <a16:creationId xmlns:a16="http://schemas.microsoft.com/office/drawing/2014/main" id="{C589E08F-43E8-44B3-B91C-5E0B9282CFE7}"/>
              </a:ext>
            </a:extLst>
          </p:cNvPr>
          <p:cNvSpPr/>
          <p:nvPr/>
        </p:nvSpPr>
        <p:spPr>
          <a:xfrm>
            <a:off x="233393" y="1239673"/>
            <a:ext cx="2852209" cy="64317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46" name="Connector: Curved 45">
            <a:extLst>
              <a:ext uri="{FF2B5EF4-FFF2-40B4-BE49-F238E27FC236}">
                <a16:creationId xmlns:a16="http://schemas.microsoft.com/office/drawing/2014/main" id="{50F62C09-DC62-440C-95FE-AB121DA06C02}"/>
              </a:ext>
            </a:extLst>
          </p:cNvPr>
          <p:cNvCxnSpPr>
            <a:cxnSpLocks/>
            <a:stCxn id="34" idx="3"/>
            <a:endCxn id="52" idx="1"/>
          </p:cNvCxnSpPr>
          <p:nvPr/>
        </p:nvCxnSpPr>
        <p:spPr>
          <a:xfrm>
            <a:off x="6803373" y="2282975"/>
            <a:ext cx="1920143" cy="41065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C91B48F-0A93-4C68-A8F5-12B48E98A1FC}"/>
              </a:ext>
            </a:extLst>
          </p:cNvPr>
          <p:cNvSpPr/>
          <p:nvPr/>
        </p:nvSpPr>
        <p:spPr>
          <a:xfrm>
            <a:off x="4811314" y="2519529"/>
            <a:ext cx="1210588" cy="369332"/>
          </a:xfrm>
          <a:prstGeom prst="rect">
            <a:avLst/>
          </a:prstGeom>
        </p:spPr>
        <p:txBody>
          <a:bodyPr wrap="none">
            <a:spAutoFit/>
          </a:bodyPr>
          <a:lstStyle/>
          <a:p>
            <a:r>
              <a:rPr lang="fi-FI" dirty="0" err="1">
                <a:solidFill>
                  <a:schemeClr val="bg1"/>
                </a:solidFill>
              </a:rPr>
              <a:t>topic</a:t>
            </a:r>
            <a:r>
              <a:rPr lang="fi-FI" dirty="0">
                <a:solidFill>
                  <a:schemeClr val="bg1"/>
                </a:solidFill>
              </a:rPr>
              <a:t> ’abc’</a:t>
            </a:r>
          </a:p>
        </p:txBody>
      </p:sp>
      <p:sp>
        <p:nvSpPr>
          <p:cNvPr id="50" name="Rectangle 49">
            <a:extLst>
              <a:ext uri="{FF2B5EF4-FFF2-40B4-BE49-F238E27FC236}">
                <a16:creationId xmlns:a16="http://schemas.microsoft.com/office/drawing/2014/main" id="{AEA8AD90-D9B3-4F47-9CE0-5D2AF95CA432}"/>
              </a:ext>
            </a:extLst>
          </p:cNvPr>
          <p:cNvSpPr/>
          <p:nvPr/>
        </p:nvSpPr>
        <p:spPr>
          <a:xfrm>
            <a:off x="4811314" y="3916374"/>
            <a:ext cx="1184940" cy="369332"/>
          </a:xfrm>
          <a:prstGeom prst="rect">
            <a:avLst/>
          </a:prstGeom>
        </p:spPr>
        <p:txBody>
          <a:bodyPr wrap="none">
            <a:spAutoFit/>
          </a:bodyPr>
          <a:lstStyle/>
          <a:p>
            <a:r>
              <a:rPr lang="fi-FI" dirty="0" err="1">
                <a:solidFill>
                  <a:schemeClr val="bg1"/>
                </a:solidFill>
              </a:rPr>
              <a:t>topic</a:t>
            </a:r>
            <a:r>
              <a:rPr lang="fi-FI" dirty="0">
                <a:solidFill>
                  <a:schemeClr val="bg1"/>
                </a:solidFill>
              </a:rPr>
              <a:t> ’</a:t>
            </a:r>
            <a:r>
              <a:rPr lang="fi-FI" dirty="0" err="1">
                <a:solidFill>
                  <a:schemeClr val="bg1"/>
                </a:solidFill>
              </a:rPr>
              <a:t>xyz</a:t>
            </a:r>
            <a:r>
              <a:rPr lang="fi-FI" dirty="0">
                <a:solidFill>
                  <a:schemeClr val="bg1"/>
                </a:solidFill>
              </a:rPr>
              <a:t>’</a:t>
            </a:r>
          </a:p>
        </p:txBody>
      </p:sp>
      <p:sp>
        <p:nvSpPr>
          <p:cNvPr id="52" name="Rectangle 51">
            <a:extLst>
              <a:ext uri="{FF2B5EF4-FFF2-40B4-BE49-F238E27FC236}">
                <a16:creationId xmlns:a16="http://schemas.microsoft.com/office/drawing/2014/main" id="{06CC67BE-33FD-4CCF-ABE2-1EBDD75B1BB5}"/>
              </a:ext>
            </a:extLst>
          </p:cNvPr>
          <p:cNvSpPr/>
          <p:nvPr/>
        </p:nvSpPr>
        <p:spPr>
          <a:xfrm>
            <a:off x="8723516" y="1958260"/>
            <a:ext cx="2852209" cy="1470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0</a:t>
            </a:r>
          </a:p>
          <a:p>
            <a:pPr algn="ctr"/>
            <a:r>
              <a:rPr lang="fi-FI" dirty="0">
                <a:solidFill>
                  <a:schemeClr val="tx1"/>
                </a:solidFill>
              </a:rPr>
              <a:t>(</a:t>
            </a:r>
            <a:r>
              <a:rPr lang="fi-FI" dirty="0" err="1">
                <a:solidFill>
                  <a:schemeClr val="tx1"/>
                </a:solidFill>
              </a:rPr>
              <a:t>maybe</a:t>
            </a:r>
            <a:r>
              <a:rPr lang="fi-FI" dirty="0">
                <a:solidFill>
                  <a:schemeClr val="tx1"/>
                </a:solidFill>
              </a:rPr>
              <a:t> </a:t>
            </a:r>
            <a:r>
              <a:rPr lang="fi-FI" dirty="0" err="1">
                <a:solidFill>
                  <a:schemeClr val="tx1"/>
                </a:solidFill>
              </a:rPr>
              <a:t>offline</a:t>
            </a:r>
            <a:r>
              <a:rPr lang="fi-FI" dirty="0">
                <a:solidFill>
                  <a:schemeClr val="tx1"/>
                </a:solidFill>
              </a:rPr>
              <a:t> for </a:t>
            </a:r>
            <a:r>
              <a:rPr lang="fi-FI" dirty="0" err="1">
                <a:solidFill>
                  <a:schemeClr val="tx1"/>
                </a:solidFill>
              </a:rPr>
              <a:t>day</a:t>
            </a:r>
            <a:r>
              <a:rPr lang="fi-FI" dirty="0">
                <a:solidFill>
                  <a:schemeClr val="tx1"/>
                </a:solidFill>
              </a:rPr>
              <a:t>)</a:t>
            </a:r>
          </a:p>
          <a:p>
            <a:pPr algn="ctr"/>
            <a:endParaRPr lang="fi-FI" dirty="0">
              <a:solidFill>
                <a:schemeClr val="tx1"/>
              </a:solidFill>
            </a:endParaRPr>
          </a:p>
        </p:txBody>
      </p:sp>
      <p:sp>
        <p:nvSpPr>
          <p:cNvPr id="54" name="Rectangle 53">
            <a:extLst>
              <a:ext uri="{FF2B5EF4-FFF2-40B4-BE49-F238E27FC236}">
                <a16:creationId xmlns:a16="http://schemas.microsoft.com/office/drawing/2014/main" id="{7F9D3E5A-F682-42F1-8C2F-8E79EADF8CD2}"/>
              </a:ext>
            </a:extLst>
          </p:cNvPr>
          <p:cNvSpPr/>
          <p:nvPr/>
        </p:nvSpPr>
        <p:spPr>
          <a:xfrm>
            <a:off x="8348679" y="3727928"/>
            <a:ext cx="2852209" cy="1840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4</a:t>
            </a:r>
          </a:p>
        </p:txBody>
      </p:sp>
      <p:cxnSp>
        <p:nvCxnSpPr>
          <p:cNvPr id="55" name="Connector: Curved 54">
            <a:extLst>
              <a:ext uri="{FF2B5EF4-FFF2-40B4-BE49-F238E27FC236}">
                <a16:creationId xmlns:a16="http://schemas.microsoft.com/office/drawing/2014/main" id="{992E4C98-7304-4DA1-893F-18A13E859BA0}"/>
              </a:ext>
            </a:extLst>
          </p:cNvPr>
          <p:cNvCxnSpPr>
            <a:cxnSpLocks/>
            <a:stCxn id="34" idx="3"/>
            <a:endCxn id="54" idx="1"/>
          </p:cNvCxnSpPr>
          <p:nvPr/>
        </p:nvCxnSpPr>
        <p:spPr>
          <a:xfrm>
            <a:off x="6803373" y="2282975"/>
            <a:ext cx="1545306" cy="236531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8506C56-C01C-4DA7-A5FB-14C024321F74}"/>
              </a:ext>
            </a:extLst>
          </p:cNvPr>
          <p:cNvSpPr/>
          <p:nvPr/>
        </p:nvSpPr>
        <p:spPr>
          <a:xfrm>
            <a:off x="993531" y="2158512"/>
            <a:ext cx="2063604" cy="11649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65" name="Connector: Curved 64">
            <a:extLst>
              <a:ext uri="{FF2B5EF4-FFF2-40B4-BE49-F238E27FC236}">
                <a16:creationId xmlns:a16="http://schemas.microsoft.com/office/drawing/2014/main" id="{9EA3D4E6-D1FA-4697-8D70-3315634EC3D3}"/>
              </a:ext>
            </a:extLst>
          </p:cNvPr>
          <p:cNvCxnSpPr>
            <a:cxnSpLocks/>
            <a:stCxn id="64" idx="3"/>
            <a:endCxn id="9" idx="1"/>
          </p:cNvCxnSpPr>
          <p:nvPr/>
        </p:nvCxnSpPr>
        <p:spPr>
          <a:xfrm flipV="1">
            <a:off x="3057135" y="2282975"/>
            <a:ext cx="959027" cy="458027"/>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6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a:t>Three </a:t>
            </a:r>
            <a:r>
              <a:rPr lang="fi-FI" dirty="0" err="1"/>
              <a:t>phases</a:t>
            </a:r>
            <a:r>
              <a:rPr lang="fi-FI" dirty="0"/>
              <a:t> in </a:t>
            </a:r>
            <a:r>
              <a:rPr lang="fi-FI" dirty="0" err="1"/>
              <a:t>programming</a:t>
            </a:r>
            <a:r>
              <a:rPr lang="fi-FI" dirty="0"/>
              <a:t> (at </a:t>
            </a:r>
            <a:r>
              <a:rPr lang="fi-FI" dirty="0" err="1"/>
              <a:t>least</a:t>
            </a:r>
            <a:r>
              <a:rPr lang="fi-FI" dirty="0"/>
              <a:t> in </a:t>
            </a:r>
            <a:r>
              <a:rPr lang="fi-FI" dirty="0" err="1"/>
              <a:t>school</a:t>
            </a:r>
            <a:r>
              <a:rPr lang="fi-FI" dirty="0"/>
              <a:t> </a:t>
            </a:r>
            <a:r>
              <a:rPr lang="fi-FI" dirty="0" err="1"/>
              <a:t>cases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fontScale="92500"/>
          </a:bodyPr>
          <a:lstStyle/>
          <a:p>
            <a:r>
              <a:rPr lang="fi-FI" dirty="0"/>
              <a:t>Technical </a:t>
            </a:r>
            <a:r>
              <a:rPr lang="fi-FI" dirty="0" err="1"/>
              <a:t>studies</a:t>
            </a:r>
            <a:endParaRPr lang="fi-FI" dirty="0"/>
          </a:p>
          <a:p>
            <a:pPr lvl="1"/>
            <a:r>
              <a:rPr lang="fi-FI" dirty="0" err="1"/>
              <a:t>Fast</a:t>
            </a:r>
            <a:r>
              <a:rPr lang="fi-FI" dirty="0"/>
              <a:t> </a:t>
            </a:r>
            <a:r>
              <a:rPr lang="fi-FI" dirty="0" err="1"/>
              <a:t>experiments</a:t>
            </a:r>
            <a:r>
              <a:rPr lang="fi-FI" dirty="0"/>
              <a:t> of </a:t>
            </a:r>
            <a:r>
              <a:rPr lang="fi-FI" dirty="0" err="1"/>
              <a:t>any</a:t>
            </a:r>
            <a:r>
              <a:rPr lang="fi-FI" dirty="0"/>
              <a:t> </a:t>
            </a:r>
            <a:r>
              <a:rPr lang="fi-FI" dirty="0" err="1"/>
              <a:t>kind</a:t>
            </a:r>
            <a:r>
              <a:rPr lang="fi-FI" dirty="0"/>
              <a:t>. </a:t>
            </a:r>
            <a:r>
              <a:rPr lang="fi-FI" dirty="0" err="1"/>
              <a:t>Speed</a:t>
            </a:r>
            <a:r>
              <a:rPr lang="fi-FI" dirty="0"/>
              <a:t> in </a:t>
            </a:r>
            <a:r>
              <a:rPr lang="fi-FI" dirty="0" err="1"/>
              <a:t>learning</a:t>
            </a:r>
            <a:r>
              <a:rPr lang="fi-FI" dirty="0"/>
              <a:t> is </a:t>
            </a:r>
            <a:r>
              <a:rPr lang="fi-FI" dirty="0" err="1"/>
              <a:t>important</a:t>
            </a:r>
            <a:r>
              <a:rPr lang="fi-FI" dirty="0"/>
              <a:t>. </a:t>
            </a:r>
            <a:r>
              <a:rPr lang="fi-FI" dirty="0" err="1"/>
              <a:t>But</a:t>
            </a:r>
            <a:r>
              <a:rPr lang="fi-FI" dirty="0"/>
              <a:t> </a:t>
            </a:r>
            <a:r>
              <a:rPr lang="fi-FI" dirty="0" err="1"/>
              <a:t>also</a:t>
            </a:r>
            <a:r>
              <a:rPr lang="fi-FI" dirty="0"/>
              <a:t> </a:t>
            </a:r>
            <a:r>
              <a:rPr lang="fi-FI" dirty="0" err="1"/>
              <a:t>deep</a:t>
            </a:r>
            <a:r>
              <a:rPr lang="fi-FI" dirty="0"/>
              <a:t> </a:t>
            </a:r>
            <a:r>
              <a:rPr lang="fi-FI" dirty="0" err="1"/>
              <a:t>understanding</a:t>
            </a:r>
            <a:r>
              <a:rPr lang="fi-FI" dirty="0"/>
              <a:t> of at </a:t>
            </a:r>
            <a:r>
              <a:rPr lang="fi-FI" dirty="0" err="1"/>
              <a:t>least</a:t>
            </a:r>
            <a:r>
              <a:rPr lang="fi-FI" dirty="0"/>
              <a:t> </a:t>
            </a:r>
            <a:r>
              <a:rPr lang="fi-FI" dirty="0" err="1"/>
              <a:t>the</a:t>
            </a:r>
            <a:r>
              <a:rPr lang="fi-FI" dirty="0"/>
              <a:t> </a:t>
            </a:r>
            <a:r>
              <a:rPr lang="fi-FI" dirty="0" err="1"/>
              <a:t>core</a:t>
            </a:r>
            <a:r>
              <a:rPr lang="fi-FI" dirty="0"/>
              <a:t> </a:t>
            </a:r>
            <a:r>
              <a:rPr lang="fi-FI" dirty="0" err="1"/>
              <a:t>concepts</a:t>
            </a:r>
            <a:r>
              <a:rPr lang="fi-FI" dirty="0"/>
              <a:t>. </a:t>
            </a:r>
            <a:r>
              <a:rPr lang="fi-FI" dirty="0" err="1"/>
              <a:t>Mickey</a:t>
            </a:r>
            <a:r>
              <a:rPr lang="fi-FI" dirty="0"/>
              <a:t> </a:t>
            </a:r>
            <a:r>
              <a:rPr lang="fi-FI" dirty="0" err="1"/>
              <a:t>mouse</a:t>
            </a:r>
            <a:r>
              <a:rPr lang="fi-FI" dirty="0"/>
              <a:t> </a:t>
            </a:r>
            <a:r>
              <a:rPr lang="fi-FI" dirty="0" err="1"/>
              <a:t>examples</a:t>
            </a:r>
            <a:r>
              <a:rPr lang="fi-FI" dirty="0"/>
              <a:t>. </a:t>
            </a:r>
            <a:r>
              <a:rPr lang="fi-FI" dirty="0" err="1"/>
              <a:t>Closer</a:t>
            </a:r>
            <a:r>
              <a:rPr lang="fi-FI" dirty="0"/>
              <a:t> to 0% </a:t>
            </a:r>
            <a:r>
              <a:rPr lang="fi-FI" dirty="0" err="1"/>
              <a:t>customer</a:t>
            </a:r>
            <a:r>
              <a:rPr lang="fi-FI" dirty="0"/>
              <a:t> </a:t>
            </a:r>
            <a:r>
              <a:rPr lang="fi-FI" dirty="0" err="1"/>
              <a:t>value</a:t>
            </a:r>
            <a:r>
              <a:rPr lang="fi-FI" dirty="0"/>
              <a:t>, </a:t>
            </a:r>
            <a:r>
              <a:rPr lang="fi-FI" dirty="0" err="1"/>
              <a:t>but</a:t>
            </a:r>
            <a:r>
              <a:rPr lang="fi-FI" dirty="0"/>
              <a:t> </a:t>
            </a:r>
            <a:r>
              <a:rPr lang="fi-FI" dirty="0" err="1"/>
              <a:t>aiming</a:t>
            </a:r>
            <a:r>
              <a:rPr lang="fi-FI" dirty="0"/>
              <a:t> at </a:t>
            </a:r>
            <a:r>
              <a:rPr lang="fi-FI" dirty="0" err="1"/>
              <a:t>closer</a:t>
            </a:r>
            <a:r>
              <a:rPr lang="fi-FI" dirty="0"/>
              <a:t> to 100% </a:t>
            </a:r>
            <a:r>
              <a:rPr lang="fi-FI" dirty="0" err="1"/>
              <a:t>technical</a:t>
            </a:r>
            <a:r>
              <a:rPr lang="fi-FI" dirty="0"/>
              <a:t> </a:t>
            </a:r>
            <a:r>
              <a:rPr lang="fi-FI" dirty="0" err="1"/>
              <a:t>ability</a:t>
            </a:r>
            <a:r>
              <a:rPr lang="fi-FI" dirty="0"/>
              <a:t> </a:t>
            </a:r>
            <a:r>
              <a:rPr lang="fi-FI" dirty="0" err="1"/>
              <a:t>development</a:t>
            </a:r>
            <a:endParaRPr lang="fi-FI" dirty="0"/>
          </a:p>
          <a:p>
            <a:pPr lvl="1"/>
            <a:r>
              <a:rPr lang="fi-FI" dirty="0" err="1"/>
              <a:t>Only</a:t>
            </a:r>
            <a:r>
              <a:rPr lang="fi-FI" dirty="0"/>
              <a:t> </a:t>
            </a:r>
            <a:r>
              <a:rPr lang="fi-FI" dirty="0" err="1"/>
              <a:t>think</a:t>
            </a:r>
            <a:r>
              <a:rPr lang="fi-FI" dirty="0"/>
              <a:t> of </a:t>
            </a:r>
            <a:r>
              <a:rPr lang="fi-FI" dirty="0" err="1"/>
              <a:t>the</a:t>
            </a:r>
            <a:r>
              <a:rPr lang="fi-FI" dirty="0"/>
              <a:t> </a:t>
            </a:r>
            <a:r>
              <a:rPr lang="fi-FI" dirty="0" err="1"/>
              <a:t>customer</a:t>
            </a:r>
            <a:r>
              <a:rPr lang="fi-FI" dirty="0"/>
              <a:t> case </a:t>
            </a:r>
            <a:r>
              <a:rPr lang="fi-FI" dirty="0" err="1"/>
              <a:t>from</a:t>
            </a:r>
            <a:r>
              <a:rPr lang="fi-FI" dirty="0"/>
              <a:t> </a:t>
            </a:r>
            <a:r>
              <a:rPr lang="fi-FI" dirty="0" err="1"/>
              <a:t>technical</a:t>
            </a:r>
            <a:r>
              <a:rPr lang="fi-FI" dirty="0"/>
              <a:t> </a:t>
            </a:r>
            <a:r>
              <a:rPr lang="fi-FI" dirty="0" err="1"/>
              <a:t>point</a:t>
            </a:r>
            <a:r>
              <a:rPr lang="fi-FI" dirty="0"/>
              <a:t> of </a:t>
            </a:r>
            <a:r>
              <a:rPr lang="fi-FI" dirty="0" err="1"/>
              <a:t>view</a:t>
            </a:r>
            <a:r>
              <a:rPr lang="fi-FI" dirty="0"/>
              <a:t>. </a:t>
            </a:r>
            <a:r>
              <a:rPr lang="fi-FI" dirty="0" err="1"/>
              <a:t>What</a:t>
            </a:r>
            <a:r>
              <a:rPr lang="fi-FI" dirty="0"/>
              <a:t> </a:t>
            </a:r>
            <a:r>
              <a:rPr lang="fi-FI" dirty="0" err="1"/>
              <a:t>are</a:t>
            </a:r>
            <a:r>
              <a:rPr lang="fi-FI" dirty="0"/>
              <a:t> </a:t>
            </a:r>
            <a:r>
              <a:rPr lang="fi-FI" dirty="0" err="1"/>
              <a:t>the</a:t>
            </a:r>
            <a:r>
              <a:rPr lang="fi-FI" dirty="0"/>
              <a:t> </a:t>
            </a:r>
            <a:r>
              <a:rPr lang="fi-FI" dirty="0" err="1"/>
              <a:t>technical</a:t>
            </a:r>
            <a:r>
              <a:rPr lang="fi-FI" dirty="0"/>
              <a:t> </a:t>
            </a:r>
            <a:r>
              <a:rPr lang="fi-FI" dirty="0" err="1"/>
              <a:t>challenges</a:t>
            </a:r>
            <a:r>
              <a:rPr lang="fi-FI" dirty="0"/>
              <a:t> </a:t>
            </a:r>
            <a:r>
              <a:rPr lang="fi-FI" dirty="0" err="1"/>
              <a:t>that</a:t>
            </a:r>
            <a:r>
              <a:rPr lang="fi-FI" dirty="0"/>
              <a:t> </a:t>
            </a:r>
            <a:r>
              <a:rPr lang="fi-FI" dirty="0" err="1"/>
              <a:t>need</a:t>
            </a:r>
            <a:r>
              <a:rPr lang="fi-FI" dirty="0"/>
              <a:t> to </a:t>
            </a:r>
            <a:r>
              <a:rPr lang="fi-FI" dirty="0" err="1"/>
              <a:t>be</a:t>
            </a:r>
            <a:r>
              <a:rPr lang="fi-FI" dirty="0"/>
              <a:t> </a:t>
            </a:r>
            <a:r>
              <a:rPr lang="fi-FI" dirty="0" err="1"/>
              <a:t>addressed</a:t>
            </a:r>
            <a:r>
              <a:rPr lang="fi-FI" dirty="0"/>
              <a:t> </a:t>
            </a:r>
            <a:r>
              <a:rPr lang="fi-FI" dirty="0" err="1"/>
              <a:t>right</a:t>
            </a:r>
            <a:r>
              <a:rPr lang="fi-FI" dirty="0"/>
              <a:t> </a:t>
            </a:r>
            <a:r>
              <a:rPr lang="fi-FI" dirty="0" err="1"/>
              <a:t>now</a:t>
            </a:r>
            <a:r>
              <a:rPr lang="fi-FI" dirty="0"/>
              <a:t>?</a:t>
            </a:r>
          </a:p>
          <a:p>
            <a:r>
              <a:rPr lang="fi-FI" dirty="0" err="1"/>
              <a:t>Archictecture</a:t>
            </a:r>
            <a:r>
              <a:rPr lang="fi-FI" dirty="0"/>
              <a:t> </a:t>
            </a:r>
            <a:r>
              <a:rPr lang="fi-FI" dirty="0" err="1"/>
              <a:t>building</a:t>
            </a:r>
            <a:endParaRPr lang="fi-FI" dirty="0"/>
          </a:p>
          <a:p>
            <a:pPr lvl="1"/>
            <a:r>
              <a:rPr lang="fi-FI" dirty="0"/>
              <a:t>No </a:t>
            </a:r>
            <a:r>
              <a:rPr lang="fi-FI" dirty="0" err="1"/>
              <a:t>hurry</a:t>
            </a:r>
            <a:r>
              <a:rPr lang="fi-FI" dirty="0"/>
              <a:t>. </a:t>
            </a:r>
            <a:r>
              <a:rPr lang="fi-FI" dirty="0" err="1"/>
              <a:t>Refactoring</a:t>
            </a:r>
            <a:r>
              <a:rPr lang="fi-FI" dirty="0"/>
              <a:t>, </a:t>
            </a:r>
            <a:r>
              <a:rPr lang="fi-FI" dirty="0" err="1"/>
              <a:t>refactoring</a:t>
            </a:r>
            <a:r>
              <a:rPr lang="fi-FI" dirty="0"/>
              <a:t>.</a:t>
            </a:r>
          </a:p>
          <a:p>
            <a:pPr lvl="1"/>
            <a:r>
              <a:rPr lang="fi-FI" dirty="0" err="1"/>
              <a:t>Creating</a:t>
            </a:r>
            <a:r>
              <a:rPr lang="fi-FI" dirty="0"/>
              <a:t> </a:t>
            </a:r>
            <a:r>
              <a:rPr lang="fi-FI" dirty="0" err="1"/>
              <a:t>basis</a:t>
            </a:r>
            <a:r>
              <a:rPr lang="fi-FI" dirty="0"/>
              <a:t> for </a:t>
            </a:r>
            <a:r>
              <a:rPr lang="fi-FI" dirty="0" err="1"/>
              <a:t>the</a:t>
            </a:r>
            <a:r>
              <a:rPr lang="fi-FI" dirty="0"/>
              <a:t> </a:t>
            </a:r>
            <a:r>
              <a:rPr lang="fi-FI" dirty="0" err="1"/>
              <a:t>smooth</a:t>
            </a:r>
            <a:r>
              <a:rPr lang="fi-FI" dirty="0"/>
              <a:t> </a:t>
            </a:r>
            <a:r>
              <a:rPr lang="fi-FI" dirty="0" err="1"/>
              <a:t>shared</a:t>
            </a:r>
            <a:r>
              <a:rPr lang="fi-FI" dirty="0"/>
              <a:t> </a:t>
            </a:r>
            <a:r>
              <a:rPr lang="fi-FI" dirty="0" err="1"/>
              <a:t>development</a:t>
            </a:r>
            <a:r>
              <a:rPr lang="fi-FI" dirty="0"/>
              <a:t> </a:t>
            </a:r>
            <a:r>
              <a:rPr lang="fi-FI" dirty="0" err="1"/>
              <a:t>by</a:t>
            </a:r>
            <a:r>
              <a:rPr lang="fi-FI" dirty="0"/>
              <a:t> </a:t>
            </a:r>
            <a:r>
              <a:rPr lang="fi-FI" dirty="0" err="1"/>
              <a:t>multiple</a:t>
            </a:r>
            <a:r>
              <a:rPr lang="fi-FI" dirty="0"/>
              <a:t> </a:t>
            </a:r>
            <a:r>
              <a:rPr lang="fi-FI" dirty="0" err="1"/>
              <a:t>developers</a:t>
            </a:r>
            <a:r>
              <a:rPr lang="fi-FI" dirty="0"/>
              <a:t>.</a:t>
            </a:r>
          </a:p>
          <a:p>
            <a:pPr lvl="1"/>
            <a:r>
              <a:rPr lang="fi-FI" dirty="0" err="1"/>
              <a:t>Not</a:t>
            </a:r>
            <a:r>
              <a:rPr lang="fi-FI" dirty="0"/>
              <a:t> just </a:t>
            </a:r>
            <a:r>
              <a:rPr lang="fi-FI" dirty="0" err="1"/>
              <a:t>modules</a:t>
            </a:r>
            <a:r>
              <a:rPr lang="fi-FI" dirty="0"/>
              <a:t> and </a:t>
            </a:r>
            <a:r>
              <a:rPr lang="fi-FI" dirty="0" err="1"/>
              <a:t>files</a:t>
            </a:r>
            <a:r>
              <a:rPr lang="fi-FI" dirty="0"/>
              <a:t>, </a:t>
            </a:r>
            <a:r>
              <a:rPr lang="fi-FI" dirty="0" err="1"/>
              <a:t>but</a:t>
            </a:r>
            <a:r>
              <a:rPr lang="fi-FI" dirty="0"/>
              <a:t> </a:t>
            </a:r>
            <a:r>
              <a:rPr lang="fi-FI" dirty="0" err="1"/>
              <a:t>also</a:t>
            </a:r>
            <a:r>
              <a:rPr lang="fi-FI" dirty="0"/>
              <a:t> </a:t>
            </a:r>
            <a:r>
              <a:rPr lang="fi-FI" dirty="0" err="1"/>
              <a:t>ways</a:t>
            </a:r>
            <a:r>
              <a:rPr lang="fi-FI" dirty="0"/>
              <a:t> to </a:t>
            </a:r>
            <a:r>
              <a:rPr lang="fi-FI" dirty="0" err="1"/>
              <a:t>do</a:t>
            </a:r>
            <a:r>
              <a:rPr lang="fi-FI" dirty="0"/>
              <a:t> and </a:t>
            </a:r>
            <a:r>
              <a:rPr lang="fi-FI" dirty="0" err="1"/>
              <a:t>principles</a:t>
            </a:r>
            <a:r>
              <a:rPr lang="fi-FI" dirty="0"/>
              <a:t> to </a:t>
            </a:r>
            <a:r>
              <a:rPr lang="fi-FI" dirty="0" err="1"/>
              <a:t>follow</a:t>
            </a:r>
            <a:endParaRPr lang="fi-FI" dirty="0"/>
          </a:p>
          <a:p>
            <a:r>
              <a:rPr lang="fi-FI" dirty="0"/>
              <a:t>Feature </a:t>
            </a:r>
            <a:r>
              <a:rPr lang="fi-FI" dirty="0" err="1"/>
              <a:t>development</a:t>
            </a:r>
            <a:r>
              <a:rPr lang="fi-FI" dirty="0"/>
              <a:t>, </a:t>
            </a:r>
            <a:r>
              <a:rPr lang="fi-FI" dirty="0" err="1"/>
              <a:t>real</a:t>
            </a:r>
            <a:r>
              <a:rPr lang="fi-FI" dirty="0"/>
              <a:t> business case </a:t>
            </a:r>
            <a:r>
              <a:rPr lang="fi-FI" dirty="0" err="1"/>
              <a:t>user</a:t>
            </a:r>
            <a:r>
              <a:rPr lang="fi-FI" dirty="0"/>
              <a:t> </a:t>
            </a:r>
            <a:r>
              <a:rPr lang="fi-FI" dirty="0" err="1"/>
              <a:t>story</a:t>
            </a:r>
            <a:r>
              <a:rPr lang="fi-FI" dirty="0"/>
              <a:t> </a:t>
            </a:r>
            <a:r>
              <a:rPr lang="fi-FI" dirty="0" err="1"/>
              <a:t>implementation</a:t>
            </a:r>
            <a:endParaRPr lang="fi-FI" dirty="0"/>
          </a:p>
          <a:p>
            <a:pPr lvl="1"/>
            <a:r>
              <a:rPr lang="fi-FI" dirty="0" err="1"/>
              <a:t>Now</a:t>
            </a:r>
            <a:r>
              <a:rPr lang="fi-FI" dirty="0"/>
              <a:t> </a:t>
            </a:r>
            <a:r>
              <a:rPr lang="fi-FI" dirty="0" err="1"/>
              <a:t>this</a:t>
            </a:r>
            <a:r>
              <a:rPr lang="fi-FI" dirty="0"/>
              <a:t> is </a:t>
            </a:r>
            <a:r>
              <a:rPr lang="fi-FI" dirty="0" err="1"/>
              <a:t>the</a:t>
            </a:r>
            <a:r>
              <a:rPr lang="fi-FI" dirty="0"/>
              <a:t> </a:t>
            </a:r>
            <a:r>
              <a:rPr lang="fi-FI" dirty="0" err="1"/>
              <a:t>customer-centric</a:t>
            </a:r>
            <a:r>
              <a:rPr lang="fi-FI" dirty="0"/>
              <a:t> </a:t>
            </a:r>
            <a:r>
              <a:rPr lang="fi-FI" dirty="0" err="1"/>
              <a:t>part</a:t>
            </a:r>
            <a:endParaRPr lang="fi-FI" dirty="0"/>
          </a:p>
          <a:p>
            <a:pPr lvl="1"/>
            <a:r>
              <a:rPr lang="fi-FI" dirty="0" err="1"/>
              <a:t>Now</a:t>
            </a:r>
            <a:r>
              <a:rPr lang="fi-FI" dirty="0"/>
              <a:t> </a:t>
            </a:r>
            <a:r>
              <a:rPr lang="fi-FI" dirty="0" err="1"/>
              <a:t>the</a:t>
            </a:r>
            <a:r>
              <a:rPr lang="fi-FI" dirty="0"/>
              <a:t> </a:t>
            </a:r>
            <a:r>
              <a:rPr lang="fi-FI" dirty="0" err="1"/>
              <a:t>development</a:t>
            </a:r>
            <a:r>
              <a:rPr lang="fi-FI" dirty="0"/>
              <a:t> </a:t>
            </a:r>
            <a:r>
              <a:rPr lang="fi-FI" dirty="0" err="1"/>
              <a:t>should</a:t>
            </a:r>
            <a:r>
              <a:rPr lang="fi-FI" dirty="0"/>
              <a:t> </a:t>
            </a:r>
            <a:r>
              <a:rPr lang="fi-FI" dirty="0" err="1"/>
              <a:t>be</a:t>
            </a:r>
            <a:r>
              <a:rPr lang="fi-FI" dirty="0"/>
              <a:t> </a:t>
            </a:r>
            <a:r>
              <a:rPr lang="fi-FI" dirty="0" err="1"/>
              <a:t>fast</a:t>
            </a:r>
            <a:r>
              <a:rPr lang="fi-FI" dirty="0"/>
              <a:t>, as </a:t>
            </a:r>
            <a:r>
              <a:rPr lang="fi-FI" dirty="0" err="1"/>
              <a:t>tech</a:t>
            </a:r>
            <a:r>
              <a:rPr lang="fi-FI" dirty="0"/>
              <a:t> is </a:t>
            </a:r>
            <a:r>
              <a:rPr lang="fi-FI" dirty="0" err="1"/>
              <a:t>known</a:t>
            </a:r>
            <a:r>
              <a:rPr lang="fi-FI" dirty="0"/>
              <a:t> (</a:t>
            </a:r>
            <a:r>
              <a:rPr lang="fi-FI" dirty="0" err="1"/>
              <a:t>from</a:t>
            </a:r>
            <a:r>
              <a:rPr lang="fi-FI" dirty="0"/>
              <a:t> 1, OR </a:t>
            </a:r>
            <a:r>
              <a:rPr lang="fi-FI" dirty="0" err="1"/>
              <a:t>earlier</a:t>
            </a:r>
            <a:r>
              <a:rPr lang="fi-FI" dirty="0"/>
              <a:t> </a:t>
            </a:r>
            <a:r>
              <a:rPr lang="fi-FI" dirty="0" err="1"/>
              <a:t>project</a:t>
            </a:r>
            <a:r>
              <a:rPr lang="fi-FI" dirty="0"/>
              <a:t>) and </a:t>
            </a:r>
            <a:r>
              <a:rPr lang="fi-FI" dirty="0" err="1"/>
              <a:t>architecture</a:t>
            </a:r>
            <a:r>
              <a:rPr lang="fi-FI" dirty="0"/>
              <a:t> </a:t>
            </a:r>
            <a:r>
              <a:rPr lang="fi-FI" dirty="0" err="1"/>
              <a:t>built</a:t>
            </a:r>
            <a:r>
              <a:rPr lang="fi-FI" dirty="0"/>
              <a:t> (2 OR </a:t>
            </a:r>
            <a:r>
              <a:rPr lang="fi-FI" dirty="0" err="1"/>
              <a:t>earlier</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14</a:t>
            </a:fld>
            <a:endParaRPr lang="en-GB"/>
          </a:p>
        </p:txBody>
      </p:sp>
    </p:spTree>
    <p:extLst>
      <p:ext uri="{BB962C8B-B14F-4D97-AF65-F5344CB8AC3E}">
        <p14:creationId xmlns:p14="http://schemas.microsoft.com/office/powerpoint/2010/main" val="4011369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err="1"/>
              <a:t>What</a:t>
            </a:r>
            <a:r>
              <a:rPr lang="fi-FI" dirty="0"/>
              <a:t> </a:t>
            </a:r>
            <a:r>
              <a:rPr lang="fi-FI" dirty="0" err="1"/>
              <a:t>happens</a:t>
            </a:r>
            <a:r>
              <a:rPr lang="fi-FI" dirty="0"/>
              <a:t> (</a:t>
            </a:r>
            <a:r>
              <a:rPr lang="fi-FI" dirty="0" err="1"/>
              <a:t>especially</a:t>
            </a:r>
            <a:r>
              <a:rPr lang="fi-FI" dirty="0"/>
              <a:t> in </a:t>
            </a:r>
            <a:r>
              <a:rPr lang="fi-FI" dirty="0" err="1"/>
              <a:t>school</a:t>
            </a:r>
            <a:r>
              <a:rPr lang="fi-FI" dirty="0"/>
              <a:t> </a:t>
            </a:r>
            <a:r>
              <a:rPr lang="fi-FI" dirty="0" err="1"/>
              <a:t>projects</a:t>
            </a:r>
            <a:r>
              <a:rPr lang="fi-FI" dirty="0"/>
              <a:t>) </a:t>
            </a:r>
            <a:r>
              <a:rPr lang="fi-FI" dirty="0" err="1"/>
              <a:t>if</a:t>
            </a:r>
            <a:r>
              <a:rPr lang="fi-FI" dirty="0"/>
              <a:t> </a:t>
            </a:r>
            <a:r>
              <a:rPr lang="fi-FI" dirty="0" err="1"/>
              <a:t>students</a:t>
            </a:r>
            <a:r>
              <a:rPr lang="fi-FI" dirty="0"/>
              <a:t> </a:t>
            </a:r>
            <a:r>
              <a:rPr lang="fi-FI" dirty="0" err="1"/>
              <a:t>jump</a:t>
            </a:r>
            <a:r>
              <a:rPr lang="fi-FI" dirty="0"/>
              <a:t> </a:t>
            </a:r>
            <a:r>
              <a:rPr lang="fi-FI" dirty="0" err="1"/>
              <a:t>over</a:t>
            </a:r>
            <a:r>
              <a:rPr lang="fi-FI" dirty="0"/>
              <a:t> </a:t>
            </a:r>
            <a:r>
              <a:rPr lang="fi-FI" dirty="0" err="1"/>
              <a:t>the</a:t>
            </a:r>
            <a:r>
              <a:rPr lang="fi-FI" dirty="0"/>
              <a:t> </a:t>
            </a:r>
            <a:r>
              <a:rPr lang="fi-FI" dirty="0" err="1"/>
              <a:t>phases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a:bodyPr>
          <a:lstStyle/>
          <a:p>
            <a:pPr>
              <a:buFont typeface="Arial" panose="020B0604020202020204" pitchFamily="34" charset="0"/>
              <a:buChar char="•"/>
            </a:pPr>
            <a:r>
              <a:rPr lang="fi-FI" sz="2400" dirty="0" err="1"/>
              <a:t>Then</a:t>
            </a:r>
            <a:r>
              <a:rPr lang="fi-FI" sz="2400" dirty="0"/>
              <a:t> </a:t>
            </a:r>
            <a:r>
              <a:rPr lang="fi-FI" sz="2400" dirty="0" err="1"/>
              <a:t>they</a:t>
            </a:r>
            <a:r>
              <a:rPr lang="fi-FI" sz="2400" dirty="0"/>
              <a:t> </a:t>
            </a:r>
            <a:r>
              <a:rPr lang="fi-FI" sz="2400" dirty="0" err="1"/>
              <a:t>are</a:t>
            </a:r>
            <a:r>
              <a:rPr lang="fi-FI" sz="2400" dirty="0"/>
              <a:t> </a:t>
            </a:r>
            <a:r>
              <a:rPr lang="fi-FI" sz="2400" dirty="0" err="1"/>
              <a:t>trying</a:t>
            </a:r>
            <a:r>
              <a:rPr lang="fi-FI" sz="2400" dirty="0"/>
              <a:t> to </a:t>
            </a:r>
            <a:r>
              <a:rPr lang="fi-FI" sz="2400" dirty="0" err="1"/>
              <a:t>eat</a:t>
            </a:r>
            <a:r>
              <a:rPr lang="fi-FI" sz="2400" dirty="0"/>
              <a:t> an </a:t>
            </a:r>
            <a:r>
              <a:rPr lang="fi-FI" sz="2400" dirty="0" err="1"/>
              <a:t>elephant</a:t>
            </a:r>
            <a:r>
              <a:rPr lang="fi-FI" sz="2400" dirty="0"/>
              <a:t> as a </a:t>
            </a:r>
            <a:r>
              <a:rPr lang="fi-FI" sz="2400" dirty="0" err="1"/>
              <a:t>whole</a:t>
            </a:r>
            <a:endParaRPr lang="fi-FI" sz="2400" dirty="0"/>
          </a:p>
          <a:p>
            <a:pPr>
              <a:buFont typeface="Arial" panose="020B0604020202020204" pitchFamily="34" charset="0"/>
              <a:buChar char="•"/>
            </a:pPr>
            <a:r>
              <a:rPr lang="fi-FI" sz="2400" dirty="0" err="1"/>
              <a:t>Leads</a:t>
            </a:r>
            <a:r>
              <a:rPr lang="fi-FI" sz="2400" dirty="0"/>
              <a:t> </a:t>
            </a:r>
            <a:r>
              <a:rPr lang="fi-FI" sz="2400" dirty="0" err="1"/>
              <a:t>often</a:t>
            </a:r>
            <a:r>
              <a:rPr lang="fi-FI" sz="2400" dirty="0"/>
              <a:t> to </a:t>
            </a:r>
            <a:r>
              <a:rPr lang="fi-FI" sz="2400" dirty="0" err="1"/>
              <a:t>the</a:t>
            </a:r>
            <a:r>
              <a:rPr lang="fi-FI" sz="2400" dirty="0"/>
              <a:t> </a:t>
            </a:r>
            <a:r>
              <a:rPr lang="fi-FI" sz="2400" dirty="0" err="1"/>
              <a:t>analysis-paralysis</a:t>
            </a:r>
            <a:endParaRPr lang="fi-FI" sz="2400" dirty="0"/>
          </a:p>
          <a:p>
            <a:pPr lvl="1">
              <a:buFont typeface="Arial" panose="020B0604020202020204" pitchFamily="34" charset="0"/>
              <a:buChar char="•"/>
            </a:pPr>
            <a:r>
              <a:rPr lang="fi-FI" sz="2000" dirty="0"/>
              <a:t>”</a:t>
            </a:r>
            <a:r>
              <a:rPr lang="fi-FI" sz="2000" dirty="0" err="1"/>
              <a:t>We</a:t>
            </a:r>
            <a:r>
              <a:rPr lang="fi-FI" sz="2000" dirty="0"/>
              <a:t> </a:t>
            </a:r>
            <a:r>
              <a:rPr lang="fi-FI" sz="2000" dirty="0" err="1"/>
              <a:t>cannot</a:t>
            </a:r>
            <a:r>
              <a:rPr lang="fi-FI" sz="2000" dirty="0"/>
              <a:t> </a:t>
            </a:r>
            <a:r>
              <a:rPr lang="fi-FI" sz="2000" dirty="0" err="1"/>
              <a:t>start</a:t>
            </a:r>
            <a:r>
              <a:rPr lang="fi-FI" sz="2000" dirty="0"/>
              <a:t> </a:t>
            </a:r>
            <a:r>
              <a:rPr lang="fi-FI" sz="2000" dirty="0" err="1"/>
              <a:t>because</a:t>
            </a:r>
            <a:r>
              <a:rPr lang="fi-FI" sz="2000" dirty="0"/>
              <a:t> </a:t>
            </a:r>
            <a:r>
              <a:rPr lang="fi-FI" sz="2000" dirty="0" err="1"/>
              <a:t>we</a:t>
            </a:r>
            <a:r>
              <a:rPr lang="fi-FI" sz="2000" dirty="0"/>
              <a:t> </a:t>
            </a:r>
            <a:r>
              <a:rPr lang="fi-FI" sz="2000" dirty="0" err="1"/>
              <a:t>don’t</a:t>
            </a:r>
            <a:r>
              <a:rPr lang="fi-FI" sz="2000" dirty="0"/>
              <a:t> </a:t>
            </a:r>
            <a:r>
              <a:rPr lang="fi-FI" sz="2000" dirty="0" err="1"/>
              <a:t>know</a:t>
            </a:r>
            <a:r>
              <a:rPr lang="fi-FI" sz="2000" dirty="0"/>
              <a:t> </a:t>
            </a:r>
            <a:r>
              <a:rPr lang="fi-FI" sz="2000" dirty="0" err="1"/>
              <a:t>exactly</a:t>
            </a:r>
            <a:r>
              <a:rPr lang="fi-FI" sz="2000" dirty="0"/>
              <a:t> </a:t>
            </a:r>
            <a:r>
              <a:rPr lang="fi-FI" sz="2000" dirty="0" err="1"/>
              <a:t>what</a:t>
            </a:r>
            <a:r>
              <a:rPr lang="fi-FI" sz="2000" dirty="0"/>
              <a:t> </a:t>
            </a:r>
            <a:r>
              <a:rPr lang="fi-FI" sz="2000" dirty="0" err="1"/>
              <a:t>customer</a:t>
            </a:r>
            <a:r>
              <a:rPr lang="fi-FI" sz="2000" dirty="0"/>
              <a:t> </a:t>
            </a:r>
            <a:r>
              <a:rPr lang="fi-FI" sz="2000" dirty="0" err="1"/>
              <a:t>needs</a:t>
            </a:r>
            <a:r>
              <a:rPr lang="fi-FI" sz="2000" dirty="0"/>
              <a:t>”</a:t>
            </a:r>
          </a:p>
          <a:p>
            <a:pPr lvl="1">
              <a:buFont typeface="Arial" panose="020B0604020202020204" pitchFamily="34" charset="0"/>
              <a:buChar char="•"/>
            </a:pP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to </a:t>
            </a:r>
            <a:r>
              <a:rPr lang="fi-FI" sz="2000" dirty="0" err="1"/>
              <a:t>start</a:t>
            </a:r>
            <a:r>
              <a:rPr lang="fi-FI" sz="2000" dirty="0"/>
              <a:t> </a:t>
            </a:r>
            <a:r>
              <a:rPr lang="fi-FI" sz="2000" dirty="0" err="1"/>
              <a:t>with</a:t>
            </a:r>
            <a:r>
              <a:rPr lang="fi-FI" sz="2000" dirty="0"/>
              <a:t> </a:t>
            </a:r>
            <a:r>
              <a:rPr lang="fi-FI" sz="2000" dirty="0" err="1"/>
              <a:t>the</a:t>
            </a:r>
            <a:r>
              <a:rPr lang="fi-FI" sz="2000" dirty="0"/>
              <a:t> </a:t>
            </a:r>
            <a:r>
              <a:rPr lang="fi-FI" sz="2000" dirty="0" err="1"/>
              <a:t>phases</a:t>
            </a:r>
            <a:r>
              <a:rPr lang="fi-FI" sz="2000" dirty="0"/>
              <a:t> 1 and 2!</a:t>
            </a:r>
          </a:p>
          <a:p>
            <a:pPr lvl="1">
              <a:buFont typeface="Arial" panose="020B0604020202020204" pitchFamily="34" charset="0"/>
              <a:buChar char="•"/>
            </a:pPr>
            <a:r>
              <a:rPr lang="fi-FI" sz="2000" dirty="0"/>
              <a:t>In </a:t>
            </a:r>
            <a:r>
              <a:rPr lang="fi-FI" sz="2000" dirty="0" err="1"/>
              <a:t>agile</a:t>
            </a:r>
            <a:r>
              <a:rPr lang="fi-FI" sz="2000" dirty="0"/>
              <a:t> </a:t>
            </a:r>
            <a:r>
              <a:rPr lang="fi-FI" sz="2000" dirty="0" err="1"/>
              <a:t>development</a:t>
            </a:r>
            <a:r>
              <a:rPr lang="fi-FI" sz="2000" dirty="0"/>
              <a:t> </a:t>
            </a: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in </a:t>
            </a:r>
            <a:r>
              <a:rPr lang="fi-FI" sz="2000" dirty="0" err="1"/>
              <a:t>the</a:t>
            </a:r>
            <a:r>
              <a:rPr lang="fi-FI" sz="2000" dirty="0"/>
              <a:t> </a:t>
            </a:r>
            <a:r>
              <a:rPr lang="fi-FI" sz="2000" dirty="0" err="1"/>
              <a:t>phase</a:t>
            </a:r>
            <a:r>
              <a:rPr lang="fi-FI" sz="2000" dirty="0"/>
              <a:t> 3 </a:t>
            </a:r>
            <a:r>
              <a:rPr lang="fi-FI" sz="2000" dirty="0" err="1"/>
              <a:t>either</a:t>
            </a:r>
            <a:r>
              <a:rPr lang="fi-FI" sz="2000" dirty="0"/>
              <a:t>!</a:t>
            </a:r>
          </a:p>
          <a:p>
            <a:pPr lvl="2">
              <a:buFont typeface="Arial" panose="020B0604020202020204" pitchFamily="34" charset="0"/>
              <a:buChar char="•"/>
            </a:pPr>
            <a:r>
              <a:rPr lang="fi-FI" sz="2000" dirty="0" err="1"/>
              <a:t>Prototyping</a:t>
            </a:r>
            <a:r>
              <a:rPr lang="fi-FI" sz="2000" dirty="0"/>
              <a:t>: </a:t>
            </a:r>
            <a:r>
              <a:rPr lang="fi-FI" sz="2000" dirty="0" err="1"/>
              <a:t>Create</a:t>
            </a:r>
            <a:r>
              <a:rPr lang="fi-FI" sz="2000" dirty="0"/>
              <a:t> </a:t>
            </a:r>
            <a:r>
              <a:rPr lang="fi-FI" sz="2000" dirty="0" err="1"/>
              <a:t>first</a:t>
            </a:r>
            <a:r>
              <a:rPr lang="fi-FI" sz="2000" dirty="0"/>
              <a:t> </a:t>
            </a:r>
            <a:r>
              <a:rPr lang="fi-FI" sz="2000" dirty="0" err="1"/>
              <a:t>lean</a:t>
            </a:r>
            <a:r>
              <a:rPr lang="fi-FI" sz="2000" dirty="0"/>
              <a:t> version of </a:t>
            </a:r>
            <a:r>
              <a:rPr lang="fi-FI" sz="2000" dirty="0" err="1"/>
              <a:t>what</a:t>
            </a:r>
            <a:r>
              <a:rPr lang="fi-FI" sz="2000" dirty="0"/>
              <a:t> </a:t>
            </a:r>
            <a:r>
              <a:rPr lang="fi-FI" sz="2000" dirty="0" err="1"/>
              <a:t>customer</a:t>
            </a:r>
            <a:r>
              <a:rPr lang="fi-FI" sz="2000" dirty="0"/>
              <a:t> </a:t>
            </a:r>
            <a:r>
              <a:rPr lang="fi-FI" sz="2000" dirty="0" err="1"/>
              <a:t>might</a:t>
            </a:r>
            <a:r>
              <a:rPr lang="fi-FI" sz="2000" dirty="0"/>
              <a:t> </a:t>
            </a:r>
            <a:r>
              <a:rPr lang="fi-FI" sz="2000" dirty="0" err="1"/>
              <a:t>want</a:t>
            </a:r>
            <a:r>
              <a:rPr lang="fi-FI" sz="2000" dirty="0"/>
              <a:t>.</a:t>
            </a:r>
          </a:p>
          <a:p>
            <a:pPr lvl="2">
              <a:buFont typeface="Arial" panose="020B0604020202020204" pitchFamily="34" charset="0"/>
              <a:buChar char="•"/>
            </a:pPr>
            <a:r>
              <a:rPr lang="fi-FI" sz="2000" dirty="0" err="1"/>
              <a:t>Iterate</a:t>
            </a:r>
            <a:r>
              <a:rPr lang="fi-FI" sz="2000" dirty="0"/>
              <a:t>: </a:t>
            </a:r>
            <a:r>
              <a:rPr lang="fi-FI" sz="2000" dirty="0" err="1"/>
              <a:t>Ask</a:t>
            </a:r>
            <a:r>
              <a:rPr lang="fi-FI" sz="2000" dirty="0"/>
              <a:t> feedback and </a:t>
            </a:r>
            <a:r>
              <a:rPr lang="fi-FI" sz="2000" dirty="0" err="1"/>
              <a:t>start</a:t>
            </a:r>
            <a:r>
              <a:rPr lang="fi-FI" sz="2000" dirty="0"/>
              <a:t> </a:t>
            </a:r>
            <a:r>
              <a:rPr lang="fi-FI" sz="2000" dirty="0" err="1"/>
              <a:t>working</a:t>
            </a:r>
            <a:r>
              <a:rPr lang="fi-FI" sz="2000" dirty="0"/>
              <a:t> on it</a:t>
            </a:r>
          </a:p>
          <a:p>
            <a:pPr lvl="2">
              <a:buFont typeface="Arial" panose="020B0604020202020204" pitchFamily="34" charset="0"/>
              <a:buChar char="•"/>
            </a:pPr>
            <a:r>
              <a:rPr lang="fi-FI" sz="2000" dirty="0" err="1"/>
              <a:t>Should</a:t>
            </a:r>
            <a:r>
              <a:rPr lang="fi-FI" sz="2000" dirty="0"/>
              <a:t> </a:t>
            </a:r>
            <a:r>
              <a:rPr lang="fi-FI" sz="2000" dirty="0" err="1"/>
              <a:t>be</a:t>
            </a:r>
            <a:r>
              <a:rPr lang="fi-FI" sz="2000" dirty="0"/>
              <a:t> </a:t>
            </a:r>
            <a:r>
              <a:rPr lang="fi-FI" sz="2000" dirty="0" err="1"/>
              <a:t>easy</a:t>
            </a:r>
            <a:r>
              <a:rPr lang="fi-FI" sz="2000" dirty="0"/>
              <a:t>, </a:t>
            </a:r>
            <a:r>
              <a:rPr lang="fi-FI" sz="2000" dirty="0" err="1"/>
              <a:t>if</a:t>
            </a:r>
            <a:r>
              <a:rPr lang="fi-FI" sz="2000" dirty="0"/>
              <a:t> </a:t>
            </a:r>
            <a:r>
              <a:rPr lang="fi-FI" sz="2000" dirty="0" err="1"/>
              <a:t>you</a:t>
            </a:r>
            <a:r>
              <a:rPr lang="fi-FI" sz="2000" dirty="0"/>
              <a:t> </a:t>
            </a:r>
            <a:r>
              <a:rPr lang="fi-FI" sz="2000" dirty="0" err="1"/>
              <a:t>did</a:t>
            </a:r>
            <a:r>
              <a:rPr lang="fi-FI" sz="2000" dirty="0"/>
              <a:t> </a:t>
            </a:r>
            <a:r>
              <a:rPr lang="fi-FI" sz="2000" dirty="0" err="1"/>
              <a:t>not</a:t>
            </a:r>
            <a:r>
              <a:rPr lang="fi-FI" sz="2000" dirty="0"/>
              <a:t> </a:t>
            </a:r>
            <a:r>
              <a:rPr lang="fi-FI" sz="2000" dirty="0" err="1"/>
              <a:t>skip</a:t>
            </a:r>
            <a:r>
              <a:rPr lang="fi-FI" sz="2000" dirty="0"/>
              <a:t> </a:t>
            </a:r>
            <a:r>
              <a:rPr lang="fi-FI" sz="2000" dirty="0" err="1"/>
              <a:t>phases</a:t>
            </a:r>
            <a:r>
              <a:rPr lang="fi-FI" sz="2000" dirty="0"/>
              <a:t> 1 and 2</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21321832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a:t>
            </a:r>
            <a:r>
              <a:rPr lang="fi-FI" dirty="0" err="1"/>
              <a:t>Opinion</a:t>
            </a:r>
            <a:r>
              <a:rPr lang="fi-FI" dirty="0"/>
              <a:t> – and </a:t>
            </a:r>
            <a:r>
              <a:rPr lang="fi-FI" dirty="0" err="1"/>
              <a:t>Questions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There</a:t>
            </a:r>
            <a:r>
              <a:rPr lang="fi-FI" dirty="0"/>
              <a:t> </a:t>
            </a:r>
            <a:r>
              <a:rPr lang="fi-FI" dirty="0" err="1"/>
              <a:t>are</a:t>
            </a:r>
            <a:r>
              <a:rPr lang="fi-FI" dirty="0"/>
              <a:t> no </a:t>
            </a:r>
            <a:r>
              <a:rPr lang="fi-FI" dirty="0" err="1"/>
              <a:t>correct</a:t>
            </a:r>
            <a:r>
              <a:rPr lang="fi-FI" dirty="0"/>
              <a:t> </a:t>
            </a:r>
            <a:r>
              <a:rPr lang="fi-FI" dirty="0" err="1"/>
              <a:t>answers</a:t>
            </a:r>
            <a:r>
              <a:rPr lang="fi-FI" dirty="0"/>
              <a:t> to </a:t>
            </a:r>
            <a:r>
              <a:rPr lang="fi-FI" dirty="0" err="1"/>
              <a:t>these</a:t>
            </a:r>
            <a:r>
              <a:rPr lang="fi-FI" dirty="0"/>
              <a:t> </a:t>
            </a:r>
            <a:r>
              <a:rPr lang="fi-FI" dirty="0" err="1"/>
              <a:t>questions</a:t>
            </a:r>
            <a:endParaRPr lang="fi-FI" dirty="0"/>
          </a:p>
          <a:p>
            <a:r>
              <a:rPr lang="fi-FI" dirty="0"/>
              <a:t>Robert C. Martin </a:t>
            </a:r>
            <a:r>
              <a:rPr lang="fi-FI" dirty="0" err="1"/>
              <a:t>said</a:t>
            </a:r>
            <a:r>
              <a:rPr lang="fi-FI" dirty="0"/>
              <a:t>, </a:t>
            </a:r>
            <a:r>
              <a:rPr lang="fi-FI" dirty="0" err="1"/>
              <a:t>based</a:t>
            </a:r>
            <a:r>
              <a:rPr lang="fi-FI" dirty="0"/>
              <a:t> on </a:t>
            </a:r>
            <a:r>
              <a:rPr lang="fi-FI" dirty="0" err="1"/>
              <a:t>Ivar</a:t>
            </a:r>
            <a:r>
              <a:rPr lang="fi-FI" dirty="0"/>
              <a:t> Jacobsen </a:t>
            </a:r>
            <a:r>
              <a:rPr lang="fi-FI" dirty="0" err="1"/>
              <a:t>book</a:t>
            </a:r>
            <a:r>
              <a:rPr lang="fi-FI" dirty="0"/>
              <a:t>, </a:t>
            </a:r>
            <a:r>
              <a:rPr lang="fi-FI" dirty="0" err="1"/>
              <a:t>something</a:t>
            </a:r>
            <a:r>
              <a:rPr lang="fi-FI" dirty="0"/>
              <a:t> </a:t>
            </a:r>
            <a:r>
              <a:rPr lang="fi-FI" dirty="0" err="1"/>
              <a:t>like</a:t>
            </a:r>
            <a:r>
              <a:rPr lang="fi-FI" dirty="0"/>
              <a:t> </a:t>
            </a:r>
            <a:r>
              <a:rPr lang="fi-FI" dirty="0" err="1"/>
              <a:t>this</a:t>
            </a:r>
            <a:r>
              <a:rPr lang="fi-FI" dirty="0"/>
              <a:t>:</a:t>
            </a:r>
          </a:p>
          <a:p>
            <a:pPr lvl="1"/>
            <a:r>
              <a:rPr lang="fi-FI" dirty="0"/>
              <a:t>”</a:t>
            </a:r>
            <a:r>
              <a:rPr lang="fi-FI" i="1" dirty="0"/>
              <a:t>Architecture </a:t>
            </a:r>
            <a:r>
              <a:rPr lang="fi-FI" i="1" dirty="0" err="1"/>
              <a:t>should</a:t>
            </a:r>
            <a:r>
              <a:rPr lang="fi-FI" i="1" dirty="0"/>
              <a:t> </a:t>
            </a:r>
            <a:r>
              <a:rPr lang="fi-FI" i="1" dirty="0" err="1"/>
              <a:t>be</a:t>
            </a:r>
            <a:r>
              <a:rPr lang="fi-FI" i="1" dirty="0"/>
              <a:t> </a:t>
            </a:r>
            <a:r>
              <a:rPr lang="fi-FI" i="1" dirty="0" err="1"/>
              <a:t>based</a:t>
            </a:r>
            <a:r>
              <a:rPr lang="fi-FI" i="1" dirty="0"/>
              <a:t> on </a:t>
            </a:r>
            <a:r>
              <a:rPr lang="fi-FI" i="1" dirty="0" err="1"/>
              <a:t>the</a:t>
            </a:r>
            <a:r>
              <a:rPr lang="fi-FI" i="1" dirty="0"/>
              <a:t> business </a:t>
            </a:r>
            <a:r>
              <a:rPr lang="fi-FI" i="1" dirty="0" err="1"/>
              <a:t>use</a:t>
            </a:r>
            <a:r>
              <a:rPr lang="fi-FI" i="1" dirty="0"/>
              <a:t> </a:t>
            </a:r>
            <a:r>
              <a:rPr lang="fi-FI" i="1" dirty="0" err="1"/>
              <a:t>cases</a:t>
            </a:r>
            <a:r>
              <a:rPr lang="fi-FI" i="1" dirty="0"/>
              <a:t> of </a:t>
            </a:r>
            <a:r>
              <a:rPr lang="fi-FI" i="1" dirty="0" err="1"/>
              <a:t>the</a:t>
            </a:r>
            <a:r>
              <a:rPr lang="fi-FI" i="1" dirty="0"/>
              <a:t> </a:t>
            </a:r>
            <a:r>
              <a:rPr lang="fi-FI" i="1" dirty="0" err="1"/>
              <a:t>customer</a:t>
            </a:r>
            <a:r>
              <a:rPr lang="fi-FI" dirty="0"/>
              <a:t> – </a:t>
            </a:r>
            <a:r>
              <a:rPr lang="fi-FI" dirty="0" err="1"/>
              <a:t>customer-centered</a:t>
            </a:r>
            <a:r>
              <a:rPr lang="fi-FI" dirty="0"/>
              <a:t> design.”</a:t>
            </a:r>
          </a:p>
          <a:p>
            <a:r>
              <a:rPr lang="fi-FI" dirty="0" err="1"/>
              <a:t>What</a:t>
            </a:r>
            <a:r>
              <a:rPr lang="fi-FI" dirty="0"/>
              <a:t> </a:t>
            </a:r>
            <a:r>
              <a:rPr lang="fi-FI" dirty="0" err="1"/>
              <a:t>would</a:t>
            </a:r>
            <a:r>
              <a:rPr lang="fi-FI" dirty="0"/>
              <a:t> </a:t>
            </a:r>
            <a:r>
              <a:rPr lang="fi-FI" dirty="0" err="1"/>
              <a:t>be</a:t>
            </a:r>
            <a:r>
              <a:rPr lang="fi-FI" dirty="0"/>
              <a:t> </a:t>
            </a:r>
            <a:r>
              <a:rPr lang="fi-FI" dirty="0" err="1"/>
              <a:t>the</a:t>
            </a:r>
            <a:r>
              <a:rPr lang="fi-FI" dirty="0"/>
              <a:t> </a:t>
            </a:r>
            <a:r>
              <a:rPr lang="fi-FI" dirty="0" err="1"/>
              <a:t>pros</a:t>
            </a:r>
            <a:r>
              <a:rPr lang="fi-FI" dirty="0"/>
              <a:t> and </a:t>
            </a:r>
            <a:r>
              <a:rPr lang="fi-FI" dirty="0" err="1"/>
              <a:t>cons</a:t>
            </a:r>
            <a:r>
              <a:rPr lang="fi-FI" dirty="0"/>
              <a:t> of </a:t>
            </a:r>
            <a:r>
              <a:rPr lang="fi-FI" dirty="0" err="1"/>
              <a:t>that</a:t>
            </a:r>
            <a:r>
              <a:rPr lang="fi-FI" dirty="0"/>
              <a:t> </a:t>
            </a:r>
            <a:r>
              <a:rPr lang="fi-FI" dirty="0" err="1"/>
              <a:t>approach</a:t>
            </a:r>
            <a:r>
              <a:rPr lang="fi-FI" dirty="0"/>
              <a:t>?</a:t>
            </a:r>
          </a:p>
          <a:p>
            <a:r>
              <a:rPr lang="fi-FI" dirty="0" err="1"/>
              <a:t>Would</a:t>
            </a:r>
            <a:r>
              <a:rPr lang="fi-FI" dirty="0"/>
              <a:t> </a:t>
            </a:r>
            <a:r>
              <a:rPr lang="fi-FI" dirty="0" err="1"/>
              <a:t>you</a:t>
            </a:r>
            <a:r>
              <a:rPr lang="fi-FI" dirty="0"/>
              <a:t> </a:t>
            </a:r>
            <a:r>
              <a:rPr lang="fi-FI" dirty="0" err="1"/>
              <a:t>create</a:t>
            </a:r>
            <a:r>
              <a:rPr lang="fi-FI" dirty="0"/>
              <a:t> </a:t>
            </a:r>
            <a:r>
              <a:rPr lang="fi-FI" dirty="0" err="1"/>
              <a:t>your</a:t>
            </a:r>
            <a:r>
              <a:rPr lang="fi-FI" dirty="0"/>
              <a:t> </a:t>
            </a:r>
            <a:r>
              <a:rPr lang="fi-FI" dirty="0" err="1"/>
              <a:t>architectures</a:t>
            </a:r>
            <a:r>
              <a:rPr lang="fi-FI" dirty="0"/>
              <a:t> _</a:t>
            </a:r>
            <a:r>
              <a:rPr lang="fi-FI" dirty="0" err="1"/>
              <a:t>based</a:t>
            </a:r>
            <a:r>
              <a:rPr lang="fi-FI" dirty="0"/>
              <a:t>_ on </a:t>
            </a:r>
            <a:r>
              <a:rPr lang="fi-FI" dirty="0" err="1"/>
              <a:t>use</a:t>
            </a:r>
            <a:r>
              <a:rPr lang="fi-FI" dirty="0"/>
              <a:t> </a:t>
            </a:r>
            <a:r>
              <a:rPr lang="fi-FI" dirty="0" err="1"/>
              <a:t>cases</a:t>
            </a:r>
            <a:r>
              <a:rPr lang="fi-FI" dirty="0"/>
              <a:t> / </a:t>
            </a:r>
            <a:r>
              <a:rPr lang="fi-FI" dirty="0" err="1"/>
              <a:t>user</a:t>
            </a:r>
            <a:r>
              <a:rPr lang="fi-FI" dirty="0"/>
              <a:t> </a:t>
            </a:r>
            <a:r>
              <a:rPr lang="fi-FI" dirty="0" err="1"/>
              <a:t>stories</a:t>
            </a:r>
            <a:r>
              <a:rPr lang="fi-FI" dirty="0"/>
              <a:t>?</a:t>
            </a:r>
          </a:p>
          <a:p>
            <a:r>
              <a:rPr lang="fi-FI" dirty="0" err="1"/>
              <a:t>Or</a:t>
            </a:r>
            <a:r>
              <a:rPr lang="fi-FI" dirty="0"/>
              <a:t> </a:t>
            </a:r>
            <a:r>
              <a:rPr lang="fi-FI" dirty="0" err="1"/>
              <a:t>would</a:t>
            </a:r>
            <a:r>
              <a:rPr lang="fi-FI" dirty="0"/>
              <a:t> </a:t>
            </a:r>
            <a:r>
              <a:rPr lang="fi-FI" dirty="0" err="1"/>
              <a:t>you</a:t>
            </a:r>
            <a:r>
              <a:rPr lang="fi-FI" dirty="0"/>
              <a:t> </a:t>
            </a:r>
            <a:r>
              <a:rPr lang="fi-FI" dirty="0" err="1"/>
              <a:t>do</a:t>
            </a:r>
            <a:r>
              <a:rPr lang="fi-FI" dirty="0"/>
              <a:t> </a:t>
            </a:r>
            <a:r>
              <a:rPr lang="fi-FI" dirty="0" err="1"/>
              <a:t>more</a:t>
            </a:r>
            <a:r>
              <a:rPr lang="fi-FI" dirty="0"/>
              <a:t> </a:t>
            </a:r>
            <a:r>
              <a:rPr lang="fi-FI" dirty="0" err="1"/>
              <a:t>traditional</a:t>
            </a:r>
            <a:r>
              <a:rPr lang="fi-FI" dirty="0"/>
              <a:t> </a:t>
            </a:r>
            <a:r>
              <a:rPr lang="fi-FI" dirty="0" err="1"/>
              <a:t>way</a:t>
            </a:r>
            <a:r>
              <a:rPr lang="fi-FI" dirty="0"/>
              <a:t>, </a:t>
            </a:r>
            <a:r>
              <a:rPr lang="fi-FI" dirty="0" err="1"/>
              <a:t>let</a:t>
            </a:r>
            <a:r>
              <a:rPr lang="fi-FI" dirty="0"/>
              <a:t> </a:t>
            </a:r>
            <a:r>
              <a:rPr lang="fi-FI" dirty="0" err="1"/>
              <a:t>the</a:t>
            </a:r>
            <a:r>
              <a:rPr lang="fi-FI" dirty="0"/>
              <a:t> </a:t>
            </a:r>
            <a:r>
              <a:rPr lang="fi-FI" dirty="0" err="1"/>
              <a:t>use</a:t>
            </a:r>
            <a:r>
              <a:rPr lang="fi-FI" dirty="0"/>
              <a:t> </a:t>
            </a:r>
            <a:r>
              <a:rPr lang="fi-FI" dirty="0" err="1"/>
              <a:t>cases</a:t>
            </a:r>
            <a:r>
              <a:rPr lang="fi-FI" dirty="0"/>
              <a:t> </a:t>
            </a:r>
            <a:r>
              <a:rPr lang="fi-FI" dirty="0" err="1"/>
              <a:t>affect</a:t>
            </a:r>
            <a:r>
              <a:rPr lang="fi-FI" dirty="0"/>
              <a:t> </a:t>
            </a:r>
            <a:r>
              <a:rPr lang="fi-FI" b="1" dirty="0" err="1"/>
              <a:t>the</a:t>
            </a:r>
            <a:r>
              <a:rPr lang="fi-FI" b="1" dirty="0"/>
              <a:t> </a:t>
            </a:r>
            <a:r>
              <a:rPr lang="fi-FI" b="1" dirty="0" err="1"/>
              <a:t>choice</a:t>
            </a:r>
            <a:r>
              <a:rPr lang="fi-FI" b="1" dirty="0"/>
              <a:t> </a:t>
            </a:r>
            <a:r>
              <a:rPr lang="fi-FI" dirty="0"/>
              <a:t>of </a:t>
            </a:r>
            <a:r>
              <a:rPr lang="fi-FI" dirty="0" err="1"/>
              <a:t>the</a:t>
            </a:r>
            <a:r>
              <a:rPr lang="fi-FI" dirty="0"/>
              <a:t> </a:t>
            </a:r>
            <a:r>
              <a:rPr lang="fi-FI" dirty="0" err="1"/>
              <a:t>architecture</a:t>
            </a:r>
            <a:r>
              <a:rPr lang="fi-FI" dirty="0"/>
              <a:t> and </a:t>
            </a:r>
            <a:r>
              <a:rPr lang="fi-FI" dirty="0" err="1"/>
              <a:t>how</a:t>
            </a:r>
            <a:r>
              <a:rPr lang="fi-FI" dirty="0"/>
              <a:t> it is </a:t>
            </a:r>
            <a:r>
              <a:rPr lang="fi-FI" dirty="0" err="1"/>
              <a:t>audited</a:t>
            </a:r>
            <a:r>
              <a:rPr lang="fi-FI" dirty="0"/>
              <a:t>, </a:t>
            </a:r>
            <a:r>
              <a:rPr lang="fi-FI" dirty="0" err="1"/>
              <a:t>but</a:t>
            </a:r>
            <a:r>
              <a:rPr lang="fi-FI" dirty="0"/>
              <a:t> </a:t>
            </a:r>
            <a:r>
              <a:rPr lang="fi-FI" dirty="0" err="1"/>
              <a:t>still</a:t>
            </a:r>
            <a:r>
              <a:rPr lang="fi-FI" dirty="0"/>
              <a:t> </a:t>
            </a:r>
            <a:r>
              <a:rPr lang="fi-FI" dirty="0" err="1"/>
              <a:t>base</a:t>
            </a:r>
            <a:r>
              <a:rPr lang="fi-FI" dirty="0"/>
              <a:t> </a:t>
            </a:r>
            <a:r>
              <a:rPr lang="fi-FI" dirty="0" err="1"/>
              <a:t>the</a:t>
            </a:r>
            <a:r>
              <a:rPr lang="fi-FI" dirty="0"/>
              <a:t> </a:t>
            </a:r>
            <a:r>
              <a:rPr lang="fi-FI" dirty="0" err="1"/>
              <a:t>architecture</a:t>
            </a:r>
            <a:r>
              <a:rPr lang="fi-FI" dirty="0"/>
              <a:t> on </a:t>
            </a:r>
            <a:r>
              <a:rPr lang="fi-FI" dirty="0" err="1"/>
              <a:t>many</a:t>
            </a:r>
            <a:r>
              <a:rPr lang="fi-FI" dirty="0"/>
              <a:t> </a:t>
            </a:r>
            <a:r>
              <a:rPr lang="fi-FI" dirty="0" err="1"/>
              <a:t>other</a:t>
            </a:r>
            <a:r>
              <a:rPr lang="fi-FI" dirty="0"/>
              <a:t> </a:t>
            </a:r>
            <a:r>
              <a:rPr lang="fi-FI" dirty="0" err="1"/>
              <a:t>factors</a:t>
            </a:r>
            <a:r>
              <a:rPr lang="fi-FI" dirty="0"/>
              <a:t>.</a:t>
            </a:r>
          </a:p>
          <a:p>
            <a:pPr lvl="1"/>
            <a:r>
              <a:rPr lang="fi-FI" dirty="0"/>
              <a:t>Software </a:t>
            </a:r>
            <a:r>
              <a:rPr lang="fi-FI" dirty="0" err="1"/>
              <a:t>company</a:t>
            </a:r>
            <a:r>
              <a:rPr lang="fi-FI" dirty="0"/>
              <a:t> </a:t>
            </a:r>
            <a:r>
              <a:rPr lang="fi-FI" dirty="0" err="1"/>
              <a:t>does</a:t>
            </a:r>
            <a:r>
              <a:rPr lang="fi-FI" dirty="0"/>
              <a:t> </a:t>
            </a:r>
            <a:r>
              <a:rPr lang="fi-FI" dirty="0" err="1"/>
              <a:t>not</a:t>
            </a:r>
            <a:r>
              <a:rPr lang="fi-FI" dirty="0"/>
              <a:t> </a:t>
            </a:r>
            <a:r>
              <a:rPr lang="fi-FI" dirty="0" err="1"/>
              <a:t>exist</a:t>
            </a:r>
            <a:r>
              <a:rPr lang="fi-FI" dirty="0"/>
              <a:t> for </a:t>
            </a:r>
            <a:r>
              <a:rPr lang="fi-FI" dirty="0" err="1"/>
              <a:t>the</a:t>
            </a:r>
            <a:r>
              <a:rPr lang="fi-FI" dirty="0"/>
              <a:t> </a:t>
            </a:r>
            <a:r>
              <a:rPr lang="fi-FI" dirty="0" err="1"/>
              <a:t>customers</a:t>
            </a:r>
            <a:r>
              <a:rPr lang="fi-FI" dirty="0"/>
              <a:t>. It </a:t>
            </a:r>
            <a:r>
              <a:rPr lang="fi-FI" dirty="0" err="1"/>
              <a:t>exists</a:t>
            </a:r>
            <a:r>
              <a:rPr lang="fi-FI" dirty="0"/>
              <a:t> to </a:t>
            </a:r>
            <a:r>
              <a:rPr lang="fi-FI" dirty="0" err="1"/>
              <a:t>make</a:t>
            </a:r>
            <a:r>
              <a:rPr lang="fi-FI" dirty="0"/>
              <a:t> </a:t>
            </a:r>
            <a:r>
              <a:rPr lang="fi-FI" dirty="0" err="1"/>
              <a:t>income</a:t>
            </a:r>
            <a:r>
              <a:rPr lang="fi-FI" dirty="0"/>
              <a:t> to </a:t>
            </a:r>
            <a:r>
              <a:rPr lang="fi-FI" dirty="0" err="1"/>
              <a:t>the</a:t>
            </a:r>
            <a:r>
              <a:rPr lang="fi-FI" dirty="0"/>
              <a:t> </a:t>
            </a:r>
            <a:r>
              <a:rPr lang="fi-FI" dirty="0" err="1"/>
              <a:t>owners</a:t>
            </a:r>
            <a:r>
              <a:rPr lang="fi-FI" dirty="0"/>
              <a:t>.</a:t>
            </a:r>
          </a:p>
          <a:p>
            <a:pPr lvl="1"/>
            <a:r>
              <a:rPr lang="fi-FI" dirty="0" err="1"/>
              <a:t>Customer</a:t>
            </a:r>
            <a:r>
              <a:rPr lang="fi-FI" dirty="0"/>
              <a:t> </a:t>
            </a:r>
            <a:r>
              <a:rPr lang="fi-FI" dirty="0" err="1"/>
              <a:t>satisfaction</a:t>
            </a:r>
            <a:r>
              <a:rPr lang="fi-FI" dirty="0"/>
              <a:t> and </a:t>
            </a:r>
            <a:r>
              <a:rPr lang="fi-FI" dirty="0" err="1"/>
              <a:t>retainment</a:t>
            </a:r>
            <a:r>
              <a:rPr lang="fi-FI" dirty="0"/>
              <a:t> is a </a:t>
            </a:r>
            <a:r>
              <a:rPr lang="fi-FI" dirty="0" err="1"/>
              <a:t>strategy</a:t>
            </a:r>
            <a:r>
              <a:rPr lang="fi-FI" dirty="0"/>
              <a:t> to </a:t>
            </a:r>
            <a:r>
              <a:rPr lang="fi-FI" dirty="0" err="1"/>
              <a:t>stay</a:t>
            </a:r>
            <a:r>
              <a:rPr lang="fi-FI" dirty="0"/>
              <a:t> </a:t>
            </a:r>
            <a:r>
              <a:rPr lang="fi-FI" dirty="0" err="1"/>
              <a:t>alive</a:t>
            </a:r>
            <a:r>
              <a:rPr lang="fi-FI" dirty="0"/>
              <a:t> and </a:t>
            </a:r>
            <a:r>
              <a:rPr lang="fi-FI" dirty="0" err="1"/>
              <a:t>grow</a:t>
            </a:r>
            <a:r>
              <a:rPr lang="fi-FI" dirty="0"/>
              <a:t> </a:t>
            </a:r>
            <a:r>
              <a:rPr lang="fi-FI" dirty="0" err="1"/>
              <a:t>the</a:t>
            </a:r>
            <a:r>
              <a:rPr lang="fi-FI" dirty="0"/>
              <a:t> </a:t>
            </a:r>
            <a:r>
              <a:rPr lang="fi-FI" dirty="0" err="1"/>
              <a:t>income</a:t>
            </a:r>
            <a:endParaRPr lang="fi-FI" dirty="0"/>
          </a:p>
          <a:p>
            <a:pPr lvl="1"/>
            <a:r>
              <a:rPr lang="fi-FI" dirty="0" err="1"/>
              <a:t>What</a:t>
            </a:r>
            <a:r>
              <a:rPr lang="fi-FI" dirty="0"/>
              <a:t> </a:t>
            </a:r>
            <a:r>
              <a:rPr lang="fi-FI" dirty="0" err="1"/>
              <a:t>happens</a:t>
            </a:r>
            <a:r>
              <a:rPr lang="fi-FI" dirty="0"/>
              <a:t> to a Software </a:t>
            </a:r>
            <a:r>
              <a:rPr lang="fi-FI" dirty="0" err="1"/>
              <a:t>company</a:t>
            </a:r>
            <a:r>
              <a:rPr lang="fi-FI" dirty="0"/>
              <a:t> </a:t>
            </a:r>
            <a:r>
              <a:rPr lang="fi-FI" dirty="0" err="1"/>
              <a:t>who</a:t>
            </a:r>
            <a:r>
              <a:rPr lang="fi-FI" dirty="0"/>
              <a:t> </a:t>
            </a:r>
            <a:r>
              <a:rPr lang="fi-FI" dirty="0" err="1"/>
              <a:t>doesn’t</a:t>
            </a:r>
            <a:r>
              <a:rPr lang="fi-FI" dirty="0"/>
              <a:t> </a:t>
            </a:r>
            <a:r>
              <a:rPr lang="fi-FI" dirty="0" err="1"/>
              <a:t>do</a:t>
            </a:r>
            <a:r>
              <a:rPr lang="fi-FI" dirty="0"/>
              <a:t> </a:t>
            </a:r>
            <a:r>
              <a:rPr lang="fi-FI" dirty="0" err="1"/>
              <a:t>things</a:t>
            </a:r>
            <a:r>
              <a:rPr lang="fi-FI" dirty="0"/>
              <a:t> </a:t>
            </a:r>
            <a:r>
              <a:rPr lang="fi-FI" dirty="0" err="1"/>
              <a:t>efficiently</a:t>
            </a:r>
            <a:r>
              <a:rPr lang="fi-FI" dirty="0"/>
              <a:t> and </a:t>
            </a:r>
            <a:r>
              <a:rPr lang="fi-FI" dirty="0" err="1"/>
              <a:t>e.g</a:t>
            </a:r>
            <a:r>
              <a:rPr lang="fi-FI" dirty="0"/>
              <a:t>. </a:t>
            </a:r>
            <a:r>
              <a:rPr lang="fi-FI" dirty="0" err="1"/>
              <a:t>use</a:t>
            </a:r>
            <a:r>
              <a:rPr lang="fi-FI" dirty="0"/>
              <a:t> </a:t>
            </a:r>
            <a:r>
              <a:rPr lang="fi-FI" dirty="0" err="1"/>
              <a:t>the</a:t>
            </a:r>
            <a:r>
              <a:rPr lang="fi-FI" dirty="0"/>
              <a:t> </a:t>
            </a:r>
            <a:r>
              <a:rPr lang="fi-FI" dirty="0" err="1"/>
              <a:t>same</a:t>
            </a:r>
            <a:r>
              <a:rPr lang="fi-FI" dirty="0"/>
              <a:t> </a:t>
            </a:r>
            <a:r>
              <a:rPr lang="fi-FI" dirty="0" err="1"/>
              <a:t>architecture</a:t>
            </a:r>
            <a:r>
              <a:rPr lang="fi-FI" dirty="0"/>
              <a:t> and </a:t>
            </a:r>
            <a:r>
              <a:rPr lang="fi-FI" dirty="0" err="1"/>
              <a:t>tech</a:t>
            </a:r>
            <a:r>
              <a:rPr lang="fi-FI" dirty="0"/>
              <a:t> </a:t>
            </a:r>
            <a:r>
              <a:rPr lang="fi-FI" dirty="0" err="1"/>
              <a:t>stack</a:t>
            </a:r>
            <a:r>
              <a:rPr lang="fi-FI" dirty="0"/>
              <a:t> in </a:t>
            </a:r>
            <a:r>
              <a:rPr lang="fi-FI" dirty="0" err="1"/>
              <a:t>many</a:t>
            </a:r>
            <a:r>
              <a:rPr lang="fi-FI" dirty="0"/>
              <a:t> </a:t>
            </a:r>
            <a:r>
              <a:rPr lang="fi-FI" dirty="0" err="1"/>
              <a:t>projects</a:t>
            </a:r>
            <a:r>
              <a:rPr lang="fi-FI" dirty="0"/>
              <a:t> for </a:t>
            </a:r>
            <a:r>
              <a:rPr lang="fi-FI" dirty="0" err="1"/>
              <a:t>multiple</a:t>
            </a:r>
            <a:r>
              <a:rPr lang="fi-FI" dirty="0"/>
              <a:t> </a:t>
            </a:r>
            <a:r>
              <a:rPr lang="fi-FI" dirty="0" err="1"/>
              <a:t>customers</a:t>
            </a:r>
            <a:r>
              <a:rPr lang="fi-FI" dirty="0"/>
              <a:t>? </a:t>
            </a:r>
            <a:r>
              <a:rPr lang="fi-FI" dirty="0" err="1"/>
              <a:t>Note</a:t>
            </a:r>
            <a:r>
              <a:rPr lang="fi-FI" dirty="0"/>
              <a:t>, </a:t>
            </a:r>
            <a:r>
              <a:rPr lang="fi-FI" dirty="0" err="1"/>
              <a:t>the</a:t>
            </a:r>
            <a:r>
              <a:rPr lang="fi-FI" dirty="0"/>
              <a:t> </a:t>
            </a:r>
            <a:r>
              <a:rPr lang="fi-FI" dirty="0" err="1"/>
              <a:t>other</a:t>
            </a:r>
            <a:r>
              <a:rPr lang="fi-FI" dirty="0"/>
              <a:t> </a:t>
            </a:r>
            <a:r>
              <a:rPr lang="fi-FI" dirty="0" err="1"/>
              <a:t>competing</a:t>
            </a:r>
            <a:r>
              <a:rPr lang="fi-FI" dirty="0"/>
              <a:t> SW </a:t>
            </a:r>
            <a:r>
              <a:rPr lang="fi-FI" dirty="0" err="1"/>
              <a:t>companies</a:t>
            </a:r>
            <a:r>
              <a:rPr lang="fi-FI" dirty="0"/>
              <a:t> </a:t>
            </a:r>
            <a:r>
              <a:rPr lang="fi-FI" dirty="0" err="1"/>
              <a:t>do</a:t>
            </a:r>
            <a:r>
              <a:rPr lang="fi-FI" dirty="0"/>
              <a:t>.</a:t>
            </a:r>
          </a:p>
          <a:p>
            <a:pPr lvl="1"/>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2628821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549276"/>
            <a:ext cx="11125200" cy="574352"/>
          </a:xfrm>
        </p:spPr>
        <p:txBody>
          <a:bodyPr/>
          <a:lstStyle/>
          <a:p>
            <a:r>
              <a:rPr lang="fi-FI" dirty="0"/>
              <a:t>Notes on Robert C. Martin, </a:t>
            </a:r>
            <a:r>
              <a:rPr lang="fi-FI" dirty="0" err="1"/>
              <a:t>aka</a:t>
            </a:r>
            <a:r>
              <a:rPr lang="fi-FI" dirty="0"/>
              <a:t> ’</a:t>
            </a:r>
            <a:r>
              <a:rPr lang="fi-FI" dirty="0" err="1"/>
              <a:t>Uncle</a:t>
            </a:r>
            <a:r>
              <a:rPr lang="fi-FI" dirty="0"/>
              <a:t> Bob’</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220851" y="1773238"/>
            <a:ext cx="11581108" cy="4140200"/>
          </a:xfrm>
        </p:spPr>
        <p:txBody>
          <a:bodyPr>
            <a:normAutofit/>
          </a:bodyPr>
          <a:lstStyle/>
          <a:p>
            <a:pPr marL="0" indent="0">
              <a:buNone/>
            </a:pPr>
            <a:r>
              <a:rPr lang="fi-FI" dirty="0"/>
              <a:t>(</a:t>
            </a:r>
            <a:r>
              <a:rPr lang="fi-FI" dirty="0" err="1"/>
              <a:t>These</a:t>
            </a:r>
            <a:r>
              <a:rPr lang="fi-FI" dirty="0"/>
              <a:t> </a:t>
            </a:r>
            <a:r>
              <a:rPr lang="fi-FI" dirty="0" err="1"/>
              <a:t>are</a:t>
            </a:r>
            <a:r>
              <a:rPr lang="fi-FI" dirty="0"/>
              <a:t> just my </a:t>
            </a:r>
            <a:r>
              <a:rPr lang="fi-FI" dirty="0" err="1"/>
              <a:t>own</a:t>
            </a:r>
            <a:r>
              <a:rPr lang="fi-FI" dirty="0"/>
              <a:t> </a:t>
            </a:r>
            <a:r>
              <a:rPr lang="fi-FI" dirty="0" err="1"/>
              <a:t>opinions</a:t>
            </a:r>
            <a:r>
              <a:rPr lang="fi-FI" dirty="0"/>
              <a:t> </a:t>
            </a:r>
            <a:r>
              <a:rPr lang="fi-FI" dirty="0" err="1"/>
              <a:t>with</a:t>
            </a:r>
            <a:r>
              <a:rPr lang="fi-FI" dirty="0"/>
              <a:t> </a:t>
            </a:r>
            <a:r>
              <a:rPr lang="fi-FI" dirty="0" err="1"/>
              <a:t>little</a:t>
            </a:r>
            <a:r>
              <a:rPr lang="fi-FI" dirty="0"/>
              <a:t> </a:t>
            </a:r>
            <a:r>
              <a:rPr lang="fi-FI" dirty="0" err="1"/>
              <a:t>more</a:t>
            </a:r>
            <a:r>
              <a:rPr lang="fi-FI" dirty="0"/>
              <a:t> </a:t>
            </a:r>
            <a:r>
              <a:rPr lang="fi-FI" dirty="0" err="1"/>
              <a:t>knowledge</a:t>
            </a:r>
            <a:r>
              <a:rPr lang="fi-FI" dirty="0"/>
              <a:t> </a:t>
            </a:r>
            <a:r>
              <a:rPr lang="fi-FI" dirty="0" err="1"/>
              <a:t>than</a:t>
            </a:r>
            <a:r>
              <a:rPr lang="fi-FI" dirty="0"/>
              <a:t> </a:t>
            </a:r>
            <a:r>
              <a:rPr lang="fi-FI" dirty="0" err="1"/>
              <a:t>listening</a:t>
            </a:r>
            <a:r>
              <a:rPr lang="fi-FI" dirty="0"/>
              <a:t> to </a:t>
            </a:r>
            <a:r>
              <a:rPr lang="fi-FI" dirty="0" err="1"/>
              <a:t>many</a:t>
            </a:r>
            <a:r>
              <a:rPr lang="fi-FI" dirty="0"/>
              <a:t> of </a:t>
            </a:r>
            <a:r>
              <a:rPr lang="fi-FI" dirty="0" err="1"/>
              <a:t>his</a:t>
            </a:r>
            <a:r>
              <a:rPr lang="fi-FI" dirty="0"/>
              <a:t> </a:t>
            </a:r>
            <a:r>
              <a:rPr lang="fi-FI" dirty="0" err="1"/>
              <a:t>videos</a:t>
            </a:r>
            <a:r>
              <a:rPr lang="fi-FI" dirty="0"/>
              <a:t>. </a:t>
            </a:r>
            <a:r>
              <a:rPr lang="fi-FI" dirty="0" err="1"/>
              <a:t>So</a:t>
            </a:r>
            <a:r>
              <a:rPr lang="fi-FI" dirty="0"/>
              <a:t> </a:t>
            </a:r>
            <a:r>
              <a:rPr lang="fi-FI" dirty="0" err="1"/>
              <a:t>take</a:t>
            </a:r>
            <a:r>
              <a:rPr lang="fi-FI" dirty="0"/>
              <a:t> </a:t>
            </a:r>
            <a:r>
              <a:rPr lang="fi-FI" dirty="0" err="1"/>
              <a:t>these</a:t>
            </a:r>
            <a:r>
              <a:rPr lang="fi-FI" dirty="0"/>
              <a:t> </a:t>
            </a:r>
            <a:r>
              <a:rPr lang="fi-FI" dirty="0" err="1"/>
              <a:t>with</a:t>
            </a:r>
            <a:r>
              <a:rPr lang="fi-FI" dirty="0"/>
              <a:t> 2kg of </a:t>
            </a:r>
            <a:r>
              <a:rPr lang="fi-FI" dirty="0" err="1"/>
              <a:t>salt</a:t>
            </a:r>
            <a:r>
              <a:rPr lang="fi-FI" dirty="0"/>
              <a:t> </a:t>
            </a:r>
            <a:r>
              <a:rPr lang="fi-FI" dirty="0">
                <a:sym typeface="Wingdings" panose="05000000000000000000" pitchFamily="2" charset="2"/>
              </a:rPr>
              <a:t> </a:t>
            </a:r>
            <a:r>
              <a:rPr lang="fi-FI" dirty="0"/>
              <a:t>)</a:t>
            </a:r>
            <a:br>
              <a:rPr lang="fi-FI" dirty="0"/>
            </a:br>
            <a:br>
              <a:rPr lang="fi-FI" dirty="0"/>
            </a:br>
            <a:r>
              <a:rPr lang="fi-FI" dirty="0"/>
              <a:t>Author of </a:t>
            </a:r>
            <a:r>
              <a:rPr lang="fi-FI" dirty="0" err="1"/>
              <a:t>e.g</a:t>
            </a:r>
            <a:r>
              <a:rPr lang="fi-FI" dirty="0"/>
              <a:t>. </a:t>
            </a:r>
            <a:r>
              <a:rPr lang="fi-FI" dirty="0" err="1"/>
              <a:t>the</a:t>
            </a:r>
            <a:r>
              <a:rPr lang="fi-FI" dirty="0"/>
              <a:t> ”</a:t>
            </a:r>
            <a:r>
              <a:rPr lang="fi-FI" dirty="0" err="1"/>
              <a:t>Clean</a:t>
            </a:r>
            <a:r>
              <a:rPr lang="fi-FI" dirty="0"/>
              <a:t> </a:t>
            </a:r>
            <a:r>
              <a:rPr lang="fi-FI" dirty="0" err="1"/>
              <a:t>code</a:t>
            </a:r>
            <a:r>
              <a:rPr lang="fi-FI" dirty="0"/>
              <a:t>” </a:t>
            </a:r>
            <a:r>
              <a:rPr lang="fi-FI" dirty="0" err="1"/>
              <a:t>book</a:t>
            </a:r>
            <a:endParaRPr lang="fi-FI" dirty="0"/>
          </a:p>
          <a:p>
            <a:pPr marL="285750" indent="-285750">
              <a:buFont typeface="Arial" panose="020B0604020202020204" pitchFamily="34" charset="0"/>
              <a:buChar char="•"/>
            </a:pPr>
            <a:r>
              <a:rPr lang="en-US" dirty="0"/>
              <a:t>80-90% of what he says is brilliant and should be learned from. 10-20% should be taken with a kilogram of salt. It's </a:t>
            </a:r>
            <a:r>
              <a:rPr lang="en-US" dirty="0" err="1"/>
              <a:t>opionated</a:t>
            </a:r>
            <a:r>
              <a:rPr lang="en-US" dirty="0"/>
              <a:t> and highly debatable.</a:t>
            </a:r>
          </a:p>
          <a:p>
            <a:pPr marL="285750" indent="-285750">
              <a:buFont typeface="Arial" panose="020B0604020202020204" pitchFamily="34" charset="0"/>
              <a:buChar char="•"/>
            </a:pPr>
            <a:r>
              <a:rPr lang="en-US" dirty="0"/>
              <a:t>Thus, use his opinions and speeches as stimulant but not as source of the truth. And he is great in inspiring. The videos are to big part entertainment. And very good entertainment with lot of good advice to developers.</a:t>
            </a:r>
          </a:p>
          <a:p>
            <a:pPr marL="285750" indent="-285750">
              <a:buFont typeface="Arial" panose="020B0604020202020204" pitchFamily="34" charset="0"/>
              <a:buChar char="•"/>
            </a:pPr>
            <a:r>
              <a:rPr lang="en-US" dirty="0"/>
              <a:t>But I do not know how much he e.g. has worked on modern DevOps, frameworks and cloud-native apps? Or what is his database development understanding level?</a:t>
            </a:r>
          </a:p>
          <a:p>
            <a:pPr marL="285750" indent="-285750">
              <a:buFont typeface="Arial" panose="020B0604020202020204" pitchFamily="34" charset="0"/>
              <a:buChar char="•"/>
            </a:pPr>
            <a:r>
              <a:rPr lang="en-US" dirty="0"/>
              <a:t>Separate note, not related to him:</a:t>
            </a:r>
          </a:p>
          <a:p>
            <a:pPr marL="789750" lvl="1" indent="-285750">
              <a:buFont typeface="Arial" panose="020B0604020202020204" pitchFamily="34" charset="0"/>
              <a:buChar char="•"/>
            </a:pPr>
            <a:r>
              <a:rPr lang="en-US" dirty="0"/>
              <a:t>I have seen very famous and respected gurus reveal in their demonstrations that they do not understand basic things about something outside of their immediate expertise area. E.g. databases. True.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11.10.2022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140971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Why</a:t>
            </a:r>
            <a:r>
              <a:rPr lang="fi-FI" dirty="0"/>
              <a:t> to </a:t>
            </a:r>
            <a:r>
              <a:rPr lang="fi-FI" dirty="0" err="1"/>
              <a:t>have</a:t>
            </a:r>
            <a:r>
              <a:rPr lang="fi-FI" dirty="0"/>
              <a:t> </a:t>
            </a:r>
            <a:r>
              <a:rPr lang="fi-FI" dirty="0" err="1"/>
              <a:t>good</a:t>
            </a:r>
            <a:r>
              <a:rPr lang="fi-FI" dirty="0"/>
              <a:t> Software Architecture?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We</a:t>
            </a:r>
            <a:r>
              <a:rPr lang="fi-FI" dirty="0"/>
              <a:t> </a:t>
            </a:r>
            <a:r>
              <a:rPr lang="fi-FI" dirty="0" err="1"/>
              <a:t>spend</a:t>
            </a:r>
            <a:r>
              <a:rPr lang="fi-FI" dirty="0"/>
              <a:t> some </a:t>
            </a:r>
            <a:r>
              <a:rPr lang="fi-FI" dirty="0" err="1"/>
              <a:t>effort</a:t>
            </a:r>
            <a:r>
              <a:rPr lang="fi-FI" dirty="0"/>
              <a:t> in </a:t>
            </a:r>
            <a:r>
              <a:rPr lang="fi-FI" dirty="0" err="1"/>
              <a:t>the</a:t>
            </a:r>
            <a:r>
              <a:rPr lang="fi-FI" dirty="0"/>
              <a:t> </a:t>
            </a:r>
            <a:r>
              <a:rPr lang="fi-FI" dirty="0" err="1"/>
              <a:t>beginning</a:t>
            </a:r>
            <a:r>
              <a:rPr lang="fi-FI" dirty="0"/>
              <a:t>, to </a:t>
            </a:r>
            <a:r>
              <a:rPr lang="fi-FI" dirty="0" err="1"/>
              <a:t>make</a:t>
            </a:r>
            <a:r>
              <a:rPr lang="fi-FI" dirty="0"/>
              <a:t> </a:t>
            </a:r>
            <a:r>
              <a:rPr lang="fi-FI" dirty="0" err="1"/>
              <a:t>the</a:t>
            </a:r>
            <a:r>
              <a:rPr lang="fi-FI" dirty="0"/>
              <a:t> </a:t>
            </a:r>
            <a:r>
              <a:rPr lang="fi-FI" dirty="0" err="1"/>
              <a:t>development</a:t>
            </a:r>
            <a:r>
              <a:rPr lang="fi-FI" dirty="0"/>
              <a:t> </a:t>
            </a:r>
            <a:r>
              <a:rPr lang="fi-FI" i="1" dirty="0" err="1"/>
              <a:t>easier</a:t>
            </a:r>
            <a:r>
              <a:rPr lang="fi-FI" i="1" dirty="0"/>
              <a:t>, </a:t>
            </a:r>
            <a:r>
              <a:rPr lang="fi-FI" i="1" dirty="0" err="1"/>
              <a:t>safer</a:t>
            </a:r>
            <a:r>
              <a:rPr lang="fi-FI" i="1" dirty="0"/>
              <a:t>, </a:t>
            </a:r>
            <a:r>
              <a:rPr lang="fi-FI" i="1" dirty="0" err="1"/>
              <a:t>faster</a:t>
            </a:r>
            <a:r>
              <a:rPr lang="fi-FI" i="1" dirty="0"/>
              <a:t>, </a:t>
            </a:r>
            <a:r>
              <a:rPr lang="fi-FI" i="1" dirty="0" err="1"/>
              <a:t>less</a:t>
            </a:r>
            <a:r>
              <a:rPr lang="fi-FI" i="1" dirty="0"/>
              <a:t> </a:t>
            </a:r>
            <a:r>
              <a:rPr lang="fi-FI" i="1" dirty="0" err="1"/>
              <a:t>tiring</a:t>
            </a:r>
            <a:r>
              <a:rPr lang="fi-FI" i="1" dirty="0"/>
              <a:t> </a:t>
            </a:r>
            <a:r>
              <a:rPr lang="fi-FI" dirty="0" err="1"/>
              <a:t>later</a:t>
            </a:r>
            <a:r>
              <a:rPr lang="fi-FI" dirty="0"/>
              <a:t> in </a:t>
            </a:r>
            <a:r>
              <a:rPr lang="fi-FI" dirty="0" err="1"/>
              <a:t>the</a:t>
            </a:r>
            <a:r>
              <a:rPr lang="fi-FI" dirty="0"/>
              <a:t> </a:t>
            </a:r>
            <a:r>
              <a:rPr lang="fi-FI" dirty="0" err="1"/>
              <a:t>project</a:t>
            </a:r>
            <a:r>
              <a:rPr lang="fi-FI" dirty="0"/>
              <a:t>. </a:t>
            </a:r>
          </a:p>
          <a:p>
            <a:r>
              <a:rPr lang="fi-FI" dirty="0" err="1"/>
              <a:t>Finally</a:t>
            </a:r>
            <a:r>
              <a:rPr lang="fi-FI" dirty="0"/>
              <a:t> </a:t>
            </a:r>
            <a:r>
              <a:rPr lang="fi-FI" dirty="0" err="1"/>
              <a:t>this</a:t>
            </a:r>
            <a:r>
              <a:rPr lang="fi-FI" dirty="0"/>
              <a:t> </a:t>
            </a:r>
            <a:r>
              <a:rPr lang="fi-FI" dirty="0" err="1"/>
              <a:t>can</a:t>
            </a:r>
            <a:r>
              <a:rPr lang="fi-FI" dirty="0"/>
              <a:t> </a:t>
            </a:r>
            <a:r>
              <a:rPr lang="fi-FI" dirty="0" err="1"/>
              <a:t>be</a:t>
            </a:r>
            <a:r>
              <a:rPr lang="fi-FI" dirty="0"/>
              <a:t> </a:t>
            </a:r>
            <a:r>
              <a:rPr lang="fi-FI" dirty="0" err="1"/>
              <a:t>measured</a:t>
            </a:r>
            <a:r>
              <a:rPr lang="fi-FI" dirty="0"/>
              <a:t> </a:t>
            </a:r>
            <a:r>
              <a:rPr lang="fi-FI" dirty="0" err="1"/>
              <a:t>also</a:t>
            </a:r>
            <a:r>
              <a:rPr lang="fi-FI" dirty="0"/>
              <a:t> in €uros. </a:t>
            </a:r>
            <a:r>
              <a:rPr lang="fi-FI" dirty="0" err="1"/>
              <a:t>The</a:t>
            </a:r>
            <a:r>
              <a:rPr lang="fi-FI" dirty="0"/>
              <a:t> software </a:t>
            </a:r>
            <a:r>
              <a:rPr lang="fi-FI" dirty="0" err="1"/>
              <a:t>company</a:t>
            </a:r>
            <a:r>
              <a:rPr lang="fi-FI" dirty="0"/>
              <a:t> </a:t>
            </a:r>
            <a:r>
              <a:rPr lang="fi-FI" dirty="0" err="1"/>
              <a:t>will</a:t>
            </a:r>
            <a:r>
              <a:rPr lang="fi-FI" dirty="0"/>
              <a:t> </a:t>
            </a:r>
            <a:r>
              <a:rPr lang="fi-FI" dirty="0" err="1"/>
              <a:t>have</a:t>
            </a:r>
            <a:r>
              <a:rPr lang="fi-FI" dirty="0"/>
              <a:t> a </a:t>
            </a:r>
            <a:r>
              <a:rPr lang="fi-FI" dirty="0" err="1"/>
              <a:t>better</a:t>
            </a:r>
            <a:r>
              <a:rPr lang="fi-FI" dirty="0"/>
              <a:t> </a:t>
            </a:r>
            <a:r>
              <a:rPr lang="fi-FI" dirty="0" err="1"/>
              <a:t>foundation</a:t>
            </a:r>
            <a:r>
              <a:rPr lang="fi-FI" dirty="0"/>
              <a:t> to </a:t>
            </a:r>
            <a:r>
              <a:rPr lang="fi-FI" dirty="0" err="1"/>
              <a:t>serve</a:t>
            </a:r>
            <a:r>
              <a:rPr lang="fi-FI" dirty="0"/>
              <a:t> </a:t>
            </a:r>
            <a:r>
              <a:rPr lang="fi-FI" dirty="0" err="1"/>
              <a:t>also</a:t>
            </a:r>
            <a:r>
              <a:rPr lang="fi-FI" dirty="0"/>
              <a:t> </a:t>
            </a:r>
            <a:r>
              <a:rPr lang="fi-FI" dirty="0" err="1"/>
              <a:t>future</a:t>
            </a:r>
            <a:r>
              <a:rPr lang="fi-FI" dirty="0"/>
              <a:t> </a:t>
            </a:r>
            <a:r>
              <a:rPr lang="fi-FI" dirty="0" err="1"/>
              <a:t>customers</a:t>
            </a:r>
            <a:r>
              <a:rPr lang="fi-FI" dirty="0"/>
              <a:t>. </a:t>
            </a:r>
          </a:p>
          <a:p>
            <a:r>
              <a:rPr lang="fi-FI" dirty="0" err="1"/>
              <a:t>Investment</a:t>
            </a:r>
            <a:r>
              <a:rPr lang="fi-FI" dirty="0"/>
              <a:t> + ROI (Return on </a:t>
            </a:r>
            <a:r>
              <a:rPr lang="fi-FI" dirty="0" err="1"/>
              <a:t>investment</a:t>
            </a:r>
            <a:r>
              <a:rPr lang="fi-FI"/>
              <a:t>). </a:t>
            </a:r>
            <a:r>
              <a:rPr lang="fi-FI" dirty="0"/>
              <a:t>And </a:t>
            </a:r>
            <a:r>
              <a:rPr lang="fi-FI" dirty="0" err="1"/>
              <a:t>are</a:t>
            </a:r>
            <a:r>
              <a:rPr lang="fi-FI" dirty="0"/>
              <a:t> </a:t>
            </a:r>
            <a:r>
              <a:rPr lang="fi-FI" dirty="0" err="1"/>
              <a:t>we</a:t>
            </a:r>
            <a:r>
              <a:rPr lang="fi-FI" dirty="0"/>
              <a:t> </a:t>
            </a:r>
            <a:r>
              <a:rPr lang="fi-FI" dirty="0" err="1"/>
              <a:t>talking</a:t>
            </a:r>
            <a:r>
              <a:rPr lang="fi-FI" dirty="0"/>
              <a:t> </a:t>
            </a:r>
            <a:r>
              <a:rPr lang="fi-FI" dirty="0" err="1"/>
              <a:t>about</a:t>
            </a:r>
            <a:r>
              <a:rPr lang="fi-FI" dirty="0"/>
              <a:t> </a:t>
            </a:r>
            <a:r>
              <a:rPr lang="fi-FI" dirty="0" err="1"/>
              <a:t>one</a:t>
            </a:r>
            <a:r>
              <a:rPr lang="fi-FI" dirty="0"/>
              <a:t> </a:t>
            </a:r>
            <a:r>
              <a:rPr lang="fi-FI" dirty="0" err="1"/>
              <a:t>week</a:t>
            </a:r>
            <a:r>
              <a:rPr lang="fi-FI" dirty="0"/>
              <a:t>, </a:t>
            </a:r>
            <a:r>
              <a:rPr lang="fi-FI" dirty="0" err="1"/>
              <a:t>one</a:t>
            </a:r>
            <a:r>
              <a:rPr lang="fi-FI" dirty="0"/>
              <a:t> </a:t>
            </a:r>
            <a:r>
              <a:rPr lang="fi-FI" dirty="0" err="1"/>
              <a:t>month</a:t>
            </a:r>
            <a:r>
              <a:rPr lang="fi-FI" dirty="0"/>
              <a:t>, </a:t>
            </a:r>
            <a:r>
              <a:rPr lang="fi-FI" dirty="0" err="1"/>
              <a:t>one</a:t>
            </a:r>
            <a:r>
              <a:rPr lang="fi-FI" dirty="0"/>
              <a:t> </a:t>
            </a:r>
            <a:r>
              <a:rPr lang="fi-FI" dirty="0" err="1"/>
              <a:t>year</a:t>
            </a:r>
            <a:r>
              <a:rPr lang="fi-FI" dirty="0"/>
              <a:t> </a:t>
            </a:r>
            <a:r>
              <a:rPr lang="fi-FI" dirty="0" err="1"/>
              <a:t>or</a:t>
            </a:r>
            <a:r>
              <a:rPr lang="fi-FI" dirty="0"/>
              <a:t> </a:t>
            </a:r>
            <a:r>
              <a:rPr lang="fi-FI" dirty="0" err="1"/>
              <a:t>multiple-year</a:t>
            </a:r>
            <a:r>
              <a:rPr lang="fi-FI" dirty="0"/>
              <a:t> ROI?</a:t>
            </a:r>
          </a:p>
          <a:p>
            <a:pPr marL="0" indent="0">
              <a:buNone/>
            </a:pPr>
            <a:endParaRPr lang="fi-FI" dirty="0"/>
          </a:p>
          <a:p>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1036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t>
            </a:r>
            <a:r>
              <a:rPr lang="en-US" sz="2800" i="1" dirty="0"/>
              <a:t>The fundamental organization of a system embodied in its </a:t>
            </a:r>
            <a:r>
              <a:rPr lang="en-US" sz="2800" b="1" i="1" dirty="0"/>
              <a:t>components</a:t>
            </a:r>
            <a:r>
              <a:rPr lang="en-US" sz="2800" i="1" dirty="0"/>
              <a:t>, their </a:t>
            </a:r>
            <a:r>
              <a:rPr lang="en-US" sz="2800" b="1" i="1" dirty="0"/>
              <a:t>relationships</a:t>
            </a:r>
            <a:r>
              <a:rPr lang="en-US" sz="2800" i="1" dirty="0"/>
              <a:t> to each other, and to the </a:t>
            </a:r>
            <a:r>
              <a:rPr lang="en-US" sz="2800" b="1" i="1" dirty="0"/>
              <a:t>environment</a:t>
            </a:r>
            <a:r>
              <a:rPr lang="en-US" sz="2800" i="1" dirty="0"/>
              <a:t>, and the </a:t>
            </a:r>
            <a:r>
              <a:rPr lang="en-US" sz="2800" b="1" i="1" dirty="0"/>
              <a:t>principles</a:t>
            </a:r>
            <a:r>
              <a:rPr lang="en-US" sz="2800" i="1" dirty="0"/>
              <a:t> guiding its </a:t>
            </a:r>
            <a:r>
              <a:rPr lang="en-US" sz="2800" b="1" i="1" dirty="0"/>
              <a:t>design</a:t>
            </a:r>
            <a:r>
              <a:rPr lang="en-US" sz="2800" i="1" dirty="0"/>
              <a:t> and </a:t>
            </a:r>
            <a:r>
              <a:rPr lang="en-US" sz="2800" b="1" i="1" dirty="0"/>
              <a:t>evolution</a:t>
            </a:r>
            <a:r>
              <a:rPr lang="en-US" sz="2800" i="1" dirty="0"/>
              <a:t>.</a:t>
            </a:r>
            <a:r>
              <a:rPr lang="fi-FI" sz="2800" i="1" dirty="0"/>
              <a:t>” </a:t>
            </a:r>
          </a:p>
          <a:p>
            <a:pPr marL="0" indent="0">
              <a:lnSpc>
                <a:spcPct val="100000"/>
              </a:lnSpc>
              <a:buNone/>
            </a:pPr>
            <a:r>
              <a:rPr lang="fi-FI" sz="2800" i="1" dirty="0"/>
              <a:t>  </a:t>
            </a:r>
            <a:r>
              <a:rPr lang="fi-FI" sz="2800" dirty="0"/>
              <a:t>(IEEE 1471:2000 </a:t>
            </a:r>
            <a:r>
              <a:rPr lang="fi-FI" sz="2800" dirty="0" err="1"/>
              <a:t>standard</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a:t>
            </a:r>
            <a:r>
              <a:rPr lang="en-US" sz="2800" i="1" dirty="0" err="1"/>
              <a:t>rchitecture</a:t>
            </a:r>
            <a:r>
              <a:rPr lang="en-US" sz="2800" i="1" dirty="0"/>
              <a:t> represents the </a:t>
            </a:r>
            <a:r>
              <a:rPr lang="en-US" sz="2800" b="1" i="1" dirty="0"/>
              <a:t>significant design decisions</a:t>
            </a:r>
            <a:r>
              <a:rPr lang="en-US" sz="2800" i="1" dirty="0"/>
              <a:t> that shape a system, where significant is measured </a:t>
            </a:r>
            <a:r>
              <a:rPr lang="en-US" sz="2800" b="1" i="1" dirty="0"/>
              <a:t>by cost of change</a:t>
            </a:r>
            <a:r>
              <a:rPr lang="en-US" sz="2800" i="1" dirty="0"/>
              <a:t>”</a:t>
            </a:r>
            <a:r>
              <a:rPr lang="en-US" sz="2800" dirty="0"/>
              <a:t> </a:t>
            </a:r>
          </a:p>
          <a:p>
            <a:pPr marL="0" indent="0">
              <a:lnSpc>
                <a:spcPct val="100000"/>
              </a:lnSpc>
              <a:buNone/>
            </a:pPr>
            <a:r>
              <a:rPr lang="en-US" sz="2800" dirty="0"/>
              <a:t>   (Grady </a:t>
            </a:r>
            <a:r>
              <a:rPr lang="en-US" sz="2800" dirty="0" err="1"/>
              <a:t>Booch</a:t>
            </a:r>
            <a:r>
              <a:rPr lang="en-US" sz="2800" dirty="0"/>
              <a:t>, 2006)</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9990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“The set of design decisions that must be </a:t>
            </a:r>
            <a:r>
              <a:rPr lang="en-US" sz="2800" b="1" i="1" dirty="0"/>
              <a:t>made early</a:t>
            </a:r>
            <a:r>
              <a:rPr lang="en-US" sz="2800" i="1" dirty="0"/>
              <a:t>”</a:t>
            </a:r>
            <a:r>
              <a:rPr lang="en-US" sz="2800" dirty="0"/>
              <a:t>, </a:t>
            </a:r>
          </a:p>
          <a:p>
            <a:pPr marL="0" indent="0">
              <a:lnSpc>
                <a:spcPct val="100000"/>
              </a:lnSpc>
              <a:buNone/>
            </a:pPr>
            <a:r>
              <a:rPr lang="en-US" sz="2800" dirty="0"/>
              <a:t>    (Martin Fowler)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8982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“Architecture, in the field of software development are decisions that are </a:t>
            </a:r>
            <a:r>
              <a:rPr lang="en-US" sz="2800" b="1" i="1" dirty="0"/>
              <a:t>hard to reverse</a:t>
            </a:r>
            <a:r>
              <a:rPr lang="en-US" sz="2800" i="1" dirty="0"/>
              <a:t>”, </a:t>
            </a:r>
          </a:p>
          <a:p>
            <a:pPr marL="0" indent="0">
              <a:lnSpc>
                <a:spcPct val="100000"/>
              </a:lnSpc>
              <a:buNone/>
            </a:pPr>
            <a:r>
              <a:rPr lang="en-US" sz="2800" i="1" dirty="0"/>
              <a:t>   </a:t>
            </a:r>
            <a:r>
              <a:rPr lang="en-US" sz="2800" dirty="0"/>
              <a:t>(Matthew Parker)</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90952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Characteristics</a:t>
            </a:r>
            <a:r>
              <a:rPr lang="fi-FI" dirty="0"/>
              <a:t> of a </a:t>
            </a:r>
            <a:r>
              <a:rPr lang="fi-FI" dirty="0" err="1"/>
              <a:t>good</a:t>
            </a:r>
            <a:r>
              <a:rPr lang="fi-FI" dirty="0"/>
              <a:t> software </a:t>
            </a:r>
            <a:r>
              <a:rPr lang="fi-FI" dirty="0" err="1"/>
              <a:t>architecture</a:t>
            </a:r>
            <a:r>
              <a:rPr lang="fi-FI" dirty="0"/>
              <a:t> (as </a:t>
            </a:r>
            <a:r>
              <a:rPr lang="fi-FI" dirty="0" err="1"/>
              <a:t>the</a:t>
            </a:r>
            <a:r>
              <a:rPr lang="fi-FI" dirty="0"/>
              <a:t> </a:t>
            </a:r>
            <a:r>
              <a:rPr lang="fi-FI" dirty="0" err="1"/>
              <a:t>heart</a:t>
            </a:r>
            <a:r>
              <a:rPr lang="fi-FI" dirty="0"/>
              <a:t> of </a:t>
            </a:r>
            <a:r>
              <a:rPr lang="fi-FI" dirty="0" err="1"/>
              <a:t>good</a:t>
            </a:r>
            <a:r>
              <a:rPr lang="fi-FI" dirty="0"/>
              <a:t> </a:t>
            </a:r>
            <a:r>
              <a:rPr lang="fi-FI" dirty="0" err="1"/>
              <a:t>information</a:t>
            </a:r>
            <a:r>
              <a:rPr lang="fi-FI" dirty="0"/>
              <a:t> </a:t>
            </a:r>
            <a:r>
              <a:rPr lang="fi-FI" dirty="0" err="1"/>
              <a:t>system</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r-FR" dirty="0"/>
              <a:t>Scalable </a:t>
            </a:r>
          </a:p>
          <a:p>
            <a:r>
              <a:rPr lang="fr-FR" dirty="0"/>
              <a:t>Reliable</a:t>
            </a:r>
          </a:p>
          <a:p>
            <a:r>
              <a:rPr lang="fr-FR" dirty="0"/>
              <a:t>Efficient</a:t>
            </a:r>
          </a:p>
          <a:p>
            <a:r>
              <a:rPr lang="fr-FR" dirty="0"/>
              <a:t>Secure</a:t>
            </a:r>
          </a:p>
          <a:p>
            <a:r>
              <a:rPr lang="fr-FR" dirty="0" err="1"/>
              <a:t>Maintainable</a:t>
            </a:r>
            <a:endParaRPr lang="fr-FR" dirty="0"/>
          </a:p>
          <a:p>
            <a:r>
              <a:rPr lang="fr-FR" dirty="0"/>
              <a:t>Extensible</a:t>
            </a:r>
          </a:p>
          <a:p>
            <a:r>
              <a:rPr lang="fr-FR" dirty="0"/>
              <a:t>Testable</a:t>
            </a:r>
          </a:p>
          <a:p>
            <a:r>
              <a:rPr lang="fr-FR" dirty="0"/>
              <a:t>Observable</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42295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Software Architecture </a:t>
            </a:r>
            <a:r>
              <a:rPr lang="fi-FI" dirty="0" err="1"/>
              <a:t>consists</a:t>
            </a:r>
            <a:r>
              <a:rPr lang="fi-FI" dirty="0"/>
              <a:t> of?</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dirty="0" err="1"/>
              <a:t>Structures</a:t>
            </a:r>
            <a:endParaRPr lang="fi-FI" dirty="0"/>
          </a:p>
          <a:p>
            <a:r>
              <a:rPr lang="fi-FI" dirty="0"/>
              <a:t>Division to </a:t>
            </a:r>
            <a:r>
              <a:rPr lang="fi-FI" dirty="0" err="1"/>
              <a:t>sub-systems</a:t>
            </a:r>
            <a:endParaRPr lang="fi-FI" dirty="0"/>
          </a:p>
          <a:p>
            <a:r>
              <a:rPr lang="fi-FI" dirty="0" err="1"/>
              <a:t>Communication</a:t>
            </a:r>
            <a:r>
              <a:rPr lang="fi-FI" dirty="0"/>
              <a:t> </a:t>
            </a:r>
            <a:r>
              <a:rPr lang="fi-FI" dirty="0" err="1"/>
              <a:t>models</a:t>
            </a:r>
            <a:r>
              <a:rPr lang="fi-FI" dirty="0"/>
              <a:t> (</a:t>
            </a:r>
            <a:r>
              <a:rPr lang="fi-FI" dirty="0" err="1"/>
              <a:t>E.g</a:t>
            </a:r>
            <a:r>
              <a:rPr lang="fi-FI" dirty="0"/>
              <a:t>. SPA </a:t>
            </a:r>
            <a:r>
              <a:rPr lang="fi-FI" dirty="0" err="1"/>
              <a:t>fullstack</a:t>
            </a:r>
            <a:r>
              <a:rPr lang="fi-FI" dirty="0"/>
              <a:t> </a:t>
            </a:r>
            <a:r>
              <a:rPr lang="fi-FI" dirty="0" err="1"/>
              <a:t>may</a:t>
            </a:r>
            <a:r>
              <a:rPr lang="fi-FI" dirty="0"/>
              <a:t> </a:t>
            </a:r>
            <a:r>
              <a:rPr lang="fi-FI" dirty="0" err="1"/>
              <a:t>have</a:t>
            </a:r>
            <a:r>
              <a:rPr lang="fi-FI" dirty="0"/>
              <a:t> REST </a:t>
            </a:r>
            <a:r>
              <a:rPr lang="fi-FI" dirty="0" err="1"/>
              <a:t>api</a:t>
            </a:r>
            <a:r>
              <a:rPr lang="fi-FI" dirty="0"/>
              <a:t> </a:t>
            </a:r>
            <a:r>
              <a:rPr lang="fi-FI" dirty="0" err="1"/>
              <a:t>between</a:t>
            </a:r>
            <a:r>
              <a:rPr lang="fi-FI" dirty="0"/>
              <a:t> </a:t>
            </a:r>
            <a:r>
              <a:rPr lang="fi-FI" dirty="0" err="1"/>
              <a:t>Front</a:t>
            </a:r>
            <a:r>
              <a:rPr lang="fi-FI" dirty="0"/>
              <a:t> and </a:t>
            </a:r>
            <a:r>
              <a:rPr lang="fi-FI" dirty="0" err="1"/>
              <a:t>back</a:t>
            </a:r>
            <a:r>
              <a:rPr lang="fi-FI" dirty="0"/>
              <a:t>, and </a:t>
            </a:r>
            <a:r>
              <a:rPr lang="fi-FI" dirty="0" err="1"/>
              <a:t>e.g</a:t>
            </a:r>
            <a:r>
              <a:rPr lang="fi-FI" dirty="0"/>
              <a:t>. SQL-</a:t>
            </a:r>
            <a:r>
              <a:rPr lang="fi-FI" dirty="0" err="1"/>
              <a:t>connection</a:t>
            </a:r>
            <a:r>
              <a:rPr lang="fi-FI" dirty="0"/>
              <a:t> </a:t>
            </a:r>
            <a:r>
              <a:rPr lang="fi-FI" dirty="0" err="1"/>
              <a:t>with</a:t>
            </a:r>
            <a:r>
              <a:rPr lang="fi-FI" dirty="0"/>
              <a:t> some </a:t>
            </a:r>
            <a:r>
              <a:rPr lang="fi-FI" dirty="0" err="1"/>
              <a:t>driver</a:t>
            </a:r>
            <a:r>
              <a:rPr lang="fi-FI" dirty="0"/>
              <a:t> </a:t>
            </a:r>
            <a:r>
              <a:rPr lang="fi-FI" dirty="0" err="1"/>
              <a:t>between</a:t>
            </a:r>
            <a:r>
              <a:rPr lang="fi-FI" dirty="0"/>
              <a:t> </a:t>
            </a:r>
            <a:r>
              <a:rPr lang="fi-FI" dirty="0" err="1"/>
              <a:t>backend</a:t>
            </a:r>
            <a:r>
              <a:rPr lang="fi-FI" dirty="0"/>
              <a:t> and </a:t>
            </a:r>
            <a:r>
              <a:rPr lang="fi-FI" dirty="0" err="1"/>
              <a:t>database</a:t>
            </a:r>
            <a:r>
              <a:rPr lang="fi-FI" dirty="0"/>
              <a:t>. </a:t>
            </a:r>
            <a:r>
              <a:rPr lang="fi-FI" dirty="0" err="1"/>
              <a:t>Or</a:t>
            </a:r>
            <a:r>
              <a:rPr lang="fi-FI" dirty="0"/>
              <a:t> a </a:t>
            </a:r>
            <a:r>
              <a:rPr lang="fi-FI" dirty="0" err="1"/>
              <a:t>IoT</a:t>
            </a:r>
            <a:r>
              <a:rPr lang="fi-FI" dirty="0"/>
              <a:t> </a:t>
            </a:r>
            <a:r>
              <a:rPr lang="fi-FI" dirty="0" err="1"/>
              <a:t>system</a:t>
            </a:r>
            <a:r>
              <a:rPr lang="fi-FI" dirty="0"/>
              <a:t> </a:t>
            </a:r>
            <a:r>
              <a:rPr lang="fi-FI" dirty="0" err="1"/>
              <a:t>with</a:t>
            </a:r>
            <a:r>
              <a:rPr lang="fi-FI" dirty="0"/>
              <a:t> </a:t>
            </a:r>
            <a:r>
              <a:rPr lang="fi-FI" dirty="0" err="1"/>
              <a:t>totally</a:t>
            </a:r>
            <a:r>
              <a:rPr lang="fi-FI" dirty="0"/>
              <a:t> </a:t>
            </a:r>
            <a:r>
              <a:rPr lang="fi-FI" dirty="0" err="1"/>
              <a:t>asynchronous</a:t>
            </a:r>
            <a:r>
              <a:rPr lang="fi-FI" dirty="0"/>
              <a:t> </a:t>
            </a:r>
            <a:r>
              <a:rPr lang="fi-FI" dirty="0" err="1"/>
              <a:t>communication</a:t>
            </a:r>
            <a:r>
              <a:rPr lang="fi-FI" dirty="0"/>
              <a:t> </a:t>
            </a:r>
            <a:r>
              <a:rPr lang="fi-FI" dirty="0" err="1"/>
              <a:t>using</a:t>
            </a:r>
            <a:r>
              <a:rPr lang="fi-FI" dirty="0"/>
              <a:t> </a:t>
            </a:r>
            <a:r>
              <a:rPr lang="fi-FI" dirty="0" err="1"/>
              <a:t>message</a:t>
            </a:r>
            <a:r>
              <a:rPr lang="fi-FI" dirty="0"/>
              <a:t> </a:t>
            </a:r>
            <a:r>
              <a:rPr lang="fi-FI" dirty="0" err="1"/>
              <a:t>buffers</a:t>
            </a:r>
            <a:r>
              <a:rPr lang="fi-FI" dirty="0"/>
              <a:t>/</a:t>
            </a:r>
            <a:r>
              <a:rPr lang="fi-FI" dirty="0" err="1"/>
              <a:t>queues</a:t>
            </a:r>
            <a:r>
              <a:rPr lang="fi-FI" dirty="0"/>
              <a:t>)</a:t>
            </a:r>
          </a:p>
          <a:p>
            <a:r>
              <a:rPr lang="fi-FI" dirty="0" err="1"/>
              <a:t>See</a:t>
            </a:r>
            <a:r>
              <a:rPr lang="fi-FI" dirty="0"/>
              <a:t> </a:t>
            </a:r>
            <a:r>
              <a:rPr lang="fi-FI" dirty="0" err="1"/>
              <a:t>how</a:t>
            </a:r>
            <a:r>
              <a:rPr lang="fi-FI" dirty="0"/>
              <a:t> </a:t>
            </a:r>
            <a:r>
              <a:rPr lang="fi-FI" dirty="0" err="1"/>
              <a:t>the</a:t>
            </a:r>
            <a:r>
              <a:rPr lang="fi-FI" dirty="0"/>
              <a:t> </a:t>
            </a:r>
            <a:r>
              <a:rPr lang="fi-FI" dirty="0" err="1"/>
              <a:t>communication</a:t>
            </a:r>
            <a:r>
              <a:rPr lang="fi-FI" dirty="0"/>
              <a:t> </a:t>
            </a:r>
            <a:r>
              <a:rPr lang="fi-FI" dirty="0" err="1"/>
              <a:t>model</a:t>
            </a:r>
            <a:r>
              <a:rPr lang="fi-FI" dirty="0"/>
              <a:t> </a:t>
            </a:r>
            <a:r>
              <a:rPr lang="fi-FI" dirty="0" err="1"/>
              <a:t>above</a:t>
            </a:r>
            <a:r>
              <a:rPr lang="fi-FI" dirty="0"/>
              <a:t> </a:t>
            </a:r>
            <a:r>
              <a:rPr lang="fi-FI" dirty="0" err="1"/>
              <a:t>also</a:t>
            </a:r>
            <a:r>
              <a:rPr lang="fi-FI" dirty="0"/>
              <a:t> </a:t>
            </a:r>
            <a:r>
              <a:rPr lang="fi-FI" dirty="0" err="1"/>
              <a:t>includes</a:t>
            </a:r>
            <a:r>
              <a:rPr lang="fi-FI" dirty="0"/>
              <a:t> </a:t>
            </a:r>
            <a:r>
              <a:rPr lang="fi-FI" dirty="0" err="1"/>
              <a:t>the</a:t>
            </a:r>
            <a:r>
              <a:rPr lang="fi-FI" dirty="0"/>
              <a:t> </a:t>
            </a:r>
            <a:r>
              <a:rPr lang="fi-FI" dirty="0" err="1"/>
              <a:t>timing</a:t>
            </a:r>
            <a:r>
              <a:rPr lang="fi-FI" dirty="0"/>
              <a:t> / </a:t>
            </a:r>
            <a:r>
              <a:rPr lang="fi-FI" dirty="0" err="1"/>
              <a:t>execution</a:t>
            </a:r>
            <a:r>
              <a:rPr lang="fi-FI" dirty="0"/>
              <a:t> </a:t>
            </a:r>
            <a:r>
              <a:rPr lang="fi-FI" dirty="0" err="1"/>
              <a:t>model</a:t>
            </a:r>
            <a:endParaRPr lang="fi-FI" dirty="0"/>
          </a:p>
          <a:p>
            <a:r>
              <a:rPr lang="fi-FI" dirty="0" err="1"/>
              <a:t>Choices</a:t>
            </a:r>
            <a:r>
              <a:rPr lang="fi-FI" dirty="0"/>
              <a:t> on </a:t>
            </a:r>
            <a:r>
              <a:rPr lang="fi-FI" dirty="0" err="1"/>
              <a:t>ready</a:t>
            </a:r>
            <a:r>
              <a:rPr lang="fi-FI" dirty="0"/>
              <a:t> made </a:t>
            </a:r>
            <a:r>
              <a:rPr lang="fi-FI" dirty="0" err="1"/>
              <a:t>environments</a:t>
            </a:r>
            <a:r>
              <a:rPr lang="fi-FI" dirty="0"/>
              <a:t> and </a:t>
            </a:r>
            <a:r>
              <a:rPr lang="fi-FI" dirty="0" err="1"/>
              <a:t>technology</a:t>
            </a:r>
            <a:r>
              <a:rPr lang="fi-FI" dirty="0"/>
              <a:t> </a:t>
            </a:r>
            <a:r>
              <a:rPr lang="fi-FI" dirty="0" err="1"/>
              <a:t>stacks</a:t>
            </a:r>
            <a:endParaRPr lang="fi-FI" dirty="0"/>
          </a:p>
          <a:p>
            <a:r>
              <a:rPr lang="fi-FI" dirty="0"/>
              <a:t>Design </a:t>
            </a:r>
            <a:r>
              <a:rPr lang="fi-FI" dirty="0" err="1"/>
              <a:t>patterns</a:t>
            </a:r>
            <a:r>
              <a:rPr lang="fi-FI" dirty="0"/>
              <a:t> in </a:t>
            </a:r>
            <a:r>
              <a:rPr lang="fi-FI" dirty="0" err="1"/>
              <a:t>code</a:t>
            </a:r>
            <a:r>
              <a:rPr lang="fi-FI" dirty="0"/>
              <a:t> </a:t>
            </a:r>
            <a:r>
              <a:rPr lang="fi-FI" dirty="0" err="1"/>
              <a:t>level</a:t>
            </a:r>
            <a:r>
              <a:rPr lang="fi-FI"/>
              <a:t>    </a:t>
            </a:r>
            <a:r>
              <a:rPr lang="fi-FI" u="sng">
                <a:hlinkClick r:id="rId2"/>
              </a:rPr>
              <a:t>https://en.wikipedia.org/wiki/Software_design_pattern</a:t>
            </a:r>
            <a:endParaRPr lang="fi-FI" dirty="0"/>
          </a:p>
          <a:p>
            <a:r>
              <a:rPr lang="fi-FI" dirty="0" err="1"/>
              <a:t>Agreed</a:t>
            </a:r>
            <a:r>
              <a:rPr lang="fi-FI" dirty="0"/>
              <a:t> </a:t>
            </a:r>
            <a:r>
              <a:rPr lang="fi-FI" dirty="0" err="1"/>
              <a:t>principles</a:t>
            </a:r>
            <a:r>
              <a:rPr lang="fi-FI" dirty="0"/>
              <a:t> and </a:t>
            </a:r>
            <a:r>
              <a:rPr lang="fi-FI" dirty="0" err="1"/>
              <a:t>practices</a:t>
            </a:r>
            <a:endParaRPr lang="fi-FI" dirty="0"/>
          </a:p>
          <a:p>
            <a:r>
              <a:rPr lang="fi-FI" dirty="0" err="1"/>
              <a:t>Naming</a:t>
            </a:r>
            <a:r>
              <a:rPr lang="fi-FI" dirty="0"/>
              <a:t> </a:t>
            </a:r>
            <a:r>
              <a:rPr lang="fi-FI" dirty="0" err="1"/>
              <a:t>convention</a:t>
            </a:r>
            <a:r>
              <a:rPr lang="fi-FI" dirty="0"/>
              <a:t> and </a:t>
            </a:r>
            <a:r>
              <a:rPr lang="fi-FI" dirty="0" err="1"/>
              <a:t>coding</a:t>
            </a:r>
            <a:r>
              <a:rPr lang="fi-FI" dirty="0"/>
              <a:t> </a:t>
            </a:r>
            <a:r>
              <a:rPr lang="fi-FI" dirty="0" err="1"/>
              <a:t>conventions</a:t>
            </a:r>
            <a:endParaRPr lang="fi-FI" dirty="0"/>
          </a:p>
          <a:p>
            <a:r>
              <a:rPr lang="fi-FI" dirty="0" err="1"/>
              <a:t>Nowadays</a:t>
            </a:r>
            <a:r>
              <a:rPr lang="fi-FI" dirty="0"/>
              <a:t> </a:t>
            </a:r>
            <a:r>
              <a:rPr lang="fi-FI" dirty="0" err="1"/>
              <a:t>also</a:t>
            </a:r>
            <a:r>
              <a:rPr lang="fi-FI" dirty="0"/>
              <a:t> CI </a:t>
            </a:r>
            <a:r>
              <a:rPr lang="fi-FI" dirty="0" err="1"/>
              <a:t>affects</a:t>
            </a:r>
            <a:r>
              <a:rPr lang="fi-FI" dirty="0"/>
              <a:t> </a:t>
            </a:r>
            <a:r>
              <a:rPr lang="fi-FI" dirty="0" err="1"/>
              <a:t>the</a:t>
            </a:r>
            <a:r>
              <a:rPr lang="fi-FI" dirty="0"/>
              <a:t> </a:t>
            </a:r>
            <a:r>
              <a:rPr lang="fi-FI" dirty="0" err="1"/>
              <a:t>architecture</a:t>
            </a:r>
            <a:r>
              <a:rPr lang="fi-FI" dirty="0"/>
              <a:t>. </a:t>
            </a:r>
            <a:r>
              <a:rPr lang="fi-FI" dirty="0" err="1"/>
              <a:t>Think</a:t>
            </a:r>
            <a:r>
              <a:rPr lang="fi-FI" dirty="0"/>
              <a:t> of </a:t>
            </a:r>
            <a:r>
              <a:rPr lang="fi-FI" dirty="0" err="1"/>
              <a:t>e.g</a:t>
            </a:r>
            <a:r>
              <a:rPr lang="fi-FI" dirty="0"/>
              <a:t>. </a:t>
            </a:r>
            <a:r>
              <a:rPr lang="fi-FI" dirty="0" err="1"/>
              <a:t>cloud-native</a:t>
            </a:r>
            <a:r>
              <a:rPr lang="fi-FI" dirty="0"/>
              <a:t>, </a:t>
            </a:r>
            <a:r>
              <a:rPr lang="fi-FI" dirty="0" err="1"/>
              <a:t>container</a:t>
            </a:r>
            <a:r>
              <a:rPr lang="fi-FI" dirty="0"/>
              <a:t> </a:t>
            </a:r>
            <a:r>
              <a:rPr lang="fi-FI" dirty="0" err="1"/>
              <a:t>orchestration</a:t>
            </a:r>
            <a:r>
              <a:rPr lang="fi-FI" dirty="0"/>
              <a:t> &amp; </a:t>
            </a:r>
            <a:r>
              <a:rPr lang="fi-FI" dirty="0" err="1"/>
              <a:t>configuration</a:t>
            </a:r>
            <a:r>
              <a:rPr lang="fi-FI" dirty="0"/>
              <a:t>, </a:t>
            </a:r>
            <a:r>
              <a:rPr lang="fi-FI" dirty="0" err="1"/>
              <a:t>microservices</a:t>
            </a:r>
            <a:r>
              <a:rPr lang="fi-FI" dirty="0"/>
              <a:t> and </a:t>
            </a:r>
            <a:r>
              <a:rPr lang="fi-FI" dirty="0" err="1"/>
              <a:t>serverless</a:t>
            </a:r>
            <a:r>
              <a:rPr lang="fi-FI" dirty="0"/>
              <a:t> </a:t>
            </a:r>
            <a:r>
              <a:rPr lang="fi-FI" dirty="0" err="1"/>
              <a:t>options</a:t>
            </a:r>
            <a:endParaRPr lang="fi-FI" dirty="0"/>
          </a:p>
          <a:p>
            <a:r>
              <a:rPr lang="fi-FI" dirty="0" err="1"/>
              <a:t>Thus</a:t>
            </a:r>
            <a:r>
              <a:rPr lang="fi-FI" dirty="0"/>
              <a:t>, </a:t>
            </a:r>
            <a:r>
              <a:rPr lang="fi-FI" dirty="0" err="1"/>
              <a:t>architecture</a:t>
            </a:r>
            <a:r>
              <a:rPr lang="fi-FI" dirty="0"/>
              <a:t> is </a:t>
            </a:r>
            <a:r>
              <a:rPr lang="fi-FI" dirty="0" err="1"/>
              <a:t>related</a:t>
            </a:r>
            <a:r>
              <a:rPr lang="fi-FI" dirty="0"/>
              <a:t> </a:t>
            </a:r>
            <a:r>
              <a:rPr lang="fi-FI" dirty="0" err="1"/>
              <a:t>also</a:t>
            </a:r>
            <a:r>
              <a:rPr lang="fi-FI" dirty="0"/>
              <a:t> (</a:t>
            </a:r>
            <a:r>
              <a:rPr lang="fi-FI" dirty="0" err="1"/>
              <a:t>but</a:t>
            </a:r>
            <a:r>
              <a:rPr lang="fi-FI" dirty="0"/>
              <a:t> </a:t>
            </a:r>
            <a:r>
              <a:rPr lang="fi-FI" dirty="0" err="1"/>
              <a:t>not</a:t>
            </a:r>
            <a:r>
              <a:rPr lang="fi-FI" dirty="0"/>
              <a:t> </a:t>
            </a:r>
            <a:r>
              <a:rPr lang="fi-FI" dirty="0" err="1"/>
              <a:t>only</a:t>
            </a:r>
            <a:r>
              <a:rPr lang="fi-FI" dirty="0"/>
              <a:t>) to </a:t>
            </a:r>
            <a:r>
              <a:rPr lang="fi-FI" dirty="0" err="1"/>
              <a:t>the</a:t>
            </a:r>
            <a:r>
              <a:rPr lang="fi-FI" dirty="0"/>
              <a:t> </a:t>
            </a:r>
            <a:r>
              <a:rPr lang="fi-FI" b="1" dirty="0" err="1"/>
              <a:t>development</a:t>
            </a:r>
            <a:r>
              <a:rPr lang="fi-FI" b="1" dirty="0"/>
              <a:t> </a:t>
            </a:r>
            <a:r>
              <a:rPr lang="fi-FI" b="1" dirty="0" err="1"/>
              <a:t>time</a:t>
            </a:r>
            <a:r>
              <a:rPr lang="fi-FI"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29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Examples</a:t>
            </a:r>
            <a:r>
              <a:rPr lang="fi-FI" dirty="0"/>
              <a:t> of Software Design </a:t>
            </a:r>
            <a:r>
              <a:rPr lang="fi-FI" dirty="0" err="1"/>
              <a:t>decisions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99461"/>
            <a:ext cx="11125198" cy="4413977"/>
          </a:xfrm>
        </p:spPr>
        <p:txBody>
          <a:bodyPr>
            <a:normAutofit/>
          </a:bodyPr>
          <a:lstStyle/>
          <a:p>
            <a:pPr>
              <a:lnSpc>
                <a:spcPct val="100000"/>
              </a:lnSpc>
            </a:pPr>
            <a:r>
              <a:rPr lang="fi-FI" sz="2400" dirty="0"/>
              <a:t>’</a:t>
            </a:r>
            <a:r>
              <a:rPr lang="fi-FI" sz="2400" dirty="0" err="1"/>
              <a:t>more-synchronous</a:t>
            </a:r>
            <a:r>
              <a:rPr lang="fi-FI" sz="2400" dirty="0"/>
              <a:t>’ API </a:t>
            </a:r>
            <a:r>
              <a:rPr lang="fi-FI" sz="2400" dirty="0" err="1"/>
              <a:t>communication</a:t>
            </a:r>
            <a:r>
              <a:rPr lang="fi-FI" sz="2400" dirty="0"/>
              <a:t> (</a:t>
            </a:r>
            <a:r>
              <a:rPr lang="fi-FI" sz="2400" dirty="0" err="1"/>
              <a:t>e.g</a:t>
            </a:r>
            <a:r>
              <a:rPr lang="fi-FI" sz="2400" dirty="0"/>
              <a:t>. REST </a:t>
            </a:r>
            <a:r>
              <a:rPr lang="fi-FI" sz="2400" dirty="0" err="1"/>
              <a:t>or</a:t>
            </a:r>
            <a:r>
              <a:rPr lang="fi-FI" sz="2400" dirty="0"/>
              <a:t> GraphQL?) </a:t>
            </a:r>
            <a:br>
              <a:rPr lang="fi-FI" sz="2400" dirty="0"/>
            </a:br>
            <a:r>
              <a:rPr lang="fi-FI" sz="2400" u="sng" dirty="0"/>
              <a:t>OR:</a:t>
            </a:r>
            <a:r>
              <a:rPr lang="fi-FI" sz="2400" dirty="0"/>
              <a:t> </a:t>
            </a:r>
            <a:r>
              <a:rPr lang="fi-FI" sz="2400" dirty="0" err="1"/>
              <a:t>totally</a:t>
            </a:r>
            <a:r>
              <a:rPr lang="fi-FI" sz="2400" dirty="0"/>
              <a:t> </a:t>
            </a:r>
            <a:r>
              <a:rPr lang="fi-FI" sz="2400" dirty="0" err="1"/>
              <a:t>asynchronous</a:t>
            </a:r>
            <a:r>
              <a:rPr lang="fi-FI" sz="2400" dirty="0"/>
              <a:t> </a:t>
            </a:r>
            <a:r>
              <a:rPr lang="fi-FI" sz="2400" dirty="0" err="1"/>
              <a:t>communication</a:t>
            </a:r>
            <a:r>
              <a:rPr lang="fi-FI" sz="2400" dirty="0"/>
              <a:t> </a:t>
            </a:r>
            <a:r>
              <a:rPr lang="fi-FI" sz="2400" dirty="0" err="1"/>
              <a:t>with</a:t>
            </a:r>
            <a:r>
              <a:rPr lang="fi-FI" sz="2400" dirty="0"/>
              <a:t> </a:t>
            </a:r>
            <a:r>
              <a:rPr lang="fi-FI" sz="2400" dirty="0" err="1"/>
              <a:t>message</a:t>
            </a:r>
            <a:r>
              <a:rPr lang="fi-FI" sz="2400" dirty="0"/>
              <a:t> </a:t>
            </a:r>
            <a:r>
              <a:rPr lang="fi-FI" sz="2400" dirty="0" err="1"/>
              <a:t>systems</a:t>
            </a:r>
            <a:r>
              <a:rPr lang="fi-FI" sz="2400" dirty="0"/>
              <a:t> </a:t>
            </a:r>
            <a:r>
              <a:rPr lang="fi-FI" sz="2400" dirty="0" err="1"/>
              <a:t>like</a:t>
            </a:r>
            <a:r>
              <a:rPr lang="fi-FI" sz="2400" dirty="0"/>
              <a:t> Kafka </a:t>
            </a:r>
            <a:r>
              <a:rPr lang="fi-FI" sz="2400" dirty="0" err="1"/>
              <a:t>or</a:t>
            </a:r>
            <a:r>
              <a:rPr lang="fi-FI" sz="2400" dirty="0"/>
              <a:t> MQTT</a:t>
            </a:r>
          </a:p>
          <a:p>
            <a:pPr>
              <a:lnSpc>
                <a:spcPct val="100000"/>
              </a:lnSpc>
            </a:pPr>
            <a:r>
              <a:rPr lang="fi-FI" sz="2400" dirty="0"/>
              <a:t>Data </a:t>
            </a:r>
            <a:r>
              <a:rPr lang="fi-FI" sz="2400" dirty="0" err="1"/>
              <a:t>storage</a:t>
            </a:r>
            <a:r>
              <a:rPr lang="fi-FI" sz="2400" dirty="0"/>
              <a:t> </a:t>
            </a:r>
            <a:r>
              <a:rPr lang="fi-FI" sz="2400" dirty="0" err="1"/>
              <a:t>solution</a:t>
            </a:r>
            <a:r>
              <a:rPr lang="fi-FI" sz="2400" dirty="0"/>
              <a:t> (Can/</a:t>
            </a:r>
            <a:r>
              <a:rPr lang="fi-FI" sz="2400" dirty="0" err="1"/>
              <a:t>should</a:t>
            </a:r>
            <a:r>
              <a:rPr lang="fi-FI" sz="2400" dirty="0"/>
              <a:t> </a:t>
            </a:r>
            <a:r>
              <a:rPr lang="fi-FI" sz="2400" dirty="0" err="1"/>
              <a:t>be</a:t>
            </a:r>
            <a:r>
              <a:rPr lang="fi-FI" sz="2400" dirty="0"/>
              <a:t> </a:t>
            </a:r>
            <a:r>
              <a:rPr lang="fi-FI" sz="2400" dirty="0" err="1"/>
              <a:t>hidden</a:t>
            </a:r>
            <a:r>
              <a:rPr lang="fi-FI" sz="2400" dirty="0"/>
              <a:t> </a:t>
            </a:r>
            <a:r>
              <a:rPr lang="fi-FI" sz="2400" dirty="0" err="1"/>
              <a:t>behind</a:t>
            </a:r>
            <a:r>
              <a:rPr lang="fi-FI" sz="2400" dirty="0"/>
              <a:t> some </a:t>
            </a:r>
            <a:r>
              <a:rPr lang="fi-FI" sz="2400" dirty="0" err="1"/>
              <a:t>kind</a:t>
            </a:r>
            <a:r>
              <a:rPr lang="fi-FI" sz="2400" dirty="0"/>
              <a:t> of ’data </a:t>
            </a:r>
            <a:r>
              <a:rPr lang="fi-FI" sz="2400" dirty="0" err="1"/>
              <a:t>access</a:t>
            </a:r>
            <a:r>
              <a:rPr lang="fi-FI" sz="2400" dirty="0"/>
              <a:t> </a:t>
            </a:r>
            <a:r>
              <a:rPr lang="fi-FI" sz="2400" dirty="0" err="1"/>
              <a:t>layer</a:t>
            </a:r>
            <a:r>
              <a:rPr lang="fi-FI" sz="2400" dirty="0"/>
              <a:t>’ </a:t>
            </a:r>
            <a:r>
              <a:rPr lang="fi-FI" sz="2400" dirty="0" err="1"/>
              <a:t>but</a:t>
            </a:r>
            <a:r>
              <a:rPr lang="fi-FI" sz="2400" dirty="0"/>
              <a:t> it </a:t>
            </a:r>
            <a:r>
              <a:rPr lang="fi-FI" sz="2400" dirty="0" err="1"/>
              <a:t>still</a:t>
            </a:r>
            <a:r>
              <a:rPr lang="fi-FI" sz="2400" dirty="0"/>
              <a:t> </a:t>
            </a:r>
            <a:r>
              <a:rPr lang="fi-FI" sz="2400" dirty="0" err="1"/>
              <a:t>affects</a:t>
            </a:r>
            <a:r>
              <a:rPr lang="fi-FI" sz="2400" dirty="0"/>
              <a:t> </a:t>
            </a:r>
            <a:r>
              <a:rPr lang="fi-FI" sz="2400" dirty="0" err="1"/>
              <a:t>e.g</a:t>
            </a:r>
            <a:r>
              <a:rPr lang="fi-FI" sz="2400" dirty="0"/>
              <a:t>. business </a:t>
            </a:r>
            <a:r>
              <a:rPr lang="fi-FI" sz="2400" dirty="0" err="1"/>
              <a:t>process</a:t>
            </a:r>
            <a:r>
              <a:rPr lang="fi-FI" sz="2400" dirty="0"/>
              <a:t> </a:t>
            </a:r>
            <a:r>
              <a:rPr lang="fi-FI" sz="2400" dirty="0" err="1"/>
              <a:t>rule</a:t>
            </a:r>
            <a:r>
              <a:rPr lang="fi-FI" sz="2400" dirty="0"/>
              <a:t> </a:t>
            </a:r>
            <a:r>
              <a:rPr lang="fi-FI" sz="2400" dirty="0" err="1"/>
              <a:t>handling</a:t>
            </a:r>
            <a:r>
              <a:rPr lang="fi-FI" sz="2400" dirty="0"/>
              <a:t>)</a:t>
            </a:r>
          </a:p>
          <a:p>
            <a:pPr>
              <a:lnSpc>
                <a:spcPct val="100000"/>
              </a:lnSpc>
            </a:pPr>
            <a:r>
              <a:rPr lang="fi-FI" sz="2400" dirty="0" err="1"/>
              <a:t>Container-based</a:t>
            </a:r>
            <a:r>
              <a:rPr lang="fi-FI" sz="2400" dirty="0"/>
              <a:t> </a:t>
            </a:r>
            <a:r>
              <a:rPr lang="fi-FI" sz="2400" dirty="0" err="1"/>
              <a:t>Kubernetes</a:t>
            </a:r>
            <a:r>
              <a:rPr lang="fi-FI" sz="2400" dirty="0"/>
              <a:t> &amp; </a:t>
            </a:r>
            <a:r>
              <a:rPr lang="fi-FI" sz="2400" dirty="0" err="1"/>
              <a:t>Docker</a:t>
            </a:r>
            <a:r>
              <a:rPr lang="fi-FI" sz="2400" dirty="0"/>
              <a:t> </a:t>
            </a:r>
            <a:br>
              <a:rPr lang="fi-FI" sz="2400" dirty="0"/>
            </a:br>
            <a:r>
              <a:rPr lang="fi-FI" sz="2400" u="sng" dirty="0"/>
              <a:t>OR:</a:t>
            </a:r>
            <a:r>
              <a:rPr lang="fi-FI" sz="2400" dirty="0"/>
              <a:t> </a:t>
            </a:r>
            <a:r>
              <a:rPr lang="fi-FI" sz="2400" dirty="0" err="1"/>
              <a:t>Serverless</a:t>
            </a:r>
            <a:r>
              <a:rPr lang="fi-FI" sz="2400" dirty="0"/>
              <a:t> </a:t>
            </a:r>
            <a:r>
              <a:rPr lang="fi-FI" sz="2400" dirty="0" err="1"/>
              <a:t>solution</a:t>
            </a:r>
            <a:r>
              <a:rPr lang="fi-FI" sz="2400" dirty="0"/>
              <a:t> </a:t>
            </a:r>
            <a:r>
              <a:rPr lang="fi-FI" sz="2400" dirty="0" err="1"/>
              <a:t>with</a:t>
            </a:r>
            <a:r>
              <a:rPr lang="fi-FI" sz="2400" dirty="0"/>
              <a:t> AWS Lambda</a:t>
            </a:r>
          </a:p>
          <a:p>
            <a:pPr>
              <a:lnSpc>
                <a:spcPct val="100000"/>
              </a:lnSpc>
            </a:pPr>
            <a:r>
              <a:rPr lang="en-US" sz="2400" dirty="0"/>
              <a:t>What tech stack to use? (Not the choice itself, but it often affects some architectural decisions. Usually there are hinted / agreed / proven ways of doing standard solutions in each technological environment or framework. If you do not follow them, there might not be e.g. a largely proven security framework)</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1467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709962"/>
          </a:xfrm>
        </p:spPr>
        <p:txBody>
          <a:bodyPr/>
          <a:lstStyle/>
          <a:p>
            <a:r>
              <a:rPr lang="fi-FI" dirty="0" err="1"/>
              <a:t>What</a:t>
            </a:r>
            <a:r>
              <a:rPr lang="fi-FI" dirty="0"/>
              <a:t> </a:t>
            </a:r>
            <a:r>
              <a:rPr lang="fi-FI" dirty="0" err="1"/>
              <a:t>types</a:t>
            </a:r>
            <a:r>
              <a:rPr lang="fi-FI" dirty="0"/>
              <a:t> of </a:t>
            </a:r>
            <a:r>
              <a:rPr lang="fi-FI" dirty="0" err="1"/>
              <a:t>models</a:t>
            </a:r>
            <a:r>
              <a:rPr lang="fi-FI" dirty="0"/>
              <a:t>/</a:t>
            </a:r>
            <a:r>
              <a:rPr lang="fi-FI" dirty="0" err="1"/>
              <a:t>diagrams</a:t>
            </a:r>
            <a:r>
              <a:rPr lang="fi-FI" dirty="0"/>
              <a:t> </a:t>
            </a:r>
            <a:r>
              <a:rPr lang="fi-FI" dirty="0" err="1"/>
              <a:t>exist</a:t>
            </a:r>
            <a:r>
              <a:rPr lang="fi-FI" dirty="0"/>
              <a:t>? </a:t>
            </a:r>
            <a:r>
              <a:rPr lang="fi-FI" dirty="0" err="1"/>
              <a:t>E.g</a:t>
            </a:r>
            <a:r>
              <a:rPr lang="fi-FI" dirty="0"/>
              <a:t>. in UML</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83224"/>
            <a:ext cx="11125198" cy="4530214"/>
          </a:xfrm>
        </p:spPr>
        <p:txBody>
          <a:bodyPr>
            <a:normAutofit/>
          </a:bodyPr>
          <a:lstStyle/>
          <a:p>
            <a:r>
              <a:rPr lang="fi-FI" sz="2000" b="1" dirty="0"/>
              <a:t>data</a:t>
            </a:r>
            <a:r>
              <a:rPr lang="fi-FI" sz="2000" dirty="0"/>
              <a:t> </a:t>
            </a:r>
            <a:r>
              <a:rPr lang="fi-FI" sz="2000" dirty="0" err="1"/>
              <a:t>model</a:t>
            </a:r>
            <a:r>
              <a:rPr lang="fi-FI" sz="2000" dirty="0"/>
              <a:t>, </a:t>
            </a:r>
            <a:r>
              <a:rPr lang="fi-FI" sz="2000" dirty="0" err="1"/>
              <a:t>the</a:t>
            </a:r>
            <a:r>
              <a:rPr lang="fi-FI" sz="2000" dirty="0"/>
              <a:t> case </a:t>
            </a:r>
            <a:r>
              <a:rPr lang="fi-FI" sz="2000" b="1" dirty="0"/>
              <a:t>business </a:t>
            </a:r>
            <a:r>
              <a:rPr lang="fi-FI" sz="2000" b="1" dirty="0" err="1"/>
              <a:t>information</a:t>
            </a:r>
            <a:r>
              <a:rPr lang="fi-FI" sz="2000" dirty="0"/>
              <a:t> </a:t>
            </a:r>
            <a:r>
              <a:rPr lang="fi-FI" sz="2000" dirty="0" err="1"/>
              <a:t>structure</a:t>
            </a:r>
            <a:endParaRPr lang="fi-FI" sz="2000" dirty="0"/>
          </a:p>
          <a:p>
            <a:r>
              <a:rPr lang="fi-FI" sz="2000" b="1" dirty="0" err="1"/>
              <a:t>processes</a:t>
            </a:r>
            <a:r>
              <a:rPr lang="fi-FI" sz="2000" dirty="0"/>
              <a:t> and </a:t>
            </a:r>
            <a:r>
              <a:rPr lang="fi-FI" sz="2000" b="1" dirty="0" err="1"/>
              <a:t>actions</a:t>
            </a:r>
            <a:r>
              <a:rPr lang="fi-FI" sz="2000" dirty="0"/>
              <a:t>, </a:t>
            </a:r>
            <a:r>
              <a:rPr lang="fi-FI" sz="2000" b="1" dirty="0" err="1"/>
              <a:t>states</a:t>
            </a:r>
            <a:r>
              <a:rPr lang="fi-FI" sz="2000" dirty="0"/>
              <a:t> and </a:t>
            </a:r>
            <a:r>
              <a:rPr lang="fi-FI" sz="2000" dirty="0" err="1"/>
              <a:t>transitions</a:t>
            </a:r>
            <a:endParaRPr lang="fi-FI" sz="2000" dirty="0"/>
          </a:p>
          <a:p>
            <a:r>
              <a:rPr lang="fi-FI" sz="2000" b="1" dirty="0" err="1"/>
              <a:t>features</a:t>
            </a:r>
            <a:r>
              <a:rPr lang="fi-FI" sz="2000" dirty="0"/>
              <a:t> as </a:t>
            </a:r>
            <a:r>
              <a:rPr lang="fi-FI" sz="2000" dirty="0" err="1"/>
              <a:t>use</a:t>
            </a:r>
            <a:r>
              <a:rPr lang="fi-FI" sz="2000" dirty="0"/>
              <a:t> </a:t>
            </a:r>
            <a:r>
              <a:rPr lang="fi-FI" sz="2000" dirty="0" err="1"/>
              <a:t>cases</a:t>
            </a:r>
            <a:r>
              <a:rPr lang="fi-FI" sz="2000" dirty="0"/>
              <a:t> </a:t>
            </a:r>
            <a:r>
              <a:rPr lang="fi-FI" sz="2000" dirty="0" err="1"/>
              <a:t>or</a:t>
            </a:r>
            <a:r>
              <a:rPr lang="fi-FI" sz="2000" dirty="0"/>
              <a:t> </a:t>
            </a:r>
            <a:r>
              <a:rPr lang="fi-FI" sz="2000" dirty="0" err="1"/>
              <a:t>user</a:t>
            </a:r>
            <a:r>
              <a:rPr lang="fi-FI" sz="2000" dirty="0"/>
              <a:t> </a:t>
            </a:r>
            <a:r>
              <a:rPr lang="fi-FI" sz="2000" dirty="0" err="1"/>
              <a:t>stories</a:t>
            </a:r>
            <a:r>
              <a:rPr lang="fi-FI" sz="2000" dirty="0"/>
              <a:t> and </a:t>
            </a:r>
            <a:r>
              <a:rPr lang="fi-FI" sz="2000" b="1" dirty="0" err="1"/>
              <a:t>roles</a:t>
            </a:r>
            <a:r>
              <a:rPr lang="fi-FI" sz="2000" dirty="0"/>
              <a:t> </a:t>
            </a:r>
            <a:r>
              <a:rPr lang="fi-FI" sz="2000" dirty="0" err="1"/>
              <a:t>using</a:t>
            </a:r>
            <a:r>
              <a:rPr lang="fi-FI" sz="2000" dirty="0"/>
              <a:t> </a:t>
            </a:r>
            <a:r>
              <a:rPr lang="fi-FI" sz="2000" dirty="0" err="1"/>
              <a:t>the</a:t>
            </a:r>
            <a:r>
              <a:rPr lang="fi-FI" sz="2000" dirty="0"/>
              <a:t> </a:t>
            </a:r>
            <a:r>
              <a:rPr lang="fi-FI" sz="2000" dirty="0" err="1"/>
              <a:t>features</a:t>
            </a:r>
            <a:endParaRPr lang="fi-FI" sz="2000" dirty="0"/>
          </a:p>
          <a:p>
            <a:r>
              <a:rPr lang="fi-FI" sz="2000" dirty="0" err="1"/>
              <a:t>algorithm</a:t>
            </a:r>
            <a:r>
              <a:rPr lang="fi-FI" sz="2000" dirty="0"/>
              <a:t> </a:t>
            </a:r>
            <a:r>
              <a:rPr lang="fi-FI" sz="2000" b="1" dirty="0" err="1"/>
              <a:t>programming</a:t>
            </a:r>
            <a:r>
              <a:rPr lang="fi-FI" sz="2000" b="1" dirty="0"/>
              <a:t> </a:t>
            </a:r>
            <a:r>
              <a:rPr lang="fi-FI" sz="2000" b="1" dirty="0" err="1"/>
              <a:t>logic</a:t>
            </a:r>
            <a:endParaRPr lang="fi-FI" sz="2000" b="1" dirty="0"/>
          </a:p>
          <a:p>
            <a:r>
              <a:rPr lang="fi-FI" sz="2000" b="1" dirty="0" err="1"/>
              <a:t>communication</a:t>
            </a:r>
            <a:r>
              <a:rPr lang="fi-FI" sz="2000" dirty="0"/>
              <a:t> and </a:t>
            </a:r>
            <a:r>
              <a:rPr lang="fi-FI" sz="2000" b="1" dirty="0"/>
              <a:t>data </a:t>
            </a:r>
            <a:r>
              <a:rPr lang="fi-FI" sz="2000" b="1" dirty="0" err="1"/>
              <a:t>flow</a:t>
            </a:r>
            <a:endParaRPr lang="fi-FI" sz="2000" b="1" dirty="0"/>
          </a:p>
          <a:p>
            <a:r>
              <a:rPr lang="fi-FI" sz="2000" b="1" dirty="0"/>
              <a:t>software </a:t>
            </a:r>
            <a:r>
              <a:rPr lang="fi-FI" sz="2000" b="1" dirty="0" err="1"/>
              <a:t>components</a:t>
            </a:r>
            <a:r>
              <a:rPr lang="fi-FI" sz="2000" dirty="0"/>
              <a:t> and </a:t>
            </a:r>
            <a:r>
              <a:rPr lang="fi-FI" sz="2000" dirty="0" err="1"/>
              <a:t>packages</a:t>
            </a:r>
            <a:endParaRPr lang="fi-FI" sz="2000" dirty="0"/>
          </a:p>
          <a:p>
            <a:r>
              <a:rPr lang="fi-FI" sz="2000" b="1" dirty="0" err="1"/>
              <a:t>servers</a:t>
            </a:r>
            <a:r>
              <a:rPr lang="fi-FI" sz="2000" dirty="0"/>
              <a:t> and </a:t>
            </a:r>
            <a:r>
              <a:rPr lang="fi-FI" sz="2000" dirty="0" err="1"/>
              <a:t>other</a:t>
            </a:r>
            <a:r>
              <a:rPr lang="fi-FI" sz="2000" dirty="0"/>
              <a:t> </a:t>
            </a:r>
            <a:r>
              <a:rPr lang="fi-FI" sz="2000" b="1" dirty="0" err="1"/>
              <a:t>deployment</a:t>
            </a:r>
            <a:r>
              <a:rPr lang="fi-FI" sz="2000" dirty="0"/>
              <a:t> </a:t>
            </a:r>
            <a:r>
              <a:rPr lang="fi-FI" sz="2000" dirty="0" err="1"/>
              <a:t>related</a:t>
            </a:r>
            <a:r>
              <a:rPr lang="fi-FI" sz="2000" dirty="0"/>
              <a:t> </a:t>
            </a:r>
            <a:r>
              <a:rPr lang="fi-FI" sz="2000" dirty="0" err="1"/>
              <a:t>plans</a:t>
            </a:r>
            <a:r>
              <a:rPr lang="fi-FI" sz="2000" dirty="0"/>
              <a:t>.</a:t>
            </a:r>
          </a:p>
          <a:p>
            <a:pPr marL="0" indent="0">
              <a:buNone/>
            </a:pPr>
            <a:br>
              <a:rPr lang="fi-FI" sz="2000" dirty="0"/>
            </a:br>
            <a:r>
              <a:rPr lang="fi-FI" sz="2000" dirty="0"/>
              <a:t>+ </a:t>
            </a:r>
            <a:r>
              <a:rPr lang="fi-FI" sz="2000" dirty="0" err="1"/>
              <a:t>more</a:t>
            </a:r>
            <a:r>
              <a:rPr lang="fi-FI" sz="2000" dirty="0"/>
              <a:t> </a:t>
            </a:r>
            <a:r>
              <a:rPr lang="fi-FI" sz="2000" dirty="0" err="1"/>
              <a:t>that</a:t>
            </a:r>
            <a:r>
              <a:rPr lang="fi-FI" sz="2000" dirty="0"/>
              <a:t> I </a:t>
            </a:r>
            <a:r>
              <a:rPr lang="fi-FI" sz="2000" dirty="0" err="1"/>
              <a:t>could</a:t>
            </a:r>
            <a:r>
              <a:rPr lang="fi-FI" sz="2000" dirty="0"/>
              <a:t> </a:t>
            </a:r>
            <a:r>
              <a:rPr lang="fi-FI" sz="2000" dirty="0" err="1"/>
              <a:t>not</a:t>
            </a:r>
            <a:r>
              <a:rPr lang="fi-FI" sz="2000" dirty="0"/>
              <a:t> </a:t>
            </a:r>
            <a:r>
              <a:rPr lang="fi-FI" sz="2000" dirty="0" err="1"/>
              <a:t>remember</a:t>
            </a:r>
            <a:r>
              <a:rPr lang="fi-FI" sz="2000" dirty="0"/>
              <a:t> on </a:t>
            </a:r>
            <a:r>
              <a:rPr lang="fi-FI" sz="2000" dirty="0" err="1"/>
              <a:t>one</a:t>
            </a:r>
            <a:r>
              <a:rPr lang="fi-FI" sz="2000" dirty="0"/>
              <a:t> </a:t>
            </a:r>
            <a:r>
              <a:rPr lang="fi-FI" sz="2000" dirty="0" err="1"/>
              <a:t>sitting</a:t>
            </a:r>
            <a:r>
              <a:rPr lang="fi-FI" sz="2000" dirty="0"/>
              <a:t> </a:t>
            </a:r>
            <a:r>
              <a:rPr lang="fi-FI" sz="2000" dirty="0" err="1"/>
              <a:t>without</a:t>
            </a:r>
            <a:r>
              <a:rPr lang="fi-FI" sz="2000" dirty="0"/>
              <a:t> </a:t>
            </a:r>
            <a:r>
              <a:rPr lang="fi-FI" sz="2000" dirty="0" err="1"/>
              <a:t>looking</a:t>
            </a:r>
            <a:r>
              <a:rPr lang="fi-FI" sz="2000" dirty="0"/>
              <a:t> at </a:t>
            </a:r>
            <a:r>
              <a:rPr lang="fi-FI" sz="2000" dirty="0" err="1"/>
              <a:t>materials</a:t>
            </a:r>
            <a:endParaRPr lang="fi-FI" sz="2000" dirty="0"/>
          </a:p>
          <a:p>
            <a:pPr marL="0" indent="0">
              <a:buNone/>
            </a:pPr>
            <a:br>
              <a:rPr lang="fi-FI" sz="2000" dirty="0"/>
            </a:br>
            <a:r>
              <a:rPr lang="fi-FI" sz="2000" dirty="0" err="1"/>
              <a:t>Do</a:t>
            </a:r>
            <a:r>
              <a:rPr lang="fi-FI" sz="2000" dirty="0"/>
              <a:t> </a:t>
            </a:r>
            <a:r>
              <a:rPr lang="fi-FI" sz="2000" dirty="0" err="1"/>
              <a:t>you</a:t>
            </a:r>
            <a:r>
              <a:rPr lang="fi-FI" sz="2000" dirty="0"/>
              <a:t> </a:t>
            </a:r>
            <a:r>
              <a:rPr lang="fi-FI" sz="2000" dirty="0" err="1"/>
              <a:t>need</a:t>
            </a:r>
            <a:r>
              <a:rPr lang="fi-FI" sz="2000" dirty="0"/>
              <a:t> to </a:t>
            </a:r>
            <a:r>
              <a:rPr lang="fi-FI" sz="2000" dirty="0" err="1"/>
              <a:t>model</a:t>
            </a:r>
            <a:r>
              <a:rPr lang="fi-FI" sz="2000" dirty="0"/>
              <a:t> </a:t>
            </a:r>
            <a:r>
              <a:rPr lang="fi-FI" sz="2000" dirty="0" err="1"/>
              <a:t>all</a:t>
            </a:r>
            <a:r>
              <a:rPr lang="fi-FI" sz="2000" dirty="0"/>
              <a:t> </a:t>
            </a:r>
            <a:r>
              <a:rPr lang="fi-FI" sz="2000" dirty="0" err="1"/>
              <a:t>these</a:t>
            </a:r>
            <a:r>
              <a:rPr lang="fi-FI" sz="2000" dirty="0"/>
              <a:t>? </a:t>
            </a:r>
            <a:r>
              <a:rPr lang="fi-FI" sz="2000" dirty="0" err="1"/>
              <a:t>Nowadays</a:t>
            </a:r>
            <a:r>
              <a:rPr lang="fi-FI" sz="2000" dirty="0"/>
              <a:t> </a:t>
            </a:r>
            <a:r>
              <a:rPr lang="fi-FI" sz="2000" dirty="0" err="1"/>
              <a:t>we</a:t>
            </a:r>
            <a:r>
              <a:rPr lang="fi-FI" sz="2000" dirty="0"/>
              <a:t> </a:t>
            </a:r>
            <a:r>
              <a:rPr lang="fi-FI" sz="2000" dirty="0" err="1"/>
              <a:t>only</a:t>
            </a:r>
            <a:r>
              <a:rPr lang="fi-FI" sz="2000" dirty="0"/>
              <a:t> </a:t>
            </a:r>
            <a:r>
              <a:rPr lang="fi-FI" sz="2000" dirty="0" err="1"/>
              <a:t>model</a:t>
            </a:r>
            <a:r>
              <a:rPr lang="fi-FI" sz="2000" dirty="0"/>
              <a:t> </a:t>
            </a:r>
            <a:r>
              <a:rPr lang="fi-FI" sz="2000" dirty="0" err="1"/>
              <a:t>what</a:t>
            </a:r>
            <a:r>
              <a:rPr lang="fi-FI" sz="2000" dirty="0"/>
              <a:t> is </a:t>
            </a:r>
            <a:r>
              <a:rPr lang="fi-FI" sz="2000" dirty="0" err="1"/>
              <a:t>necessary</a:t>
            </a:r>
            <a:r>
              <a:rPr lang="fi-FI" sz="2000" dirty="0"/>
              <a:t> and/</a:t>
            </a:r>
            <a:r>
              <a:rPr lang="fi-FI" sz="2000" dirty="0" err="1"/>
              <a:t>or</a:t>
            </a:r>
            <a:r>
              <a:rPr lang="fi-FI" sz="2000" dirty="0"/>
              <a:t> </a:t>
            </a:r>
            <a:r>
              <a:rPr lang="fi-FI" sz="2000" dirty="0" err="1"/>
              <a:t>beneficial</a:t>
            </a:r>
            <a:r>
              <a:rPr lang="fi-FI" sz="20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11.10.2022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259524438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a915d5db-83f9-4a1c-939a-8e707aa4dcbb"/>
    <ds:schemaRef ds:uri="23ce7308-0f1e-43e9-aba3-b9c7d7318f5c"/>
  </ds:schemaRefs>
</ds:datastoreItem>
</file>

<file path=docProps/app.xml><?xml version="1.0" encoding="utf-8"?>
<Properties xmlns="http://schemas.openxmlformats.org/officeDocument/2006/extended-properties" xmlns:vt="http://schemas.openxmlformats.org/officeDocument/2006/docPropsVTypes">
  <Template>blank</Template>
  <TotalTime>401</TotalTime>
  <Words>1668</Words>
  <Application>Microsoft Office PowerPoint</Application>
  <PresentationFormat>Widescreen</PresentationFormat>
  <Paragraphs>159</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Wingdings</vt:lpstr>
      <vt:lpstr>Office Theme</vt:lpstr>
      <vt:lpstr>Software Architectures and Patterns</vt:lpstr>
      <vt:lpstr>Software Architecture - Definition</vt:lpstr>
      <vt:lpstr>Software Architecture - Definition</vt:lpstr>
      <vt:lpstr>Software Architecture - Definition</vt:lpstr>
      <vt:lpstr>Software Architecture - Definition</vt:lpstr>
      <vt:lpstr>Characteristics of a good software architecture (as the heart of good information system)</vt:lpstr>
      <vt:lpstr>What Software Architecture consists of?</vt:lpstr>
      <vt:lpstr>Examples of Software Design decisions</vt:lpstr>
      <vt:lpstr>What types of models/diagrams exist? E.g. in UML</vt:lpstr>
      <vt:lpstr>”Traditional full-stack architecture example”</vt:lpstr>
      <vt:lpstr>Gold vault example (Juhani) of microservices. Just fast (incomplete) example of SRP/SOC.</vt:lpstr>
      <vt:lpstr>The microservice architecture as principle picture</vt:lpstr>
      <vt:lpstr>Distributed Event Stream architecture – e.g. Kafka</vt:lpstr>
      <vt:lpstr>Three phases in programming (at least in school cases)</vt:lpstr>
      <vt:lpstr>What happens (especially in school projects) if students jump over the phases?</vt:lpstr>
      <vt:lpstr>Software Architecture Opinion – and Questions</vt:lpstr>
      <vt:lpstr>Notes on Robert C. Martin, aka ’Uncle Bob’</vt:lpstr>
      <vt:lpstr>Why to have good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20</cp:revision>
  <cp:lastPrinted>2020-09-28T07:56:54Z</cp:lastPrinted>
  <dcterms:created xsi:type="dcterms:W3CDTF">2022-03-13T19:29:09Z</dcterms:created>
  <dcterms:modified xsi:type="dcterms:W3CDTF">2022-10-10T22:58:17Z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