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74" r:id="rId7"/>
    <p:sldId id="273" r:id="rId8"/>
    <p:sldId id="275" r:id="rId9"/>
    <p:sldId id="277" r:id="rId10"/>
    <p:sldId id="278" r:id="rId11"/>
    <p:sldId id="279" r:id="rId12"/>
    <p:sldId id="276" r:id="rId13"/>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6288"/>
  </p:normalViewPr>
  <p:slideViewPr>
    <p:cSldViewPr snapToGrid="0" snapToObjects="1" showGuides="1">
      <p:cViewPr varScale="1">
        <p:scale>
          <a:sx n="164" d="100"/>
          <a:sy n="164" d="100"/>
        </p:scale>
        <p:origin x="100" y="5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13/12/2022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13.12.2022</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13.12.2022</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13.12.2022</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alju/scrum_learning/blob/master/ScrumDrawings/02_AboutScrumRolesAndTasks.pdf" TargetMode="External"/><Relationship Id="rId2" Type="http://schemas.openxmlformats.org/officeDocument/2006/relationships/hyperlink" Target="https://github.com/valju/scrum_learning/tree/master/ScrumDrawings" TargetMode="External"/><Relationship Id="rId1" Type="http://schemas.openxmlformats.org/officeDocument/2006/relationships/slideLayout" Target="../slideLayouts/slideLayout2.xml"/><Relationship Id="rId5" Type="http://schemas.openxmlformats.org/officeDocument/2006/relationships/hyperlink" Target="https://github.com/valju/scrum_learning/blob/master/ScrumDrawings/04b_ScrumSchedule_for_OneWeekSprint_TypicalMiddleOfWeekCloseAndStart.pdf" TargetMode="External"/><Relationship Id="rId4" Type="http://schemas.openxmlformats.org/officeDocument/2006/relationships/hyperlink" Target="https://github.com/valju/scrum_learning/blob/master/ScrumDrawings/03_ScrumMeetingTypes_ActionsAndAttendee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aagahelia/swd4tn023/blob/master/06_ohjelmistoarkkitehtuurit_ja_patternit/uuid.pdf" TargetMode="External"/><Relationship Id="rId2" Type="http://schemas.openxmlformats.org/officeDocument/2006/relationships/hyperlink" Target="https://github.com/haagahelia/swd4tn023/blob/master/06_ohjelmistoarkkitehtuurit_ja_patternit/SoftwareArchitecturesAndPattern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aagahelia/swd4tn023/tree/master/03_infra_ja_automaatio/BasicGitBranchingMinimumForBigTea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haagahelia/swd4tn023/blob/master/06_ohjelmistoarkkitehtuurit_ja_patternit/documentation_principles_for_sw_project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yy.haaga-helia.fi/~valju/perma/sw_project_courses/Software%20Development%20project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Projects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How to make student projects efficient and enjoyable</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13.12.2022</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How </a:t>
            </a:r>
            <a:r>
              <a:rPr lang="fi-FI" dirty="0" err="1"/>
              <a:t>Softala</a:t>
            </a:r>
            <a:r>
              <a:rPr lang="fi-FI" dirty="0"/>
              <a:t> etc. </a:t>
            </a:r>
            <a:r>
              <a:rPr lang="fi-FI" dirty="0" err="1"/>
              <a:t>school</a:t>
            </a:r>
            <a:r>
              <a:rPr lang="fi-FI" dirty="0"/>
              <a:t> </a:t>
            </a:r>
            <a:r>
              <a:rPr lang="fi-FI" dirty="0" err="1"/>
              <a:t>projects</a:t>
            </a:r>
            <a:r>
              <a:rPr lang="fi-FI" dirty="0"/>
              <a:t> </a:t>
            </a:r>
            <a:r>
              <a:rPr lang="fi-FI" dirty="0" err="1"/>
              <a:t>differ</a:t>
            </a:r>
            <a:r>
              <a:rPr lang="fi-FI" dirty="0"/>
              <a:t> </a:t>
            </a:r>
            <a:r>
              <a:rPr lang="fi-FI" dirty="0" err="1"/>
              <a:t>from</a:t>
            </a:r>
            <a:r>
              <a:rPr lang="fi-FI" dirty="0"/>
              <a:t> </a:t>
            </a:r>
            <a:r>
              <a:rPr lang="fi-FI" dirty="0" err="1"/>
              <a:t>the</a:t>
            </a:r>
            <a:r>
              <a:rPr lang="fi-FI" dirty="0"/>
              <a:t> </a:t>
            </a:r>
            <a:r>
              <a:rPr lang="fi-FI" dirty="0" err="1"/>
              <a:t>usual</a:t>
            </a:r>
            <a:r>
              <a:rPr lang="fi-FI" dirty="0"/>
              <a:t> </a:t>
            </a:r>
            <a:r>
              <a:rPr lang="fi-FI" dirty="0" err="1"/>
              <a:t>ones</a:t>
            </a:r>
            <a:r>
              <a:rPr lang="fi-FI" dirty="0"/>
              <a:t> in business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fontScale="92500"/>
          </a:bodyPr>
          <a:lstStyle/>
          <a:p>
            <a:pPr>
              <a:lnSpc>
                <a:spcPct val="100000"/>
              </a:lnSpc>
            </a:pPr>
            <a:r>
              <a:rPr lang="fi-FI" sz="2800" dirty="0" err="1"/>
              <a:t>The</a:t>
            </a:r>
            <a:r>
              <a:rPr lang="fi-FI" sz="2800" dirty="0"/>
              <a:t> </a:t>
            </a:r>
            <a:r>
              <a:rPr lang="fi-FI" sz="2800" dirty="0" err="1"/>
              <a:t>teams</a:t>
            </a:r>
            <a:r>
              <a:rPr lang="fi-FI" sz="2800" dirty="0"/>
              <a:t> </a:t>
            </a:r>
            <a:r>
              <a:rPr lang="fi-FI" sz="2800" dirty="0" err="1"/>
              <a:t>are</a:t>
            </a:r>
            <a:r>
              <a:rPr lang="fi-FI" sz="2800" dirty="0"/>
              <a:t> </a:t>
            </a:r>
            <a:r>
              <a:rPr lang="fi-FI" sz="2800" dirty="0" err="1"/>
              <a:t>comparably</a:t>
            </a:r>
            <a:r>
              <a:rPr lang="fi-FI" sz="2800" dirty="0"/>
              <a:t> </a:t>
            </a:r>
            <a:r>
              <a:rPr lang="fi-FI" sz="2800" dirty="0" err="1"/>
              <a:t>bigger</a:t>
            </a:r>
            <a:r>
              <a:rPr lang="fi-FI" sz="2800" dirty="0"/>
              <a:t> </a:t>
            </a:r>
            <a:r>
              <a:rPr lang="fi-FI" sz="2800" dirty="0" err="1"/>
              <a:t>than</a:t>
            </a:r>
            <a:r>
              <a:rPr lang="fi-FI" sz="2800" dirty="0"/>
              <a:t> </a:t>
            </a:r>
            <a:r>
              <a:rPr lang="fi-FI" sz="2800" dirty="0" err="1"/>
              <a:t>would</a:t>
            </a:r>
            <a:r>
              <a:rPr lang="fi-FI" sz="2800" dirty="0"/>
              <a:t> </a:t>
            </a:r>
            <a:r>
              <a:rPr lang="fi-FI" sz="2800" dirty="0" err="1"/>
              <a:t>be</a:t>
            </a:r>
            <a:r>
              <a:rPr lang="fi-FI" sz="2800" dirty="0"/>
              <a:t> set in </a:t>
            </a:r>
            <a:r>
              <a:rPr lang="fi-FI" sz="2800" dirty="0" err="1"/>
              <a:t>real</a:t>
            </a:r>
            <a:r>
              <a:rPr lang="fi-FI" sz="2800" dirty="0"/>
              <a:t> SW </a:t>
            </a:r>
            <a:r>
              <a:rPr lang="fi-FI" sz="2800" dirty="0" err="1"/>
              <a:t>firms</a:t>
            </a:r>
            <a:endParaRPr lang="fi-FI" sz="2800" dirty="0"/>
          </a:p>
          <a:p>
            <a:pPr>
              <a:lnSpc>
                <a:spcPct val="100000"/>
              </a:lnSpc>
            </a:pPr>
            <a:r>
              <a:rPr lang="fi-FI" sz="2800" dirty="0"/>
              <a:t>Even </a:t>
            </a:r>
            <a:r>
              <a:rPr lang="fi-FI" sz="2800" dirty="0" err="1"/>
              <a:t>if</a:t>
            </a:r>
            <a:r>
              <a:rPr lang="fi-FI" sz="2800" dirty="0"/>
              <a:t> </a:t>
            </a:r>
            <a:r>
              <a:rPr lang="fi-FI" sz="2800" dirty="0" err="1"/>
              <a:t>all</a:t>
            </a:r>
            <a:r>
              <a:rPr lang="fi-FI" sz="2800" dirty="0"/>
              <a:t> ICT </a:t>
            </a:r>
            <a:r>
              <a:rPr lang="fi-FI" sz="2800" dirty="0" err="1"/>
              <a:t>work</a:t>
            </a:r>
            <a:r>
              <a:rPr lang="fi-FI" sz="2800" dirty="0"/>
              <a:t> is </a:t>
            </a:r>
            <a:r>
              <a:rPr lang="fi-FI" sz="2800" dirty="0" err="1"/>
              <a:t>basically</a:t>
            </a:r>
            <a:r>
              <a:rPr lang="fi-FI" sz="2800" dirty="0"/>
              <a:t> </a:t>
            </a:r>
            <a:r>
              <a:rPr lang="fi-FI" sz="2800" dirty="0" err="1"/>
              <a:t>learning</a:t>
            </a:r>
            <a:r>
              <a:rPr lang="fi-FI" sz="2800" dirty="0"/>
              <a:t> </a:t>
            </a:r>
            <a:r>
              <a:rPr lang="fi-FI" sz="2800" dirty="0" err="1"/>
              <a:t>or</a:t>
            </a:r>
            <a:r>
              <a:rPr lang="fi-FI" sz="2800" dirty="0"/>
              <a:t> </a:t>
            </a:r>
            <a:r>
              <a:rPr lang="fi-FI" sz="2800" dirty="0" err="1"/>
              <a:t>finding</a:t>
            </a:r>
            <a:r>
              <a:rPr lang="fi-FI" sz="2800" dirty="0"/>
              <a:t> out, </a:t>
            </a:r>
            <a:r>
              <a:rPr lang="fi-FI" sz="2800" dirty="0" err="1"/>
              <a:t>here</a:t>
            </a:r>
            <a:r>
              <a:rPr lang="fi-FI" sz="2800" dirty="0"/>
              <a:t> </a:t>
            </a:r>
            <a:r>
              <a:rPr lang="fi-FI" sz="2800" dirty="0" err="1"/>
              <a:t>even</a:t>
            </a:r>
            <a:r>
              <a:rPr lang="fi-FI" sz="2800" dirty="0"/>
              <a:t> </a:t>
            </a:r>
            <a:r>
              <a:rPr lang="fi-FI" sz="2800" dirty="0" err="1"/>
              <a:t>more</a:t>
            </a:r>
            <a:r>
              <a:rPr lang="fi-FI" sz="2800" dirty="0"/>
              <a:t> </a:t>
            </a:r>
            <a:r>
              <a:rPr lang="fi-FI" sz="2800" dirty="0" err="1"/>
              <a:t>so</a:t>
            </a:r>
            <a:endParaRPr lang="fi-FI" sz="2800" dirty="0"/>
          </a:p>
          <a:p>
            <a:pPr>
              <a:lnSpc>
                <a:spcPct val="100000"/>
              </a:lnSpc>
            </a:pPr>
            <a:r>
              <a:rPr lang="fi-FI" sz="2800" dirty="0" err="1"/>
              <a:t>There</a:t>
            </a:r>
            <a:r>
              <a:rPr lang="fi-FI" sz="2800" dirty="0"/>
              <a:t> is </a:t>
            </a:r>
            <a:r>
              <a:rPr lang="fi-FI" sz="2800" dirty="0" err="1"/>
              <a:t>usually</a:t>
            </a:r>
            <a:r>
              <a:rPr lang="fi-FI" sz="2800" dirty="0"/>
              <a:t> no </a:t>
            </a:r>
            <a:r>
              <a:rPr lang="fi-FI" sz="2800" dirty="0" err="1"/>
              <a:t>product</a:t>
            </a:r>
            <a:r>
              <a:rPr lang="fi-FI" sz="2800" dirty="0"/>
              <a:t> </a:t>
            </a:r>
            <a:r>
              <a:rPr lang="fi-FI" sz="2800" dirty="0" err="1"/>
              <a:t>running</a:t>
            </a:r>
            <a:r>
              <a:rPr lang="fi-FI" sz="2800" dirty="0"/>
              <a:t> in ”</a:t>
            </a:r>
            <a:r>
              <a:rPr lang="fi-FI" sz="2800" dirty="0" err="1"/>
              <a:t>production</a:t>
            </a:r>
            <a:r>
              <a:rPr lang="fi-FI" sz="2800" dirty="0"/>
              <a:t> </a:t>
            </a:r>
            <a:r>
              <a:rPr lang="fi-FI" sz="2800" dirty="0" err="1"/>
              <a:t>environment</a:t>
            </a:r>
            <a:r>
              <a:rPr lang="fi-FI" sz="2800" dirty="0"/>
              <a:t>”</a:t>
            </a:r>
          </a:p>
          <a:p>
            <a:pPr>
              <a:lnSpc>
                <a:spcPct val="100000"/>
              </a:lnSpc>
            </a:pPr>
            <a:r>
              <a:rPr lang="fi-FI" sz="2800" dirty="0" err="1"/>
              <a:t>Other</a:t>
            </a:r>
            <a:r>
              <a:rPr lang="fi-FI" sz="2800" dirty="0"/>
              <a:t> </a:t>
            </a:r>
            <a:r>
              <a:rPr lang="fi-FI" sz="2800" dirty="0" err="1"/>
              <a:t>members</a:t>
            </a:r>
            <a:r>
              <a:rPr lang="fi-FI" sz="2800" dirty="0"/>
              <a:t> </a:t>
            </a:r>
            <a:r>
              <a:rPr lang="fi-FI" sz="2800" dirty="0" err="1"/>
              <a:t>need</a:t>
            </a:r>
            <a:r>
              <a:rPr lang="fi-FI" sz="2800" dirty="0"/>
              <a:t> </a:t>
            </a:r>
            <a:r>
              <a:rPr lang="fi-FI" sz="2800" dirty="0" err="1"/>
              <a:t>your</a:t>
            </a:r>
            <a:r>
              <a:rPr lang="fi-FI" sz="2800" dirty="0"/>
              <a:t> </a:t>
            </a:r>
            <a:r>
              <a:rPr lang="fi-FI" sz="2800" dirty="0" err="1"/>
              <a:t>contribution</a:t>
            </a:r>
            <a:r>
              <a:rPr lang="fi-FI" sz="2800" dirty="0"/>
              <a:t> </a:t>
            </a:r>
            <a:r>
              <a:rPr lang="fi-FI" sz="2800" dirty="0" err="1"/>
              <a:t>faster</a:t>
            </a:r>
            <a:r>
              <a:rPr lang="fi-FI" sz="2800" dirty="0"/>
              <a:t> </a:t>
            </a:r>
            <a:r>
              <a:rPr lang="fi-FI" sz="2800" dirty="0" err="1"/>
              <a:t>than</a:t>
            </a:r>
            <a:r>
              <a:rPr lang="fi-FI" sz="2800" dirty="0"/>
              <a:t> </a:t>
            </a:r>
            <a:r>
              <a:rPr lang="fi-FI" sz="2800" dirty="0" err="1"/>
              <a:t>normally</a:t>
            </a:r>
            <a:r>
              <a:rPr lang="fi-FI" sz="2800" dirty="0"/>
              <a:t> (</a:t>
            </a:r>
            <a:r>
              <a:rPr lang="fi-FI" sz="2800" dirty="0" err="1"/>
              <a:t>the</a:t>
            </a:r>
            <a:r>
              <a:rPr lang="fi-FI" sz="2800" dirty="0"/>
              <a:t> </a:t>
            </a:r>
            <a:r>
              <a:rPr lang="fi-FI" sz="2800" dirty="0" err="1"/>
              <a:t>architecture</a:t>
            </a:r>
            <a:r>
              <a:rPr lang="fi-FI" sz="2800" dirty="0"/>
              <a:t>, </a:t>
            </a:r>
            <a:r>
              <a:rPr lang="fi-FI" sz="2800" dirty="0" err="1"/>
              <a:t>folder</a:t>
            </a:r>
            <a:r>
              <a:rPr lang="fi-FI" sz="2800" dirty="0"/>
              <a:t> and </a:t>
            </a:r>
            <a:r>
              <a:rPr lang="fi-FI" sz="2800" dirty="0" err="1"/>
              <a:t>file</a:t>
            </a:r>
            <a:r>
              <a:rPr lang="fi-FI" sz="2800" dirty="0"/>
              <a:t> </a:t>
            </a:r>
            <a:r>
              <a:rPr lang="fi-FI" sz="2800" dirty="0" err="1"/>
              <a:t>structure</a:t>
            </a:r>
            <a:r>
              <a:rPr lang="fi-FI" sz="2800" dirty="0"/>
              <a:t>, </a:t>
            </a:r>
            <a:r>
              <a:rPr lang="fi-FI" sz="2800" dirty="0" err="1"/>
              <a:t>frontend</a:t>
            </a:r>
            <a:r>
              <a:rPr lang="fi-FI" sz="2800" dirty="0"/>
              <a:t> </a:t>
            </a:r>
            <a:r>
              <a:rPr lang="fi-FI" sz="2800" dirty="0" err="1"/>
              <a:t>routing</a:t>
            </a:r>
            <a:r>
              <a:rPr lang="fi-FI" sz="2800" dirty="0"/>
              <a:t>,  API </a:t>
            </a:r>
            <a:r>
              <a:rPr lang="fi-FI" sz="2800" dirty="0" err="1"/>
              <a:t>end</a:t>
            </a:r>
            <a:r>
              <a:rPr lang="fi-FI" sz="2800" dirty="0"/>
              <a:t> </a:t>
            </a:r>
            <a:r>
              <a:rPr lang="fi-FI" sz="2800" dirty="0" err="1"/>
              <a:t>points</a:t>
            </a:r>
            <a:r>
              <a:rPr lang="fi-FI" sz="2800" dirty="0"/>
              <a:t>, … )</a:t>
            </a:r>
          </a:p>
          <a:p>
            <a:pPr>
              <a:lnSpc>
                <a:spcPct val="100000"/>
              </a:lnSpc>
            </a:pPr>
            <a:r>
              <a:rPr lang="fi-FI" sz="2800" dirty="0" err="1"/>
              <a:t>Students</a:t>
            </a:r>
            <a:r>
              <a:rPr lang="fi-FI" sz="2800" dirty="0"/>
              <a:t> </a:t>
            </a:r>
            <a:r>
              <a:rPr lang="fi-FI" sz="2800" dirty="0" err="1"/>
              <a:t>are</a:t>
            </a:r>
            <a:r>
              <a:rPr lang="fi-FI" sz="2800" dirty="0"/>
              <a:t> </a:t>
            </a:r>
            <a:r>
              <a:rPr lang="fi-FI" sz="2800" dirty="0" err="1"/>
              <a:t>not</a:t>
            </a:r>
            <a:r>
              <a:rPr lang="fi-FI" sz="2800" dirty="0"/>
              <a:t> </a:t>
            </a:r>
            <a:r>
              <a:rPr lang="fi-FI" sz="2800" dirty="0" err="1"/>
              <a:t>working</a:t>
            </a:r>
            <a:r>
              <a:rPr lang="fi-FI" sz="2800" dirty="0"/>
              <a:t> </a:t>
            </a:r>
            <a:r>
              <a:rPr lang="fi-FI" sz="2800" dirty="0" err="1"/>
              <a:t>full</a:t>
            </a:r>
            <a:r>
              <a:rPr lang="fi-FI" sz="2800" dirty="0"/>
              <a:t> </a:t>
            </a:r>
            <a:r>
              <a:rPr lang="fi-FI" sz="2800" dirty="0" err="1"/>
              <a:t>time</a:t>
            </a:r>
            <a:r>
              <a:rPr lang="fi-FI" sz="2800" dirty="0"/>
              <a:t> for </a:t>
            </a:r>
            <a:r>
              <a:rPr lang="fi-FI" sz="2800" dirty="0" err="1"/>
              <a:t>that</a:t>
            </a:r>
            <a:r>
              <a:rPr lang="fi-FI" sz="2800" dirty="0"/>
              <a:t> </a:t>
            </a:r>
            <a:r>
              <a:rPr lang="fi-FI" sz="2800" dirty="0" err="1"/>
              <a:t>project</a:t>
            </a:r>
            <a:r>
              <a:rPr lang="fi-FI" sz="2800" dirty="0"/>
              <a:t> </a:t>
            </a:r>
            <a:r>
              <a:rPr lang="fi-FI" sz="2800" dirty="0" err="1"/>
              <a:t>nor</a:t>
            </a:r>
            <a:r>
              <a:rPr lang="fi-FI" sz="2800" dirty="0"/>
              <a:t> </a:t>
            </a:r>
            <a:r>
              <a:rPr lang="fi-FI" sz="2800" dirty="0" err="1"/>
              <a:t>that</a:t>
            </a:r>
            <a:r>
              <a:rPr lang="fi-FI" sz="2800" dirty="0"/>
              <a:t> </a:t>
            </a:r>
            <a:r>
              <a:rPr lang="fi-FI" sz="2800" dirty="0" err="1"/>
              <a:t>tech</a:t>
            </a:r>
            <a:r>
              <a:rPr lang="fi-FI" sz="2800" dirty="0"/>
              <a:t> </a:t>
            </a:r>
            <a:r>
              <a:rPr lang="fi-FI" sz="2800" dirty="0" err="1"/>
              <a:t>stack</a:t>
            </a:r>
            <a:endParaRPr lang="fi-FI" sz="2800" dirty="0"/>
          </a:p>
          <a:p>
            <a:pPr>
              <a:lnSpc>
                <a:spcPct val="100000"/>
              </a:lnSpc>
            </a:pPr>
            <a:r>
              <a:rPr lang="fi-FI" sz="2800" dirty="0" err="1"/>
              <a:t>Students</a:t>
            </a:r>
            <a:r>
              <a:rPr lang="fi-FI" sz="2800" dirty="0"/>
              <a:t> </a:t>
            </a:r>
            <a:r>
              <a:rPr lang="fi-FI" sz="2800" dirty="0" err="1"/>
              <a:t>do</a:t>
            </a:r>
            <a:r>
              <a:rPr lang="fi-FI" sz="2800" dirty="0"/>
              <a:t> </a:t>
            </a:r>
            <a:r>
              <a:rPr lang="fi-FI" sz="2800" dirty="0" err="1"/>
              <a:t>more</a:t>
            </a:r>
            <a:r>
              <a:rPr lang="fi-FI" sz="2800" dirty="0"/>
              <a:t> </a:t>
            </a:r>
            <a:r>
              <a:rPr lang="fi-FI" sz="2800" dirty="0" err="1"/>
              <a:t>roles</a:t>
            </a:r>
            <a:r>
              <a:rPr lang="fi-FI" sz="2800" dirty="0"/>
              <a:t> </a:t>
            </a:r>
            <a:r>
              <a:rPr lang="fi-FI" sz="2800" dirty="0" err="1"/>
              <a:t>than</a:t>
            </a:r>
            <a:r>
              <a:rPr lang="fi-FI" sz="2800" dirty="0"/>
              <a:t> SW </a:t>
            </a:r>
            <a:r>
              <a:rPr lang="fi-FI" sz="2800" dirty="0" err="1"/>
              <a:t>developers</a:t>
            </a:r>
            <a:r>
              <a:rPr lang="fi-FI" sz="2800" dirty="0"/>
              <a:t> </a:t>
            </a:r>
            <a:r>
              <a:rPr lang="fi-FI" sz="2800" i="1" dirty="0" err="1"/>
              <a:t>typically</a:t>
            </a:r>
            <a:r>
              <a:rPr lang="fi-FI" sz="2800" dirty="0"/>
              <a:t> </a:t>
            </a:r>
            <a:r>
              <a:rPr lang="fi-FI" sz="2800" dirty="0" err="1"/>
              <a:t>do</a:t>
            </a:r>
            <a:r>
              <a:rPr lang="fi-FI" sz="2800" dirty="0"/>
              <a:t>. (</a:t>
            </a:r>
            <a:r>
              <a:rPr lang="fi-FI" sz="2800" dirty="0" err="1"/>
              <a:t>incl</a:t>
            </a:r>
            <a:r>
              <a:rPr lang="fi-FI" sz="2800" dirty="0"/>
              <a:t>. Product </a:t>
            </a:r>
            <a:r>
              <a:rPr lang="fi-FI" sz="2800" dirty="0" err="1"/>
              <a:t>Owner</a:t>
            </a:r>
            <a:r>
              <a:rPr lang="fi-FI" sz="2800" dirty="0"/>
              <a:t>, Product and UX design, </a:t>
            </a:r>
            <a:r>
              <a:rPr lang="fi-FI" sz="2800" dirty="0" err="1"/>
              <a:t>customer</a:t>
            </a:r>
            <a:r>
              <a:rPr lang="fi-FI" sz="2800" dirty="0"/>
              <a:t> </a:t>
            </a:r>
            <a:r>
              <a:rPr lang="fi-FI" sz="2800" dirty="0" err="1"/>
              <a:t>contacts</a:t>
            </a:r>
            <a:r>
              <a:rPr lang="fi-FI" sz="28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a:t>
            </a:r>
            <a:r>
              <a:rPr lang="fi-FI" sz="3500" dirty="0"/>
              <a:t> </a:t>
            </a:r>
            <a:r>
              <a:rPr lang="fi-FI" sz="3500" dirty="0" err="1"/>
              <a:t>goals</a:t>
            </a:r>
            <a:r>
              <a:rPr lang="fi-FI" sz="3500" dirty="0"/>
              <a:t> in </a:t>
            </a:r>
            <a:r>
              <a:rPr lang="fi-FI" sz="3500" dirty="0" err="1"/>
              <a:t>our</a:t>
            </a:r>
            <a:r>
              <a:rPr lang="fi-FI" sz="3500" dirty="0"/>
              <a:t> </a:t>
            </a:r>
            <a:r>
              <a:rPr lang="fi-FI" sz="3500" dirty="0" err="1"/>
              <a:t>projects</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0234"/>
            <a:ext cx="11125198" cy="4623204"/>
          </a:xfrm>
        </p:spPr>
        <p:txBody>
          <a:bodyPr>
            <a:normAutofit/>
          </a:bodyPr>
          <a:lstStyle/>
          <a:p>
            <a:pPr marL="0" indent="0">
              <a:buNone/>
            </a:pPr>
            <a:r>
              <a:rPr lang="en-US" dirty="0"/>
              <a:t>Basically you want to create a “well-oiled machine” or  “heavy but steady train” that slowly but inevitably starts to produce results, </a:t>
            </a:r>
            <a:r>
              <a:rPr lang="en-US" b="1" dirty="0"/>
              <a:t>especially towards the end of the project</a:t>
            </a:r>
          </a:p>
          <a:p>
            <a:r>
              <a:rPr lang="en-US" dirty="0"/>
              <a:t>It’s also important to have enjoyable challenging environment, where the pressure is manageable and will not cause stress</a:t>
            </a:r>
          </a:p>
          <a:p>
            <a:r>
              <a:rPr lang="en-US" dirty="0"/>
              <a:t>We want to make the mistakes here you don’t want to do in your first job!</a:t>
            </a:r>
          </a:p>
          <a:p>
            <a:r>
              <a:rPr lang="en-US" dirty="0"/>
              <a:t>Most important is not the product, but developing the process/project so that your next project would start </a:t>
            </a:r>
            <a:r>
              <a:rPr lang="en-US" dirty="0" err="1"/>
              <a:t>suberbly</a:t>
            </a:r>
            <a:endParaRPr lang="en-US" dirty="0"/>
          </a:p>
          <a:p>
            <a:pPr lvl="1"/>
            <a:r>
              <a:rPr lang="en-US" dirty="0"/>
              <a:t>Of course if that is really successful you have a good version of the product at the end of the project. Good sound first version of the product but not the best.</a:t>
            </a:r>
          </a:p>
          <a:p>
            <a:r>
              <a:rPr lang="en-US" dirty="0"/>
              <a:t>If all process and project factors are sound, your team might produce more product results on the last 2-3 weeks than a immature project will produce in the whole 16 weeks!  </a:t>
            </a:r>
          </a:p>
          <a:p>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67268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These</a:t>
            </a:r>
            <a:r>
              <a:rPr lang="fi-FI" sz="3500" dirty="0"/>
              <a:t> </a:t>
            </a:r>
            <a:r>
              <a:rPr lang="fi-FI" sz="3500" dirty="0" err="1"/>
              <a:t>could</a:t>
            </a:r>
            <a:r>
              <a:rPr lang="fi-FI" sz="3500" dirty="0"/>
              <a:t> </a:t>
            </a:r>
            <a:r>
              <a:rPr lang="fi-FI" sz="3500" dirty="0" err="1"/>
              <a:t>make</a:t>
            </a:r>
            <a:r>
              <a:rPr lang="fi-FI" sz="3500" dirty="0"/>
              <a:t> </a:t>
            </a:r>
            <a:r>
              <a:rPr lang="fi-FI" sz="3500" dirty="0" err="1"/>
              <a:t>our</a:t>
            </a:r>
            <a:r>
              <a:rPr lang="fi-FI" sz="3500" dirty="0"/>
              <a:t> </a:t>
            </a:r>
            <a:r>
              <a:rPr lang="fi-FI" sz="3500" dirty="0" err="1"/>
              <a:t>projects</a:t>
            </a:r>
            <a:r>
              <a:rPr lang="fi-FI" sz="3500" dirty="0"/>
              <a:t> </a:t>
            </a:r>
            <a:r>
              <a:rPr lang="fi-FI" sz="3500" dirty="0" err="1"/>
              <a:t>efficient</a:t>
            </a:r>
            <a:r>
              <a:rPr lang="fi-FI" sz="3500" dirty="0"/>
              <a:t> &amp; </a:t>
            </a:r>
            <a:r>
              <a:rPr lang="fi-FI" sz="3500" dirty="0" err="1"/>
              <a:t>enjoyable</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b="1" dirty="0">
                <a:solidFill>
                  <a:srgbClr val="00B050"/>
                </a:solidFill>
              </a:rPr>
              <a:t>Scrum understood, philosophy digested and followed. Teams can get fully Scrum-autonomous</a:t>
            </a:r>
          </a:p>
          <a:p>
            <a:pPr lvl="1"/>
            <a:r>
              <a:rPr lang="en-US" b="1" dirty="0">
                <a:solidFill>
                  <a:srgbClr val="00B050"/>
                </a:solidFill>
              </a:rPr>
              <a:t>Also some visually pleasant and intuitive Scrum tool used properly	 </a:t>
            </a:r>
          </a:p>
          <a:p>
            <a:r>
              <a:rPr lang="en-US" b="1" dirty="0">
                <a:solidFill>
                  <a:srgbClr val="00B050"/>
                </a:solidFill>
              </a:rPr>
              <a:t>Communication and reactions</a:t>
            </a:r>
          </a:p>
          <a:p>
            <a:pPr lvl="1"/>
            <a:r>
              <a:rPr lang="en-US" b="1" dirty="0">
                <a:solidFill>
                  <a:srgbClr val="00B050"/>
                </a:solidFill>
              </a:rPr>
              <a:t>Communication tool and channels, e.g. 10 well-thought channels in Teams/Slack. </a:t>
            </a:r>
          </a:p>
          <a:p>
            <a:pPr lvl="1"/>
            <a:r>
              <a:rPr lang="en-US" b="1" dirty="0">
                <a:solidFill>
                  <a:srgbClr val="00B050"/>
                </a:solidFill>
              </a:rPr>
              <a:t>Meeting and file naming. Reactions to someone working at Saturday night.</a:t>
            </a:r>
          </a:p>
          <a:p>
            <a:r>
              <a:rPr lang="en-US" b="1" dirty="0">
                <a:solidFill>
                  <a:srgbClr val="00B050"/>
                </a:solidFill>
              </a:rPr>
              <a:t>Agile documentation</a:t>
            </a:r>
          </a:p>
          <a:p>
            <a:r>
              <a:rPr lang="en-US" b="1" dirty="0">
                <a:solidFill>
                  <a:srgbClr val="00B050"/>
                </a:solidFill>
              </a:rPr>
              <a:t>Architecture and sound SW philosophy</a:t>
            </a:r>
          </a:p>
          <a:p>
            <a:r>
              <a:rPr lang="en-US" b="1" dirty="0">
                <a:solidFill>
                  <a:srgbClr val="00B050"/>
                </a:solidFill>
              </a:rPr>
              <a:t>Git process and review skills</a:t>
            </a:r>
          </a:p>
          <a:p>
            <a:r>
              <a:rPr lang="en-US" b="1" dirty="0">
                <a:solidFill>
                  <a:srgbClr val="00B050"/>
                </a:solidFill>
              </a:rPr>
              <a:t>Technical skills</a:t>
            </a:r>
          </a:p>
          <a:p>
            <a:r>
              <a:rPr lang="en-US" b="1" dirty="0">
                <a:solidFill>
                  <a:srgbClr val="00B050"/>
                </a:solidFill>
              </a:rPr>
              <a:t>Spreading the skills and knowledge across the team(s)</a:t>
            </a:r>
          </a:p>
          <a:p>
            <a:r>
              <a:rPr lang="en-US" b="1" dirty="0">
                <a:solidFill>
                  <a:srgbClr val="00B050"/>
                </a:solidFill>
              </a:rPr>
              <a:t>Courage</a:t>
            </a:r>
          </a:p>
          <a:p>
            <a:r>
              <a:rPr lang="en-US" b="1" dirty="0">
                <a:solidFill>
                  <a:srgbClr val="00B050"/>
                </a:solidFill>
              </a:rPr>
              <a:t>Lean prototyping approach to product development (avoid the “analysis paralysis”)</a:t>
            </a:r>
          </a:p>
          <a:p>
            <a:r>
              <a:rPr lang="en-US" i="1" dirty="0" err="1"/>
              <a:t>Restrospective</a:t>
            </a:r>
            <a:r>
              <a:rPr lang="en-US" i="1" dirty="0"/>
              <a:t> of all the above (“inspect and adapt”)</a:t>
            </a:r>
          </a:p>
          <a:p>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422954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Scrum</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https://github.com/valju/scrum_learning/tree/master/ScrumDrawings</a:t>
            </a:r>
            <a:r>
              <a:rPr lang="en-US" dirty="0"/>
              <a:t>      git pull the repo and open this folder</a:t>
            </a:r>
          </a:p>
          <a:p>
            <a:pPr lvl="1"/>
            <a:r>
              <a:rPr lang="en-US" dirty="0">
                <a:hlinkClick r:id="rId3"/>
              </a:rPr>
              <a:t>https://github.com/valju/scrum_learning/blob/master/ScrumDrawings/02_AboutScrumRolesAndTasks.pdf</a:t>
            </a:r>
            <a:endParaRPr lang="en-US" dirty="0"/>
          </a:p>
          <a:p>
            <a:pPr lvl="1"/>
            <a:r>
              <a:rPr lang="en-US" dirty="0">
                <a:hlinkClick r:id="rId4"/>
              </a:rPr>
              <a:t>https://github.com/valju/scrum_learning/blob/master/ScrumDrawings/03_ScrumMeetingTypes_ActionsAndAttendees.pdf</a:t>
            </a:r>
            <a:endParaRPr lang="en-US" dirty="0"/>
          </a:p>
          <a:p>
            <a:pPr lvl="1"/>
            <a:r>
              <a:rPr lang="en-US" dirty="0">
                <a:hlinkClick r:id="rId5"/>
              </a:rPr>
              <a:t>https://github.com/valju/scrum_learning/blob/master/ScrumDrawings/04b_ScrumSchedule_for_OneWeekSprint_TypicalMiddleOfWeekCloseAndStart.pdf</a:t>
            </a:r>
            <a:endParaRPr lang="en-US" dirty="0"/>
          </a:p>
          <a:p>
            <a:r>
              <a:rPr lang="en-US" dirty="0"/>
              <a:t>Scrum understanding and knowledge has to go to a level where at the end nobody even thinks we are using Scrum. Everybody automatically does all things right</a:t>
            </a:r>
          </a:p>
          <a:p>
            <a:r>
              <a:rPr lang="en-US" dirty="0"/>
              <a:t>In the beginning, on the </a:t>
            </a:r>
            <a:r>
              <a:rPr lang="en-US" dirty="0" err="1"/>
              <a:t>otherhand</a:t>
            </a:r>
            <a:r>
              <a:rPr lang="en-US" dirty="0"/>
              <a:t>, it’s better to recap e.g. the meeting type before the meeting. What’s done there and what’s NOT done there</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170355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200" dirty="0"/>
              <a:t>Architecture and SW design principles</a:t>
            </a:r>
            <a:r>
              <a:rPr lang="fi-FI" sz="3500" dirty="0"/>
              <a:t> </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https://github.com/haagahelia/swd4tn023/blob/master/06_ohjelmistoarkkitehtuurit_ja_patternit/SoftwareArchitecturesAndPatterns.pdf</a:t>
            </a:r>
            <a:endParaRPr lang="en-US" dirty="0"/>
          </a:p>
          <a:p>
            <a:pPr lvl="2"/>
            <a:r>
              <a:rPr lang="en-US" dirty="0"/>
              <a:t>The principles of sound architecture, choosing appropriate architecture, principles in SW design, … basically philosophy = ways to think automatically</a:t>
            </a:r>
            <a:endParaRPr lang="en-US" dirty="0">
              <a:hlinkClick r:id="rId3"/>
            </a:endParaRPr>
          </a:p>
          <a:p>
            <a:pPr lvl="1"/>
            <a:r>
              <a:rPr lang="en-US" dirty="0">
                <a:hlinkClick r:id="rId3"/>
              </a:rPr>
              <a:t>https://github.com/haagahelia/swd4tn023/blob/master/06_ohjelmistoarkkitehtuurit_ja_patternit/uuid.pdf</a:t>
            </a:r>
            <a:endParaRPr lang="en-US" dirty="0"/>
          </a:p>
          <a:p>
            <a:pPr lvl="2"/>
            <a:r>
              <a:rPr lang="en-US" dirty="0"/>
              <a:t>Just one technical example related to architectures</a:t>
            </a:r>
          </a:p>
          <a:p>
            <a:r>
              <a:rPr lang="en-US" dirty="0"/>
              <a:t>When you digested the correct philosophies you tend to make correct choices without thinking!</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201440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200" dirty="0"/>
              <a:t>Git </a:t>
            </a:r>
            <a:r>
              <a:rPr lang="fi-FI" sz="3200" dirty="0" err="1"/>
              <a:t>process</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https://github.com/haagahelia/swd4tn023/tree/master/03_infra_ja_automaatio/BasicGitBranchingMinimumForBigTeams</a:t>
            </a:r>
            <a:r>
              <a:rPr lang="en-US" dirty="0"/>
              <a:t> </a:t>
            </a:r>
          </a:p>
          <a:p>
            <a:r>
              <a:rPr lang="en-US" dirty="0"/>
              <a:t>Four level professional model? Or the simplified two level model that has been successfully used in many of our student projects, as it fits possible better our project nature, look at the beginning of </a:t>
            </a:r>
            <a:r>
              <a:rPr lang="en-US"/>
              <a:t>this slide set </a:t>
            </a:r>
            <a:endParaRPr lang="en-US" dirty="0"/>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74640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200" dirty="0"/>
              <a:t>Agile </a:t>
            </a:r>
            <a:r>
              <a:rPr lang="fi-FI" sz="3200" dirty="0" err="1"/>
              <a:t>documentation</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https://github.com/haagahelia/swd4tn023/blob/master/06_ohjelmistoarkkitehtuurit_ja_patternit/documentation_principles_for_sw_projects.pdf</a:t>
            </a:r>
            <a:endParaRPr lang="en-US" dirty="0"/>
          </a:p>
          <a:p>
            <a:r>
              <a:rPr lang="en-US" dirty="0"/>
              <a:t>Read those 8 slides above</a:t>
            </a:r>
          </a:p>
          <a:p>
            <a:r>
              <a:rPr lang="en-US" dirty="0"/>
              <a:t>Also in this important topic we have the non-simple thinking. This is an example of 2 ‘conflicting’ approaches</a:t>
            </a:r>
          </a:p>
          <a:p>
            <a:pPr lvl="1"/>
            <a:r>
              <a:rPr lang="en-US" dirty="0"/>
              <a:t>While learning in school we might do heavy documentation, where the learning process steps are important</a:t>
            </a:r>
          </a:p>
          <a:p>
            <a:pPr lvl="1"/>
            <a:r>
              <a:rPr lang="en-US" dirty="0"/>
              <a:t>While doing real project we emphasize maintainability and agility also for documentation    </a:t>
            </a:r>
          </a:p>
          <a:p>
            <a:pPr lvl="1"/>
            <a:endParaRPr lang="en-US"/>
          </a:p>
          <a:p>
            <a:pPr lvl="1"/>
            <a:endParaRPr lang="en-US" dirty="0"/>
          </a:p>
          <a:p>
            <a:r>
              <a:rPr lang="en-US" dirty="0"/>
              <a:t>A bit different but related important hint:</a:t>
            </a:r>
          </a:p>
          <a:p>
            <a:pPr lvl="1"/>
            <a:r>
              <a:rPr lang="en-US" b="1" dirty="0">
                <a:solidFill>
                  <a:srgbClr val="00B050"/>
                </a:solidFill>
              </a:rPr>
              <a:t>Make your own notes! </a:t>
            </a:r>
            <a:r>
              <a:rPr lang="en-US" dirty="0"/>
              <a:t>While e.g. meeting customer, make a text file for yourself, name it well and save to good folder before the meeting. Put there date, which customer was present and then all of your notes. Fast written, format not important, 100% correctness is not important. In every project we happen wonder what was said in the meetings. Plus we get all the future development ideas written down when they occur. Shows respect for the customer too.</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425593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a:t>
            </a:r>
            <a:r>
              <a:rPr lang="fi-FI" sz="3500" dirty="0"/>
              <a:t> long version of </a:t>
            </a:r>
            <a:r>
              <a:rPr lang="fi-FI" sz="3500" dirty="0" err="1"/>
              <a:t>the</a:t>
            </a:r>
            <a:r>
              <a:rPr lang="fi-FI" sz="3500" dirty="0"/>
              <a:t> </a:t>
            </a:r>
            <a:r>
              <a:rPr lang="fi-FI" sz="3500" i="1" dirty="0" err="1"/>
              <a:t>project</a:t>
            </a:r>
            <a:r>
              <a:rPr lang="fi-FI" sz="3500" i="1" dirty="0"/>
              <a:t> </a:t>
            </a:r>
            <a:r>
              <a:rPr lang="fi-FI" sz="3500" i="1" dirty="0" err="1"/>
              <a:t>lessons</a:t>
            </a:r>
            <a:r>
              <a:rPr lang="fi-FI" sz="3500" i="1" dirty="0"/>
              <a:t> </a:t>
            </a:r>
            <a:r>
              <a:rPr lang="fi-FI" sz="3500" i="1" dirty="0" err="1"/>
              <a:t>learned</a:t>
            </a:r>
            <a:endParaRPr lang="fi-FI" sz="3500" i="1"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Based on experiences from tens (or hundreds if counting thesis projects) of student projects</a:t>
            </a:r>
          </a:p>
          <a:p>
            <a:r>
              <a:rPr lang="en-US" dirty="0"/>
              <a:t>Basically nothing earth shaking, but these things require thinking so that we can avoid these pitfalls from the start.</a:t>
            </a:r>
          </a:p>
          <a:p>
            <a:r>
              <a:rPr lang="en-US" dirty="0"/>
              <a:t>Not a </a:t>
            </a:r>
            <a:r>
              <a:rPr lang="en-US" dirty="0" err="1"/>
              <a:t>Pulizer</a:t>
            </a:r>
            <a:r>
              <a:rPr lang="en-US" dirty="0"/>
              <a:t> price winner, but certainly lists points that some projects </a:t>
            </a:r>
            <a:r>
              <a:rPr lang="en-US"/>
              <a:t>could have used in past.</a:t>
            </a:r>
            <a:endParaRPr lang="en-US" dirty="0"/>
          </a:p>
          <a:p>
            <a:r>
              <a:rPr lang="en-US" dirty="0">
                <a:hlinkClick r:id="rId2"/>
              </a:rPr>
              <a:t>http://myy.haaga-helia.fi/~valju/perma/sw_project_courses/Software%20Development%20projects.pdf</a:t>
            </a:r>
            <a:endParaRPr lang="en-US" dirty="0"/>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972624625"/>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DED4E12E-7268-4B03-A47B-0755D62B5E31}">
  <ds:schemaRefs>
    <ds:schemaRef ds:uri="http://schemas.microsoft.com/office/2006/documentManagement/types"/>
    <ds:schemaRef ds:uri="http://purl.org/dc/elements/1.1/"/>
    <ds:schemaRef ds:uri="http://purl.org/dc/dcmitype/"/>
    <ds:schemaRef ds:uri="http://schemas.microsoft.com/office/infopath/2007/PartnerControls"/>
    <ds:schemaRef ds:uri="http://schemas.microsoft.com/office/2006/metadata/properties"/>
    <ds:schemaRef ds:uri="http://purl.org/dc/terms/"/>
    <ds:schemaRef ds:uri="http://www.w3.org/XML/1998/namespace"/>
    <ds:schemaRef ds:uri="http://schemas.openxmlformats.org/package/2006/metadata/core-properties"/>
    <ds:schemaRef ds:uri="a915d5db-83f9-4a1c-939a-8e707aa4dcbb"/>
    <ds:schemaRef ds:uri="23ce7308-0f1e-43e9-aba3-b9c7d7318f5c"/>
  </ds:schemaRefs>
</ds:datastoreItem>
</file>

<file path=docProps/app.xml><?xml version="1.0" encoding="utf-8"?>
<Properties xmlns="http://schemas.openxmlformats.org/officeDocument/2006/extended-properties" xmlns:vt="http://schemas.openxmlformats.org/officeDocument/2006/docPropsVTypes">
  <Template>blank</Template>
  <TotalTime>541</TotalTime>
  <Words>1047</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Software Projects</vt:lpstr>
      <vt:lpstr>How Softala etc. school projects differ from the usual ones in business</vt:lpstr>
      <vt:lpstr>The goals in our projects</vt:lpstr>
      <vt:lpstr>These could make our projects efficient &amp; enjoyable</vt:lpstr>
      <vt:lpstr>Scrum</vt:lpstr>
      <vt:lpstr>Architecture and SW design principles </vt:lpstr>
      <vt:lpstr>Git process</vt:lpstr>
      <vt:lpstr>Agile documentation</vt:lpstr>
      <vt:lpstr>The long version of the project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48</cp:revision>
  <cp:lastPrinted>2020-09-28T07:56:54Z</cp:lastPrinted>
  <dcterms:created xsi:type="dcterms:W3CDTF">2022-03-13T19:29:09Z</dcterms:created>
  <dcterms:modified xsi:type="dcterms:W3CDTF">2022-12-13T15:38:51Z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