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18758-2483-4BB2-ABDC-EB91696F6628}" v="1" dt="2022-04-14T13:50:37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39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S::valju@haaga-helia.fi::0494df6c-5b8e-4ae2-805b-7081aacdc9fa" providerId="AD" clId="Web-{03E18758-2483-4BB2-ABDC-EB91696F6628}"/>
    <pc:docChg chg="modSld">
      <pc:chgData name="Välimäki Juhani" userId="S::valju@haaga-helia.fi::0494df6c-5b8e-4ae2-805b-7081aacdc9fa" providerId="AD" clId="Web-{03E18758-2483-4BB2-ABDC-EB91696F6628}" dt="2022-04-14T13:50:37.600" v="0" actId="14100"/>
      <pc:docMkLst>
        <pc:docMk/>
      </pc:docMkLst>
      <pc:sldChg chg="modSp">
        <pc:chgData name="Välimäki Juhani" userId="S::valju@haaga-helia.fi::0494df6c-5b8e-4ae2-805b-7081aacdc9fa" providerId="AD" clId="Web-{03E18758-2483-4BB2-ABDC-EB91696F6628}" dt="2022-04-14T13:50:37.600" v="0" actId="14100"/>
        <pc:sldMkLst>
          <pc:docMk/>
          <pc:sldMk cId="0" sldId="259"/>
        </pc:sldMkLst>
        <pc:spChg chg="mod">
          <ac:chgData name="Välimäki Juhani" userId="S::valju@haaga-helia.fi::0494df6c-5b8e-4ae2-805b-7081aacdc9fa" providerId="AD" clId="Web-{03E18758-2483-4BB2-ABDC-EB91696F6628}" dt="2022-04-14T13:50:37.600" v="0" actId="14100"/>
          <ac:spMkLst>
            <pc:docMk/>
            <pc:sldMk cId="0" sldId="259"/>
            <ac:spMk id="16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713f5ea6f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713f5ea6f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a713f5ea6f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i-FI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713f5ea6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a713f5ea6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a713f5ea6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713f5ea6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ga713f5ea6f_0_1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a713f5ea6f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dia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23300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pystysuora teksti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457200" y="991998"/>
            <a:ext cx="8229600" cy="10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 rot="5400000">
            <a:off x="2635177" y="108022"/>
            <a:ext cx="3873646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ystysuora otsikko ja teksti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 rot="5400000">
            <a:off x="5238750" y="2724150"/>
            <a:ext cx="4572000" cy="20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1123950" y="781050"/>
            <a:ext cx="4572000" cy="59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, teksti ja sisältö" type="txAndObj">
  <p:cSld name="TEXT_AND_OBJEC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96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2"/>
          </p:nvPr>
        </p:nvSpPr>
        <p:spPr>
          <a:xfrm>
            <a:off x="4572000" y="2362200"/>
            <a:ext cx="396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ko ja sisältö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57200" y="991998"/>
            <a:ext cx="8229600" cy="10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457200" y="2285999"/>
            <a:ext cx="8229600" cy="387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3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/>
            </a:lvl1pPr>
            <a:lvl2pPr marL="914400" lvl="1" indent="-355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algn="l">
              <a:lnSpc>
                <a:spcPct val="13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/>
            </a:lvl3pPr>
            <a:lvl4pPr marL="1828800" lvl="3" indent="-34290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san ylätunniste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ksi sisältökohdetta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57200" y="991998"/>
            <a:ext cx="8229600" cy="10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57200" y="2362200"/>
            <a:ext cx="396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572000" y="2362200"/>
            <a:ext cx="39624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ailu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in otsikko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991998"/>
            <a:ext cx="8229600" cy="10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yhjä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ollinen sisältö" type="objTx">
  <p:cSld name="OBJECT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tsikollinen kuva" type="picTx">
  <p:cSld name="PICTURE_WITH_CAPTIO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7CD568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007AC9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738CBC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0099B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3A1A1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ftr" idx="11"/>
          </p:nvPr>
        </p:nvSpPr>
        <p:spPr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991998"/>
            <a:ext cx="8229600" cy="106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2285999"/>
            <a:ext cx="8229600" cy="3873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rgbClr val="7CD568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rgbClr val="007AC9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738CBC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0099B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262626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3A1A18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27353"/>
            <a:ext cx="1127620" cy="3278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sldNum" idx="12"/>
          </p:nvPr>
        </p:nvSpPr>
        <p:spPr>
          <a:xfrm>
            <a:off x="7772400" y="6350423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 i="0" u="none" strike="noStrike" cap="none">
                <a:solidFill>
                  <a:srgbClr val="4C4C4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i-FI"/>
              <a:t>‹#›</a:t>
            </a:fld>
            <a:endParaRPr/>
          </a:p>
        </p:txBody>
      </p:sp>
      <p:grpSp>
        <p:nvGrpSpPr>
          <p:cNvPr id="14" name="Google Shape;14;p1"/>
          <p:cNvGrpSpPr/>
          <p:nvPr/>
        </p:nvGrpSpPr>
        <p:grpSpPr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5" name="Google Shape;15;p1"/>
            <p:cNvSpPr/>
            <p:nvPr/>
          </p:nvSpPr>
          <p:spPr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Google Shape;21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57200" y="340891"/>
            <a:ext cx="1326025" cy="422508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microsoftstream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microsoft.com/fi-fi/stream/portal-create-screen-record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685800" y="1276102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b="1"/>
              <a:t>Ohjelmistokehityksen teknologioita -kurssin seminaarityö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1371600" y="5548750"/>
            <a:ext cx="6400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i-FI" b="1"/>
              <a:t>&lt;Tekijän Nimi&gt;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1371600" y="2794800"/>
            <a:ext cx="6400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i-FI" b="1"/>
              <a:t>Työn otsikko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ubTitle" idx="1"/>
          </p:nvPr>
        </p:nvSpPr>
        <p:spPr>
          <a:xfrm>
            <a:off x="1371600" y="3756100"/>
            <a:ext cx="6400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fi-FI" b="1"/>
              <a:t>&lt;Seminaarin nimi, esim “1 tietorakenteet ja algoritmit”&gt;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>
            <a:spLocks noGrp="1"/>
          </p:cNvSpPr>
          <p:nvPr>
            <p:ph type="title"/>
          </p:nvPr>
        </p:nvSpPr>
        <p:spPr>
          <a:xfrm>
            <a:off x="457200" y="650598"/>
            <a:ext cx="8229600" cy="1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Seminaarityön ylätason esittely</a:t>
            </a:r>
            <a:endParaRPr dirty="0"/>
          </a:p>
        </p:txBody>
      </p:sp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457200" y="1618025"/>
            <a:ext cx="8229600" cy="19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Mitä seminaarityöni käsittelee?</a:t>
            </a:r>
            <a:endParaRPr sz="1800" dirty="0"/>
          </a:p>
          <a:p>
            <a:pPr marL="342900" lvl="0" indent="-34290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Miksi tämä on kiinnostavaa ja tärkeää?</a:t>
            </a:r>
            <a:endParaRPr sz="1800" dirty="0"/>
          </a:p>
          <a:p>
            <a:pPr marL="342900" lvl="0" indent="-34290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Mahdollisia kuvankaappauksia tekemistäni asioista</a:t>
            </a:r>
            <a:endParaRPr sz="1800" dirty="0"/>
          </a:p>
          <a:p>
            <a:pPr marL="0" lvl="0" indent="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0" y="3432550"/>
            <a:ext cx="8229600" cy="1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800">
                <a:solidFill>
                  <a:srgbClr val="444444"/>
                </a:solidFill>
                <a:highlight>
                  <a:srgbClr val="FFFFFF"/>
                </a:highlight>
              </a:rPr>
              <a:t>Ratkaisun idea ylätasolla, kaaviokuva jos sellainen havainnollistaa asiaa:</a:t>
            </a: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12" name="Google Shape;112;p15"/>
          <p:cNvSpPr/>
          <p:nvPr/>
        </p:nvSpPr>
        <p:spPr>
          <a:xfrm>
            <a:off x="320500" y="5154325"/>
            <a:ext cx="1483200" cy="127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Datalähde xyz</a:t>
            </a:r>
            <a:endParaRPr/>
          </a:p>
        </p:txBody>
      </p:sp>
      <p:cxnSp>
        <p:nvCxnSpPr>
          <p:cNvPr id="113" name="Google Shape;113;p15"/>
          <p:cNvCxnSpPr>
            <a:stCxn id="112" idx="3"/>
          </p:cNvCxnSpPr>
          <p:nvPr/>
        </p:nvCxnSpPr>
        <p:spPr>
          <a:xfrm rot="10800000" flipH="1">
            <a:off x="1803700" y="5780125"/>
            <a:ext cx="11079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114;p15"/>
          <p:cNvSpPr/>
          <p:nvPr/>
        </p:nvSpPr>
        <p:spPr>
          <a:xfrm>
            <a:off x="2911600" y="5147425"/>
            <a:ext cx="1483200" cy="127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Palvelinkomponentti, joka laskee datasta sitä ja tätä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5118675" y="3936200"/>
            <a:ext cx="1483200" cy="204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Mobiilikäyttöiittymä jolla käyttäjä voi tehdä tämän ja tuon reaalimaailmassa</a:t>
            </a:r>
            <a:endParaRPr/>
          </a:p>
        </p:txBody>
      </p:sp>
      <p:cxnSp>
        <p:nvCxnSpPr>
          <p:cNvPr id="116" name="Google Shape;116;p15"/>
          <p:cNvCxnSpPr>
            <a:stCxn id="114" idx="3"/>
            <a:endCxn id="115" idx="1"/>
          </p:cNvCxnSpPr>
          <p:nvPr/>
        </p:nvCxnSpPr>
        <p:spPr>
          <a:xfrm rot="10800000" flipH="1">
            <a:off x="4394800" y="4958725"/>
            <a:ext cx="723900" cy="82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5"/>
          <p:cNvSpPr/>
          <p:nvPr/>
        </p:nvSpPr>
        <p:spPr>
          <a:xfrm>
            <a:off x="7578900" y="4023750"/>
            <a:ext cx="1107900" cy="734700"/>
          </a:xfrm>
          <a:prstGeom prst="sun">
            <a:avLst>
              <a:gd name="adj" fmla="val 2500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7962873" y="4486300"/>
            <a:ext cx="723924" cy="338580"/>
          </a:xfrm>
          <a:prstGeom prst="cloud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" name="Google Shape;119;p15"/>
          <p:cNvCxnSpPr/>
          <p:nvPr/>
        </p:nvCxnSpPr>
        <p:spPr>
          <a:xfrm rot="10800000" flipH="1">
            <a:off x="6601875" y="4690550"/>
            <a:ext cx="1072200" cy="26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0" name="Google Shape;120;p15"/>
          <p:cNvCxnSpPr>
            <a:stCxn id="115" idx="2"/>
          </p:cNvCxnSpPr>
          <p:nvPr/>
        </p:nvCxnSpPr>
        <p:spPr>
          <a:xfrm flipH="1">
            <a:off x="4476375" y="5981300"/>
            <a:ext cx="1383900" cy="3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" name="Google Shape;121;p15"/>
          <p:cNvSpPr txBox="1"/>
          <p:nvPr/>
        </p:nvSpPr>
        <p:spPr>
          <a:xfrm>
            <a:off x="5034350" y="6214500"/>
            <a:ext cx="187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Tahoma"/>
                <a:ea typeface="Tahoma"/>
                <a:cs typeface="Tahoma"/>
                <a:sym typeface="Tahoma"/>
              </a:rPr>
              <a:t>Lähetään jotain tietoa takaisin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/>
        </p:nvSpPr>
        <p:spPr>
          <a:xfrm>
            <a:off x="311700" y="13259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57200" y="593998"/>
            <a:ext cx="8229600" cy="1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/>
              <a:t>Työn tekninen ”arkkitehtuurikaavio”</a:t>
            </a:r>
            <a:endParaRPr dirty="0"/>
          </a:p>
        </p:txBody>
      </p:sp>
      <p:sp>
        <p:nvSpPr>
          <p:cNvPr id="129" name="Google Shape;129;p16"/>
          <p:cNvSpPr/>
          <p:nvPr/>
        </p:nvSpPr>
        <p:spPr>
          <a:xfrm>
            <a:off x="457200" y="3813875"/>
            <a:ext cx="1483200" cy="127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Datalähde xyz</a:t>
            </a:r>
            <a:endParaRPr/>
          </a:p>
        </p:txBody>
      </p:sp>
      <p:cxnSp>
        <p:nvCxnSpPr>
          <p:cNvPr id="130" name="Google Shape;130;p16"/>
          <p:cNvCxnSpPr>
            <a:stCxn id="129" idx="3"/>
          </p:cNvCxnSpPr>
          <p:nvPr/>
        </p:nvCxnSpPr>
        <p:spPr>
          <a:xfrm rot="10800000" flipH="1">
            <a:off x="1940400" y="4439675"/>
            <a:ext cx="11079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" name="Google Shape;131;p16"/>
          <p:cNvSpPr/>
          <p:nvPr/>
        </p:nvSpPr>
        <p:spPr>
          <a:xfrm>
            <a:off x="3048300" y="3806975"/>
            <a:ext cx="1483200" cy="127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629675" y="2601075"/>
            <a:ext cx="1483200" cy="2045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2132400" y="4045225"/>
            <a:ext cx="7239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Tahoma"/>
                <a:ea typeface="Tahoma"/>
                <a:cs typeface="Tahoma"/>
                <a:sym typeface="Tahoma"/>
              </a:rPr>
              <a:t>REST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048300" y="3475350"/>
            <a:ext cx="14832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Tahoma"/>
                <a:ea typeface="Tahoma"/>
                <a:cs typeface="Tahoma"/>
                <a:sym typeface="Tahoma"/>
              </a:rPr>
              <a:t>Nodej.s server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080850" y="3865525"/>
            <a:ext cx="1386900" cy="606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Machine learning library x</a:t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3096450" y="4548625"/>
            <a:ext cx="1386900" cy="45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NoSQL DB </a:t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6693450" y="3004150"/>
            <a:ext cx="1386900" cy="154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6629675" y="2247150"/>
            <a:ext cx="14832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Tahoma"/>
                <a:ea typeface="Tahoma"/>
                <a:cs typeface="Tahoma"/>
                <a:sym typeface="Tahoma"/>
              </a:rPr>
              <a:t>Android client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6629675" y="2625650"/>
            <a:ext cx="14832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Tahoma"/>
                <a:ea typeface="Tahoma"/>
                <a:cs typeface="Tahoma"/>
                <a:sym typeface="Tahoma"/>
              </a:rPr>
              <a:t>ReactNative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6729875" y="3087100"/>
            <a:ext cx="1282800" cy="45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Redux</a:t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6729875" y="3620500"/>
            <a:ext cx="1282800" cy="45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React Native bluetooth</a:t>
            </a:r>
            <a:endParaRPr/>
          </a:p>
        </p:txBody>
      </p:sp>
      <p:cxnSp>
        <p:nvCxnSpPr>
          <p:cNvPr id="142" name="Google Shape;142;p16"/>
          <p:cNvCxnSpPr/>
          <p:nvPr/>
        </p:nvCxnSpPr>
        <p:spPr>
          <a:xfrm flipH="1">
            <a:off x="6137100" y="4646550"/>
            <a:ext cx="1315800" cy="22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6"/>
          <p:cNvSpPr/>
          <p:nvPr/>
        </p:nvSpPr>
        <p:spPr>
          <a:xfrm>
            <a:off x="5134333" y="3837450"/>
            <a:ext cx="892500" cy="1279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 txBox="1"/>
          <p:nvPr/>
        </p:nvSpPr>
        <p:spPr>
          <a:xfrm>
            <a:off x="5051275" y="3475350"/>
            <a:ext cx="14832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Tahoma"/>
                <a:ea typeface="Tahoma"/>
                <a:cs typeface="Tahoma"/>
                <a:sym typeface="Tahoma"/>
              </a:rPr>
              <a:t>Firebase DB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45" name="Google Shape;145;p16"/>
          <p:cNvCxnSpPr>
            <a:endCxn id="143" idx="1"/>
          </p:cNvCxnSpPr>
          <p:nvPr/>
        </p:nvCxnSpPr>
        <p:spPr>
          <a:xfrm rot="10800000" flipH="1">
            <a:off x="4545133" y="4477050"/>
            <a:ext cx="589200" cy="2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6"/>
          <p:cNvCxnSpPr/>
          <p:nvPr/>
        </p:nvCxnSpPr>
        <p:spPr>
          <a:xfrm rot="10800000" flipH="1">
            <a:off x="6026825" y="3800238"/>
            <a:ext cx="627300" cy="57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" name="Google Shape;147;p16"/>
          <p:cNvSpPr/>
          <p:nvPr/>
        </p:nvSpPr>
        <p:spPr>
          <a:xfrm>
            <a:off x="4198325" y="2533050"/>
            <a:ext cx="1483200" cy="606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6"/>
          <p:cNvSpPr txBox="1"/>
          <p:nvPr/>
        </p:nvSpPr>
        <p:spPr>
          <a:xfrm>
            <a:off x="4153625" y="2220700"/>
            <a:ext cx="14832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Tahoma"/>
                <a:ea typeface="Tahoma"/>
                <a:cs typeface="Tahoma"/>
                <a:sym typeface="Tahoma"/>
              </a:rPr>
              <a:t>IBM Watson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4253825" y="2607888"/>
            <a:ext cx="1282800" cy="457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NLP sentiment</a:t>
            </a:r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 rot="10800000" flipH="1">
            <a:off x="4558725" y="3166850"/>
            <a:ext cx="621300" cy="72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16"/>
          <p:cNvSpPr txBox="1"/>
          <p:nvPr/>
        </p:nvSpPr>
        <p:spPr>
          <a:xfrm rot="-2700000">
            <a:off x="4325127" y="3237722"/>
            <a:ext cx="723795" cy="285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>
                <a:latin typeface="Tahoma"/>
                <a:ea typeface="Tahoma"/>
                <a:cs typeface="Tahoma"/>
                <a:sym typeface="Tahoma"/>
              </a:rPr>
              <a:t>REST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2864100" y="4555800"/>
            <a:ext cx="1851600" cy="576600"/>
          </a:xfrm>
          <a:prstGeom prst="ellipse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rgbClr val="FF0000"/>
              </a:solidFill>
            </a:endParaRPr>
          </a:p>
        </p:txBody>
      </p:sp>
      <p:cxnSp>
        <p:nvCxnSpPr>
          <p:cNvPr id="153" name="Google Shape;153;p16"/>
          <p:cNvCxnSpPr/>
          <p:nvPr/>
        </p:nvCxnSpPr>
        <p:spPr>
          <a:xfrm rot="10800000" flipH="1">
            <a:off x="2878925" y="5255050"/>
            <a:ext cx="548700" cy="634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4" name="Google Shape;154;p16"/>
          <p:cNvSpPr txBox="1"/>
          <p:nvPr/>
        </p:nvSpPr>
        <p:spPr>
          <a:xfrm>
            <a:off x="1867400" y="5690325"/>
            <a:ext cx="2126100" cy="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600">
                <a:solidFill>
                  <a:srgbClr val="FF9900"/>
                </a:solidFill>
                <a:latin typeface="Tahoma"/>
                <a:ea typeface="Tahoma"/>
                <a:cs typeface="Tahoma"/>
                <a:sym typeface="Tahoma"/>
              </a:rPr>
              <a:t>Minun seminaariosuuteni järjestelmässä</a:t>
            </a:r>
            <a:endParaRPr sz="1600">
              <a:solidFill>
                <a:srgbClr val="FF99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D56727-F68F-4332-BE28-EC7ED253712F}"/>
              </a:ext>
            </a:extLst>
          </p:cNvPr>
          <p:cNvSpPr txBox="1"/>
          <p:nvPr/>
        </p:nvSpPr>
        <p:spPr>
          <a:xfrm>
            <a:off x="457200" y="1448387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dirty="0"/>
              <a:t>Aiheesta riippuen toteutus voi olla kiinnostavaa esitellä myös jollain toisella tapaa. Soveltaminen on sallittua.</a:t>
            </a:r>
            <a:endParaRPr lang="LID409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457200" y="1682624"/>
            <a:ext cx="8229600" cy="3407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Miten olen toteuttanut työni teknisesti</a:t>
            </a:r>
            <a:br>
              <a:rPr lang="fi-FI" sz="1800" dirty="0"/>
            </a:br>
            <a:endParaRPr sz="1800" dirty="0"/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Mitä kirjastoja/tekniikoita olen käyttänyt mihinkin ja miksi</a:t>
            </a:r>
            <a:br>
              <a:rPr lang="fi-FI" sz="1800" dirty="0"/>
            </a:br>
            <a:endParaRPr sz="1800" dirty="0"/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Mahdollisen arkkitehtuurikaavio piirtäminen ratkaisustani ja käyttämistäni teknologioista (ks. edellisen kalvon karkea esimerkki)</a:t>
            </a:r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endParaRPr sz="1800" dirty="0"/>
          </a:p>
          <a:p>
            <a:pPr marL="342900" lvl="0" indent="-3429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Mistä tulokseni ovat löydettävissä (esim. GitHub-linkki)</a:t>
            </a:r>
            <a:endParaRPr sz="1800" dirty="0"/>
          </a:p>
          <a:p>
            <a:pPr marL="342900" lvl="0" indent="-22860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457200" y="650598"/>
            <a:ext cx="8229600" cy="1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Työn teknisen toteutuksen esittely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457200" y="1682624"/>
            <a:ext cx="82296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342900" lvl="0" indent="-22860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0" lvl="0" indent="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457200" y="650598"/>
            <a:ext cx="8229600" cy="10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Demo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457200" y="1618024"/>
            <a:ext cx="8229600" cy="3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Nauhoita näytöntallennusvideo (</a:t>
            </a:r>
            <a:r>
              <a:rPr lang="fi-FI" sz="1800" dirty="0" err="1"/>
              <a:t>max</a:t>
            </a:r>
            <a:r>
              <a:rPr lang="fi-FI" sz="1800" dirty="0"/>
              <a:t> 5 min), jossa </a:t>
            </a:r>
            <a:r>
              <a:rPr lang="fi-FI" sz="1800" dirty="0" err="1"/>
              <a:t>demoat</a:t>
            </a:r>
            <a:r>
              <a:rPr lang="fi-FI" sz="1800" dirty="0"/>
              <a:t> rakentamaasi ratkaisua.</a:t>
            </a:r>
            <a:endParaRPr sz="1800" dirty="0"/>
          </a:p>
          <a:p>
            <a:pPr marL="342900" lvl="0" indent="-34290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Videon voit luoda ja tallentaa esimerkiksi Microsoft </a:t>
            </a:r>
            <a:r>
              <a:rPr lang="fi-FI" sz="1800" dirty="0" err="1"/>
              <a:t>Stream</a:t>
            </a:r>
            <a:r>
              <a:rPr lang="fi-FI" sz="1800" dirty="0"/>
              <a:t> -palvelussa </a:t>
            </a:r>
            <a:r>
              <a:rPr lang="fi-FI" sz="1800" u="sng" dirty="0">
                <a:solidFill>
                  <a:schemeClr val="hlink"/>
                </a:solidFill>
                <a:hlinkClick r:id="rId3"/>
              </a:rPr>
              <a:t>https://web.microsoftstream.com/</a:t>
            </a:r>
            <a:r>
              <a:rPr lang="fi-FI" sz="1800" dirty="0"/>
              <a:t> </a:t>
            </a:r>
            <a:endParaRPr sz="1800" dirty="0"/>
          </a:p>
          <a:p>
            <a:pPr marL="342900" lvl="0" indent="-34290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Ohje näytön tallenteiden luomiseksi löytyy esimerkiksi osoitteesta </a:t>
            </a:r>
            <a:r>
              <a:rPr lang="fi-FI" sz="1800" u="sng" dirty="0">
                <a:solidFill>
                  <a:schemeClr val="hlink"/>
                </a:solidFill>
                <a:hlinkClick r:id="rId4"/>
              </a:rPr>
              <a:t>https://docs.microsoft.com/fi-fi/stream/portal-create-screen-recording</a:t>
            </a:r>
            <a:r>
              <a:rPr lang="fi-FI" sz="1800" dirty="0"/>
              <a:t> </a:t>
            </a:r>
            <a:endParaRPr sz="1800" dirty="0"/>
          </a:p>
          <a:p>
            <a:pPr marL="342900" lvl="0" indent="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None/>
            </a:pPr>
            <a:endParaRPr sz="1800" dirty="0"/>
          </a:p>
          <a:p>
            <a:pPr marL="342900" lvl="0" indent="-34290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</a:pPr>
            <a:r>
              <a:rPr lang="fi-FI" sz="1800" dirty="0"/>
              <a:t>Videon tallentamisen jälkeen lisää joko</a:t>
            </a:r>
            <a:br>
              <a:rPr lang="fi-FI" sz="1800" dirty="0"/>
            </a:br>
            <a:r>
              <a:rPr lang="fi-FI" sz="1800" dirty="0"/>
              <a:t>“ohjelmistokehityksen teknologioita” -ryhmälle </a:t>
            </a:r>
            <a:br>
              <a:rPr lang="fi-FI" sz="1800" dirty="0"/>
            </a:br>
            <a:r>
              <a:rPr lang="fi-FI" sz="1800" dirty="0"/>
              <a:t>tai vain Teemulle ja Juhanille katseluoikeus videoon.</a:t>
            </a:r>
            <a:br>
              <a:rPr lang="fi-FI" sz="1800" dirty="0"/>
            </a:br>
            <a:r>
              <a:rPr lang="fi-FI" sz="1800" dirty="0"/>
              <a:t>Lisää videon linkki raporttiisi.</a:t>
            </a:r>
            <a:endParaRPr sz="1800" dirty="0"/>
          </a:p>
          <a:p>
            <a:pPr marL="0" lvl="0" indent="0" algn="l" rtl="0">
              <a:lnSpc>
                <a:spcPct val="13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6650" y="4270525"/>
            <a:ext cx="2671825" cy="188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e9278b4a-79aa-4028-aaa1-efd54c7ba99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36FC653756E7498F419A0889254A25" ma:contentTypeVersion="1" ma:contentTypeDescription="Create a new document." ma:contentTypeScope="" ma:versionID="af73f5afe1533a8a3bdf6b6c63493711">
  <xsd:schema xmlns:xsd="http://www.w3.org/2001/XMLSchema" xmlns:xs="http://www.w3.org/2001/XMLSchema" xmlns:p="http://schemas.microsoft.com/office/2006/metadata/properties" xmlns:ns2="e9278b4a-79aa-4028-aaa1-efd54c7ba99d" targetNamespace="http://schemas.microsoft.com/office/2006/metadata/properties" ma:root="true" ma:fieldsID="1fa9cf7b35a866b3e6b5177f1d0db708" ns2:_="">
    <xsd:import namespace="e9278b4a-79aa-4028-aaa1-efd54c7ba99d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78b4a-79aa-4028-aaa1-efd54c7ba99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A0D0A8-2F45-47E8-8CF6-FE6FBBEFC2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F716B0-A155-40AA-BB42-347ECA17E3B7}">
  <ds:schemaRefs>
    <ds:schemaRef ds:uri="http://schemas.microsoft.com/office/2006/metadata/properties"/>
    <ds:schemaRef ds:uri="http://schemas.microsoft.com/office/infopath/2007/PartnerControls"/>
    <ds:schemaRef ds:uri="e9278b4a-79aa-4028-aaa1-efd54c7ba99d"/>
  </ds:schemaRefs>
</ds:datastoreItem>
</file>

<file path=customXml/itemProps3.xml><?xml version="1.0" encoding="utf-8"?>
<ds:datastoreItem xmlns:ds="http://schemas.openxmlformats.org/officeDocument/2006/customXml" ds:itemID="{E5C71CD6-0742-40CD-88FA-C8E36BA8D1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278b4a-79aa-4028-aaa1-efd54c7ba9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On-screen Show (4:3)</PresentationFormat>
  <Paragraphs>52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Office-teema</vt:lpstr>
      <vt:lpstr>Ohjelmistokehityksen teknologioita -kurssin seminaarityö</vt:lpstr>
      <vt:lpstr>Seminaarityön ylätason esittely</vt:lpstr>
      <vt:lpstr>Työn tekninen ”arkkitehtuurikaavio”</vt:lpstr>
      <vt:lpstr>Työn teknisen toteutuksen esittely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Ohjelmistokehityksen teknologioita -kurssin seminaarityö</dc:title>
  <cp:lastModifiedBy>Havulinna Teemu</cp:lastModifiedBy>
  <cp:revision>2</cp:revision>
  <dcterms:modified xsi:type="dcterms:W3CDTF">2022-04-14T13:50:39Z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0x0101008A36FC653756E7498F419A0889254A25</vt:lpwstr>
  </property>
  <property fmtid="{D5CDD505-2E9C-101B-9397-08002B2CF9AE}" pid="3" name="Order">
    <vt:r8>2200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TriggerFlowInfo">
    <vt:lpwstr/>
  </property>
</Properties>
</file>