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76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73" r:id="rId14"/>
    <p:sldId id="266" r:id="rId15"/>
    <p:sldId id="270" r:id="rId16"/>
    <p:sldId id="258" r:id="rId17"/>
    <p:sldId id="267" r:id="rId18"/>
    <p:sldId id="268" r:id="rId19"/>
    <p:sldId id="269" r:id="rId20"/>
    <p:sldId id="272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14.3.2024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14.3.2024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9741-BB63-690C-2C50-013C4D7E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2" y="1943100"/>
            <a:ext cx="10397444" cy="4065813"/>
          </a:xfrm>
        </p:spPr>
        <p:txBody>
          <a:bodyPr>
            <a:normAutofit/>
          </a:bodyPr>
          <a:lstStyle/>
          <a:p>
            <a:r>
              <a:rPr lang="fi-FI" sz="8800" dirty="0" err="1"/>
              <a:t>Frontend</a:t>
            </a:r>
            <a:r>
              <a:rPr lang="fi-FI" sz="8800" dirty="0"/>
              <a:t> Learning </a:t>
            </a:r>
            <a:br>
              <a:rPr lang="fi-FI" dirty="0"/>
            </a:br>
            <a:br>
              <a:rPr lang="fi-FI" dirty="0"/>
            </a:br>
            <a:r>
              <a:rPr lang="fi-FI" dirty="0"/>
              <a:t>	for </a:t>
            </a:r>
            <a:r>
              <a:rPr lang="fi-FI" dirty="0" err="1"/>
              <a:t>building</a:t>
            </a:r>
            <a:r>
              <a:rPr lang="fi-FI" dirty="0"/>
              <a:t> a </a:t>
            </a:r>
            <a:r>
              <a:rPr lang="fi-FI" dirty="0" err="1"/>
              <a:t>React</a:t>
            </a:r>
            <a:r>
              <a:rPr lang="fi-FI" dirty="0"/>
              <a:t> – </a:t>
            </a:r>
            <a:r>
              <a:rPr lang="fi-FI" dirty="0" err="1"/>
              <a:t>Material</a:t>
            </a:r>
            <a:r>
              <a:rPr lang="fi-FI" dirty="0"/>
              <a:t> UI </a:t>
            </a:r>
            <a:r>
              <a:rPr lang="fi-FI" dirty="0" err="1"/>
              <a:t>Frontend</a:t>
            </a:r>
            <a:r>
              <a:rPr lang="fi-FI" dirty="0"/>
              <a:t>, </a:t>
            </a:r>
            <a:br>
              <a:rPr lang="fi-FI" dirty="0"/>
            </a:br>
            <a:r>
              <a:rPr lang="fi-FI" dirty="0" err="1"/>
              <a:t>or</a:t>
            </a:r>
            <a:br>
              <a:rPr lang="fi-FI" dirty="0"/>
            </a:br>
            <a:r>
              <a:rPr lang="fi-FI" dirty="0"/>
              <a:t>	e.g. a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knowledge</a:t>
            </a:r>
            <a:r>
              <a:rPr lang="fi-FI" dirty="0"/>
              <a:t> </a:t>
            </a:r>
            <a:r>
              <a:rPr lang="fi-FI" dirty="0" err="1"/>
              <a:t>exam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E27E-81E9-C504-A1B9-2F13738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38D8-2AC7-30CC-00D1-1674F42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9443-5754-C825-43CF-1FECB1A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2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7. Parent component &lt;-&gt; Child. Data, “write-back”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(</a:t>
            </a:r>
            <a:r>
              <a:rPr lang="en-US" sz="2800" u="sng" dirty="0"/>
              <a:t>Normal case was</a:t>
            </a:r>
            <a:r>
              <a:rPr lang="en-US" sz="2800" dirty="0"/>
              <a:t>: Parent passes </a:t>
            </a:r>
            <a:r>
              <a:rPr lang="en-US" sz="2800" b="1" dirty="0"/>
              <a:t>data</a:t>
            </a:r>
            <a:r>
              <a:rPr lang="en-US" sz="2800" dirty="0"/>
              <a:t> to the children in props, and children only show it)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Special case: Parent will pass ‘event-handler function’ (parent state’s set function) to the child component(s) in props so that child/children can execute it and thus kind of ‘write’ to parent's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8.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339" y="1773238"/>
            <a:ext cx="11657611" cy="4140200"/>
          </a:xfrm>
        </p:spPr>
        <p:txBody>
          <a:bodyPr vert="horz" lIns="0" tIns="0" rIns="0" bIns="36000" numCol="1" spcCol="36000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Usually still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</a:t>
            </a:r>
            <a:r>
              <a:rPr lang="en-US" sz="2600" u="sng" dirty="0"/>
              <a:t>items specified</a:t>
            </a:r>
            <a:r>
              <a:rPr lang="en-US" sz="2600" dirty="0"/>
              <a:t> in dependency array </a:t>
            </a:r>
            <a:r>
              <a:rPr lang="en-US" sz="2600" b="1" dirty="0"/>
              <a:t>[user.id, </a:t>
            </a:r>
            <a:r>
              <a:rPr lang="en-US" sz="2600" b="1" dirty="0" err="1"/>
              <a:t>project.count</a:t>
            </a:r>
            <a:r>
              <a:rPr lang="en-US" sz="2600" b="1" dirty="0"/>
              <a:t>]</a:t>
            </a:r>
            <a:r>
              <a:rPr lang="en-US" sz="2600" dirty="0"/>
              <a:t>, then action runs at mount + if changes in these.</a:t>
            </a:r>
          </a:p>
          <a:p>
            <a:pPr lvl="3">
              <a:lnSpc>
                <a:spcPct val="100000"/>
              </a:lnSpc>
            </a:pPr>
            <a:r>
              <a:rPr lang="en-US" sz="2600" dirty="0"/>
              <a:t>By far the most used and most useful. Should be your thinking starting point. </a:t>
            </a:r>
          </a:p>
          <a:p>
            <a:pPr lvl="2">
              <a:lnSpc>
                <a:spcPct val="100000"/>
              </a:lnSpc>
            </a:pPr>
            <a:r>
              <a:rPr lang="en-US" sz="2600" u="sng" dirty="0"/>
              <a:t>empty</a:t>
            </a:r>
            <a:r>
              <a:rPr lang="en-US" sz="2600" dirty="0"/>
              <a:t> </a:t>
            </a:r>
            <a:r>
              <a:rPr lang="en-US" sz="2600" b="1" dirty="0"/>
              <a:t>[ ]</a:t>
            </a:r>
            <a:r>
              <a:rPr lang="en-US" sz="2600" dirty="0"/>
              <a:t>, dependency array =&gt; runs only once.   You sometimes need this.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</a:t>
            </a:r>
            <a:r>
              <a:rPr lang="en-US" sz="2600" u="sng" dirty="0"/>
              <a:t>missing</a:t>
            </a:r>
            <a:r>
              <a:rPr lang="en-US" sz="2600" dirty="0"/>
              <a:t> dependency array: </a:t>
            </a:r>
            <a:r>
              <a:rPr lang="en-US" sz="2600" b="1" dirty="0"/>
              <a:t>, }</a:t>
            </a:r>
            <a:r>
              <a:rPr lang="en-US" sz="2600" dirty="0"/>
              <a:t> =&gt; runs at mount/first render + for any update/re-render.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(Action function is 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9. Typical List component composition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random example on the next slide. Idea important, not exact match)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 </a:t>
            </a:r>
            <a:r>
              <a:rPr lang="en-US" sz="2800"/>
              <a:t>list of </a:t>
            </a:r>
            <a:r>
              <a:rPr lang="en-US" sz="2800" dirty="0"/>
              <a:t>Buildings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8" y="549275"/>
            <a:ext cx="11305309" cy="1223963"/>
          </a:xfrm>
        </p:spPr>
        <p:txBody>
          <a:bodyPr anchor="ctr">
            <a:normAutofit/>
          </a:bodyPr>
          <a:lstStyle/>
          <a:p>
            <a:r>
              <a:rPr lang="en-US" dirty="0"/>
              <a:t>10. App context – access something across the app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Creating/defining the context object(s) in one common file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createContext</a:t>
            </a:r>
            <a:r>
              <a:rPr lang="en-US" sz="2600" dirty="0">
                <a:latin typeface="Consolas" panose="020B0609020204030204" pitchFamily="49" charset="0"/>
              </a:rPr>
              <a:t>({thing: 22, thang: “</a:t>
            </a:r>
            <a:r>
              <a:rPr lang="en-US" sz="2600" dirty="0" err="1">
                <a:latin typeface="Consolas" panose="020B0609020204030204" pitchFamily="49" charset="0"/>
              </a:rPr>
              <a:t>abc</a:t>
            </a:r>
            <a:r>
              <a:rPr lang="en-US" sz="2600" dirty="0">
                <a:latin typeface="Consolas" panose="020B0609020204030204" pitchFamily="49" charset="0"/>
              </a:rPr>
              <a:t>” …})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Accessing/reading the context values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 {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Updating/writing the values to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+    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11. Routing basics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Look at the given pictures for routing. </a:t>
            </a:r>
            <a:r>
              <a:rPr lang="en-US" sz="2800" b="1" dirty="0"/>
              <a:t>Basic routing </a:t>
            </a:r>
            <a:r>
              <a:rPr lang="en-US" sz="2800" dirty="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b="1" dirty="0"/>
              <a:t>Route definitions</a:t>
            </a:r>
            <a:r>
              <a:rPr lang="en-US" sz="2600" dirty="0"/>
              <a:t>. They are our mappings between a </a:t>
            </a:r>
            <a:r>
              <a:rPr lang="en-US" sz="2600" b="1" dirty="0"/>
              <a:t>Path</a:t>
            </a:r>
            <a:r>
              <a:rPr lang="en-US" sz="2600" dirty="0"/>
              <a:t> and a View </a:t>
            </a:r>
            <a:r>
              <a:rPr lang="en-US" sz="2600" b="1" dirty="0"/>
              <a:t>React component </a:t>
            </a:r>
            <a:r>
              <a:rPr lang="en-US" sz="2600" dirty="0"/>
              <a:t>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Defining </a:t>
            </a:r>
            <a:r>
              <a:rPr lang="en-US" sz="2800" b="1" dirty="0"/>
              <a:t>Links</a:t>
            </a:r>
            <a:r>
              <a:rPr lang="en-US" sz="2800" dirty="0"/>
              <a:t> or </a:t>
            </a:r>
            <a:r>
              <a:rPr lang="en-US" sz="2800" b="1" dirty="0"/>
              <a:t>Buttons</a:t>
            </a:r>
            <a:r>
              <a:rPr lang="en-US" sz="2800" dirty="0"/>
              <a:t> that trigger navigation to the Routes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Route</a:t>
            </a:r>
            <a:r>
              <a:rPr lang="en-US" sz="2800" b="1" u="sng" dirty="0"/>
              <a:t>s</a:t>
            </a:r>
            <a:r>
              <a:rPr lang="en-US" sz="2800" b="1" dirty="0"/>
              <a:t> component </a:t>
            </a:r>
            <a:r>
              <a:rPr lang="en-US" sz="2800" dirty="0"/>
              <a:t>(older component was called</a:t>
            </a:r>
            <a:r>
              <a:rPr lang="en-US" sz="2800" b="1" dirty="0"/>
              <a:t> Switch</a:t>
            </a:r>
            <a:r>
              <a:rPr lang="en-US" sz="2800" dirty="0"/>
              <a:t>) that marks the place (div) on the page that will be replaced/filled with the “current page”. It also lists many </a:t>
            </a:r>
            <a:r>
              <a:rPr lang="en-US" sz="2800" b="1" dirty="0"/>
              <a:t>Route</a:t>
            </a:r>
            <a:r>
              <a:rPr lang="en-US" sz="2800" dirty="0"/>
              <a:t> </a:t>
            </a:r>
            <a:r>
              <a:rPr lang="en-US" sz="2800" b="1" dirty="0"/>
              <a:t>components</a:t>
            </a:r>
            <a:r>
              <a:rPr lang="en-US" sz="2800" dirty="0"/>
              <a:t> as content/children, but only one Route’s View switched each time to be rendered there.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+12. Nested Routing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+13. Programmatic Routing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1. React and JSX basic syntax - phase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32429"/>
            <a:ext cx="11125198" cy="4481009"/>
          </a:xfrm>
        </p:spPr>
        <p:txBody>
          <a:bodyPr vert="horz" lIns="0" tIns="0" rIns="0" bIns="36000" numCol="1" spcCol="360000" rtlCol="0" anchor="t">
            <a:normAutofit lnSpcReduction="100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 output to browser DOM will be </a:t>
            </a:r>
            <a:r>
              <a:rPr lang="en-US" sz="2800" b="1" dirty="0"/>
              <a:t>HTML with DOM JavaScript</a:t>
            </a:r>
            <a:endParaRPr lang="fi-FI" sz="2800" b="1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that, </a:t>
            </a:r>
            <a:r>
              <a:rPr lang="en-US" sz="2800" b="1" dirty="0"/>
              <a:t>React components </a:t>
            </a:r>
            <a:r>
              <a:rPr lang="en-US" sz="2800" dirty="0"/>
              <a:t>(Possibly w. Mui-React components) to be rendered as HTML </a:t>
            </a:r>
            <a:r>
              <a:rPr lang="en-US" sz="2800" dirty="0" err="1"/>
              <a:t>etc</a:t>
            </a:r>
            <a:r>
              <a:rPr lang="en-US" sz="2800" dirty="0"/>
              <a:t> based on e.g. attribute values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={</a:t>
            </a:r>
            <a:r>
              <a:rPr lang="en-US" sz="1800" dirty="0" err="1">
                <a:cs typeface="Arial"/>
              </a:rPr>
              <a:t>z.x</a:t>
            </a:r>
            <a:r>
              <a:rPr lang="en-US" sz="1800" dirty="0">
                <a:cs typeface="Arial"/>
              </a:rPr>
              <a:t>}&gt;Delete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</a:t>
            </a:r>
            <a:r>
              <a:rPr lang="en-US" sz="2800" b="1" dirty="0"/>
              <a:t>JavaScript run </a:t>
            </a:r>
            <a:r>
              <a:rPr lang="en-US" sz="2800" dirty="0"/>
              <a:t>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215455" indent="-215900">
              <a:lnSpc>
                <a:spcPct val="100000"/>
              </a:lnSpc>
            </a:pPr>
            <a:r>
              <a:rPr lang="en-US" sz="2800" dirty="0">
                <a:ea typeface="+mn-lt"/>
                <a:cs typeface="+mn-lt"/>
              </a:rPr>
              <a:t>Before that we might </a:t>
            </a:r>
            <a:r>
              <a:rPr lang="en-US" sz="2800" b="1" dirty="0">
                <a:ea typeface="+mn-lt"/>
                <a:cs typeface="+mn-lt"/>
              </a:rPr>
              <a:t>write</a:t>
            </a:r>
            <a:r>
              <a:rPr lang="en-US" sz="2800" dirty="0">
                <a:ea typeface="+mn-lt"/>
                <a:cs typeface="+mn-lt"/>
              </a:rPr>
              <a:t> things in </a:t>
            </a:r>
            <a:r>
              <a:rPr lang="en-US" sz="2800" b="1" dirty="0">
                <a:ea typeface="+mn-lt"/>
                <a:cs typeface="+mn-lt"/>
              </a:rPr>
              <a:t>TypeScript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tsc</a:t>
            </a:r>
            <a:r>
              <a:rPr lang="en-US" sz="2800" dirty="0">
                <a:ea typeface="+mn-lt"/>
                <a:cs typeface="+mn-lt"/>
              </a:rPr>
              <a:t>-compiled to JS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After that, with the JavaScript code running on the browser, we just update that one page DOM, but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React routing is able to make it look like we are navigating. And, also make the routing programming logical for the programmer.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dirty="0"/>
              <a:t>3. React component state and props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hook(s).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State fraction(s) updated with the set (setter) function(s).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in Parent component JSX to the Child component.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Child component receiving the props …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…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(or, now often straight in the function parameter list)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4. Rendering single and multiple components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parentheses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fragment: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or other list creation) remember to give a truly unique and permanent </a:t>
            </a:r>
            <a:r>
              <a:rPr lang="en-US" sz="2800" b="1" dirty="0"/>
              <a:t>key</a:t>
            </a:r>
            <a:r>
              <a:rPr lang="en-US" sz="2800" dirty="0"/>
              <a:t> property, </a:t>
            </a:r>
          </a:p>
          <a:p>
            <a:pPr marL="719900" lvl="1" indent="-215900">
              <a:lnSpc>
                <a:spcPct val="100000"/>
              </a:lnSpc>
            </a:pPr>
            <a:r>
              <a:rPr lang="en-US" sz="2600" dirty="0"/>
              <a:t>e.g. pick the id of the element as the value for the key</a:t>
            </a:r>
            <a:endParaRPr lang="en-US" sz="26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use only Material UI components to get the styles defined in the Theme. (=&gt; no HTML elements, p, span, if possible, in your JSX)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think what HTML elements they return. e.g. so we won't get &lt;p&gt; inside of a &lt;p&gt; which is against HTML standard. Or &lt;div&gt; as direct child of &lt;table&gt; or so on.</a:t>
            </a:r>
            <a:endParaRPr lang="en-US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For some MUI-React components you can specify which HTML element will be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(Start learning Mui React components from very simple examples of yours. Build gradually bigger structures.)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6. Using the Material UI Theme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079" y="1583871"/>
            <a:ext cx="11373983" cy="4557177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Define the Theme in a different file with the </a:t>
            </a:r>
            <a:r>
              <a:rPr lang="en-US" sz="2800" b="1" dirty="0" err="1"/>
              <a:t>createTheme</a:t>
            </a:r>
            <a:r>
              <a:rPr lang="en-US" sz="2800" dirty="0"/>
              <a:t> function. You can define Palettes, give components special custom styles.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Wrap the whole application root inside </a:t>
            </a:r>
            <a:r>
              <a:rPr lang="en-US" sz="2800" b="1" dirty="0" err="1"/>
              <a:t>ThemeProvider</a:t>
            </a:r>
            <a:r>
              <a:rPr lang="en-US" sz="2800" dirty="0"/>
              <a:t>. That already gives Material UI components their default styles.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If you </a:t>
            </a:r>
            <a:r>
              <a:rPr lang="en-US" sz="2800" b="1" dirty="0"/>
              <a:t>only</a:t>
            </a:r>
            <a:r>
              <a:rPr lang="en-US" sz="2800" dirty="0"/>
              <a:t> use Material UI components. Then you’ll get the theme styles automatically after theme defined.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In rare need to use </a:t>
            </a:r>
            <a:r>
              <a:rPr lang="en-US" sz="2800" b="1" u="sng" dirty="0"/>
              <a:t>specific</a:t>
            </a:r>
            <a:r>
              <a:rPr lang="en-US" sz="2800" b="1" dirty="0"/>
              <a:t> colors, sizes or styles</a:t>
            </a:r>
            <a:r>
              <a:rPr lang="en-US" sz="2800" dirty="0"/>
              <a:t> from the theme, use the </a:t>
            </a:r>
            <a:r>
              <a:rPr lang="en-US" sz="2800" b="1" dirty="0" err="1"/>
              <a:t>useTheme</a:t>
            </a:r>
            <a:r>
              <a:rPr lang="en-US" sz="2800" dirty="0"/>
              <a:t> hook to use the theme object in component code.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This can be checked by flipping all colors to some all-red tint palette, to all-yellow tint palette, and back to your normal color palette.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colors in your project!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Similarly, you can use some funny distinctive broken font from the theme and what is not looking funny, is hard-coded.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- reset the Browser styles to Materia UI:s (</a:t>
            </a:r>
            <a:r>
              <a:rPr lang="en-US" dirty="0" err="1"/>
              <a:t>Mui:s</a:t>
            </a:r>
            <a:r>
              <a:rPr lang="en-US" dirty="0"/>
              <a:t>) own basic styles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This component is inserted to the root component of the React-Mui app as well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190</TotalTime>
  <Words>1505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Office Theme</vt:lpstr>
      <vt:lpstr>Frontend Learning    for building a React – Material UI Frontend,  or  e.g. a Frontend knowledge exam</vt:lpstr>
      <vt:lpstr>1. React and JSX basic syntax - phase </vt:lpstr>
      <vt:lpstr>2. Single-page application, SPA</vt:lpstr>
      <vt:lpstr>3. React component state and props</vt:lpstr>
      <vt:lpstr>4. Rendering single and multiple components</vt:lpstr>
      <vt:lpstr>5. Material UI components</vt:lpstr>
      <vt:lpstr>6. Using the Material UI Theme</vt:lpstr>
      <vt:lpstr>Use redPalette and yellowPalette to spot hardcoded styles, colors</vt:lpstr>
      <vt:lpstr>&lt;CssBaseline /&gt; - reset the Browser styles to Materia UI:s (Mui:s) own basic styles</vt:lpstr>
      <vt:lpstr>7. Parent component &lt;-&gt; Child. Data, “write-back”</vt:lpstr>
      <vt:lpstr>8. The useEffect hook</vt:lpstr>
      <vt:lpstr>9. Typical List component composition</vt:lpstr>
      <vt:lpstr>PowerPoint Presentation</vt:lpstr>
      <vt:lpstr>10. App context – access something across the app</vt:lpstr>
      <vt:lpstr>11. Routing basics</vt:lpstr>
      <vt:lpstr>+12. Nested Routing</vt:lpstr>
      <vt:lpstr>+13. Programmatic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55</cp:revision>
  <cp:lastPrinted>2020-09-28T07:56:54Z</cp:lastPrinted>
  <dcterms:created xsi:type="dcterms:W3CDTF">2022-05-08T17:05:50Z</dcterms:created>
  <dcterms:modified xsi:type="dcterms:W3CDTF">2024-03-14T10:53:48Z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