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88" r:id="rId6"/>
    <p:sldId id="260" r:id="rId7"/>
    <p:sldId id="281" r:id="rId8"/>
    <p:sldId id="280" r:id="rId9"/>
    <p:sldId id="261" r:id="rId10"/>
    <p:sldId id="262" r:id="rId11"/>
    <p:sldId id="264" r:id="rId12"/>
    <p:sldId id="282" r:id="rId13"/>
    <p:sldId id="284" r:id="rId14"/>
    <p:sldId id="285" r:id="rId15"/>
    <p:sldId id="263" r:id="rId16"/>
    <p:sldId id="265" r:id="rId17"/>
    <p:sldId id="287" r:id="rId18"/>
    <p:sldId id="286" r:id="rId19"/>
    <p:sldId id="289" r:id="rId20"/>
    <p:sldId id="290" r:id="rId21"/>
    <p:sldId id="291" r:id="rId22"/>
    <p:sldId id="292" r:id="rId23"/>
    <p:sldId id="279" r:id="rId2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60" d="100"/>
          <a:sy n="60" d="100"/>
        </p:scale>
        <p:origin x="80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0034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471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>
                <a:solidFill>
                  <a:srgbClr val="FFFFFF"/>
                </a:solidFill>
              </a:defRPr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>
                <a:solidFill>
                  <a:srgbClr val="FFFFFF"/>
                </a:soli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104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chemeClr val="accent1"/>
                </a:solidFill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chemeClr val="accent1"/>
                </a:solidFill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chemeClr val="accent1"/>
                </a:solidFill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chemeClr val="accent1"/>
                </a:solidFill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chemeClr val="accent1"/>
                </a:solidFill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>
                <a:solidFill>
                  <a:schemeClr val="accent1">
                    <a:hueOff val="114395"/>
                    <a:lumOff val="-24975"/>
                  </a:schemeClr>
                </a:solidFill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>
                <a:solidFill>
                  <a:schemeClr val="accent1">
                    <a:hueOff val="114395"/>
                    <a:lumOff val="-24975"/>
                  </a:schemeClr>
                </a:solidFill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>
                <a:solidFill>
                  <a:schemeClr val="accent1">
                    <a:hueOff val="114395"/>
                    <a:lumOff val="-24975"/>
                  </a:schemeClr>
                </a:solidFill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>
                <a:solidFill>
                  <a:schemeClr val="accent1">
                    <a:hueOff val="114395"/>
                    <a:lumOff val="-24975"/>
                  </a:schemeClr>
                </a:solidFill>
              </a:defRPr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Fact information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Attribution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617931575_1991x1322.jpg"/>
          <p:cNvSpPr>
            <a:spLocks noGrp="1"/>
          </p:cNvSpPr>
          <p:nvPr>
            <p:ph type="pic" sz="quarter" idx="21"/>
          </p:nvPr>
        </p:nvSpPr>
        <p:spPr>
          <a:xfrm>
            <a:off x="15436504" y="1270000"/>
            <a:ext cx="8167167" cy="5422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740627569_2880x1920.jpg"/>
          <p:cNvSpPr>
            <a:spLocks noGrp="1"/>
          </p:cNvSpPr>
          <p:nvPr>
            <p:ph type="pic" sz="quarter" idx="22"/>
          </p:nvPr>
        </p:nvSpPr>
        <p:spPr>
          <a:xfrm>
            <a:off x="15461772" y="7085972"/>
            <a:ext cx="8148414" cy="543227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996267730_2880x1920.jpg"/>
          <p:cNvSpPr>
            <a:spLocks noGrp="1"/>
          </p:cNvSpPr>
          <p:nvPr>
            <p:ph type="pic" idx="23"/>
          </p:nvPr>
        </p:nvSpPr>
        <p:spPr>
          <a:xfrm>
            <a:off x="-124635" y="1270000"/>
            <a:ext cx="16859219" cy="1123947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996267730_2880x1920.jpg"/>
          <p:cNvSpPr>
            <a:spLocks noGrp="1"/>
          </p:cNvSpPr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740627569_2880x1920.jpg"/>
          <p:cNvSpPr>
            <a:spLocks noGrp="1"/>
          </p:cNvSpPr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>
                <a:solidFill>
                  <a:srgbClr val="FFFFFF"/>
                </a:soli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23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rgbClr val="FFFFFF"/>
                </a:solidFill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rgbClr val="FFFFFF"/>
                </a:solidFill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rgbClr val="FFFFFF"/>
                </a:solidFill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rgbClr val="FFFFFF"/>
                </a:solidFill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rgbClr val="FFFFFF"/>
                </a:solidFill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136959463_1989x1321.jpg"/>
          <p:cNvSpPr>
            <a:spLocks noGrp="1"/>
          </p:cNvSpPr>
          <p:nvPr>
            <p:ph type="pic" idx="21"/>
          </p:nvPr>
        </p:nvSpPr>
        <p:spPr>
          <a:xfrm>
            <a:off x="9226574" y="1270000"/>
            <a:ext cx="16840152" cy="1118443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7900"/>
            <a:ext cx="9779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617931575_1991x1322.jpg"/>
          <p:cNvSpPr>
            <a:spLocks noGrp="1"/>
          </p:cNvSpPr>
          <p:nvPr>
            <p:ph type="pic" idx="22"/>
          </p:nvPr>
        </p:nvSpPr>
        <p:spPr>
          <a:xfrm>
            <a:off x="8432800" y="1263848"/>
            <a:ext cx="16850011" cy="1118820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bg>
      <p:bgPr>
        <a:solidFill>
          <a:srgbClr val="0034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Agenda Subtitle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hyperlink" Target="https://helm.sh/" TargetMode="Externa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bitnami.com/stack/redis/helm" TargetMode="External"/><Relationship Id="rId2" Type="http://schemas.openxmlformats.org/officeDocument/2006/relationships/hyperlink" Target="https://bitnami.com/stack/postgresql/helm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hyperlink" Target="https://bit.ly/3l5kuIs" TargetMode="Externa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github.com/kubernetes-sigs/external-dns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cert-manager.io/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traefik.io/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hyperlink" Target="https://www.elastic.co/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hyperlink" Target="https://keel.sh/" TargetMode="Externa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bit.ly/3A0ZxCM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.do.co/c/179a47e69ec8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k3s.io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dash.cloudflare.com/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im Haak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lnSpcReduction="10000"/>
          </a:bodyPr>
          <a:lstStyle/>
          <a:p>
            <a:r>
              <a:rPr dirty="0"/>
              <a:t>Tim </a:t>
            </a:r>
            <a:r>
              <a:rPr dirty="0" err="1"/>
              <a:t>Haak</a:t>
            </a:r>
            <a:endParaRPr dirty="0"/>
          </a:p>
        </p:txBody>
      </p:sp>
      <p:sp>
        <p:nvSpPr>
          <p:cNvPr id="152" name="The Different Stages To Learning How To Deploy A Laravel Application"/>
          <p:cNvSpPr txBox="1">
            <a:spLocks noGrp="1"/>
          </p:cNvSpPr>
          <p:nvPr>
            <p:ph type="ctrTitle"/>
          </p:nvPr>
        </p:nvSpPr>
        <p:spPr>
          <a:xfrm>
            <a:off x="1303265" y="1043902"/>
            <a:ext cx="21971004" cy="7765037"/>
          </a:xfrm>
          <a:prstGeom prst="rect">
            <a:avLst/>
          </a:prstGeom>
        </p:spPr>
        <p:txBody>
          <a:bodyPr anchor="ctr"/>
          <a:lstStyle>
            <a:lvl1pPr algn="ctr">
              <a:defRPr sz="13700" spc="-274"/>
            </a:lvl1pPr>
          </a:lstStyle>
          <a:p>
            <a:r>
              <a:rPr lang="en-ZA" dirty="0"/>
              <a:t>Taking the </a:t>
            </a:r>
            <a:r>
              <a:rPr lang="en-ZA" dirty="0">
                <a:solidFill>
                  <a:srgbClr val="FF0000"/>
                </a:solidFill>
              </a:rPr>
              <a:t>pain</a:t>
            </a:r>
            <a:r>
              <a:rPr lang="en-ZA" dirty="0"/>
              <a:t> out of application deployment</a:t>
            </a:r>
          </a:p>
        </p:txBody>
      </p:sp>
      <p:sp>
        <p:nvSpPr>
          <p:cNvPr id="153" name="https://github.com/haakco"/>
          <p:cNvSpPr txBox="1"/>
          <p:nvPr/>
        </p:nvSpPr>
        <p:spPr>
          <a:xfrm>
            <a:off x="9226372" y="11833968"/>
            <a:ext cx="5931256" cy="6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825500">
              <a:defRPr sz="3600" b="1">
                <a:solidFill>
                  <a:srgbClr val="FFFFFF"/>
                </a:solidFill>
              </a:defRPr>
            </a:lvl1pPr>
          </a:lstStyle>
          <a:p>
            <a:r>
              <a:t>https://github.com/haakco</a:t>
            </a:r>
          </a:p>
        </p:txBody>
      </p:sp>
      <p:sp>
        <p:nvSpPr>
          <p:cNvPr id="154" name="tim@haak.co"/>
          <p:cNvSpPr txBox="1"/>
          <p:nvPr/>
        </p:nvSpPr>
        <p:spPr>
          <a:xfrm>
            <a:off x="20002097" y="11833968"/>
            <a:ext cx="2900478" cy="6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825500">
              <a:defRPr sz="3600" b="1">
                <a:solidFill>
                  <a:srgbClr val="FFFFFF"/>
                </a:solidFill>
              </a:defRPr>
            </a:lvl1pPr>
          </a:lstStyle>
          <a:p>
            <a:r>
              <a:t>tim@haak.co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5E63FB-130B-5E4A-94D4-1D38C1E4CBA5}"/>
              </a:ext>
            </a:extLst>
          </p:cNvPr>
          <p:cNvSpPr txBox="1"/>
          <p:nvPr/>
        </p:nvSpPr>
        <p:spPr>
          <a:xfrm>
            <a:off x="4212422" y="8205162"/>
            <a:ext cx="15948837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ZA" sz="7200" b="1" dirty="0">
                <a:solidFill>
                  <a:schemeClr val="bg2"/>
                </a:solidFill>
              </a:rPr>
              <a:t>with Kubernetes automation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hueOff val="114395"/>
            <a:lumOff val="-24975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tage 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828754">
              <a:defRPr sz="8700" spc="-174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Quick example of code</a:t>
            </a:r>
            <a:endParaRPr dirty="0"/>
          </a:p>
        </p:txBody>
      </p:sp>
      <p:pic>
        <p:nvPicPr>
          <p:cNvPr id="3" name="Picture 2" descr="A cat lying on a book&#10;&#10;Description automatically generated with medium confidence">
            <a:extLst>
              <a:ext uri="{FF2B5EF4-FFF2-40B4-BE49-F238E27FC236}">
                <a16:creationId xmlns:a16="http://schemas.microsoft.com/office/drawing/2014/main" id="{EB3FDA78-8891-4846-8430-7BEBD76CAF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3069" y="644415"/>
            <a:ext cx="6756400" cy="4229100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2ADEC8B7-8896-5E45-AE62-60A006F1BD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2693748"/>
            <a:ext cx="12154934" cy="9958783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hueOff val="114395"/>
            <a:lumOff val="-24975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tage 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828754">
              <a:defRPr sz="8700" spc="-174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Databases</a:t>
            </a:r>
            <a:endParaRPr dirty="0"/>
          </a:p>
        </p:txBody>
      </p:sp>
      <p:sp>
        <p:nvSpPr>
          <p:cNvPr id="176" name="Slide bullet text"/>
          <p:cNvSpPr txBox="1">
            <a:spLocks noGrp="1"/>
          </p:cNvSpPr>
          <p:nvPr>
            <p:ph type="body" idx="1"/>
          </p:nvPr>
        </p:nvSpPr>
        <p:spPr>
          <a:xfrm>
            <a:off x="1206500" y="3678865"/>
            <a:ext cx="21971000" cy="8825651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FFFFFF"/>
                </a:solidFill>
              </a:defRPr>
            </a:pPr>
            <a:r>
              <a:rPr lang="en-US" dirty="0">
                <a:solidFill>
                  <a:srgbClr val="FFFFFF"/>
                </a:solidFill>
              </a:rPr>
              <a:t>Application needs PostgreSQL and Redis</a:t>
            </a:r>
          </a:p>
          <a:p>
            <a:pPr lvl="1">
              <a:defRPr>
                <a:solidFill>
                  <a:srgbClr val="FFFFFF"/>
                </a:solidFill>
              </a:defRPr>
            </a:pPr>
            <a:r>
              <a:rPr lang="en-US" dirty="0">
                <a:solidFill>
                  <a:srgbClr val="FFFFFF"/>
                </a:solidFill>
              </a:rPr>
              <a:t>Would be great to have</a:t>
            </a:r>
          </a:p>
          <a:p>
            <a:pPr lvl="1">
              <a:defRPr>
                <a:solidFill>
                  <a:srgbClr val="FFFFFF"/>
                </a:solidFill>
              </a:defRPr>
            </a:pPr>
            <a:r>
              <a:rPr lang="en-US" dirty="0">
                <a:solidFill>
                  <a:srgbClr val="FFFFFF"/>
                </a:solidFill>
              </a:rPr>
              <a:t>That sounds complicated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2DDE4F-E0FB-564E-99E6-E52D562016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1792" y="6858000"/>
            <a:ext cx="8645708" cy="5979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797734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hueOff val="114395"/>
            <a:lumOff val="-24975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tage 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828754">
              <a:defRPr sz="8700" spc="-174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Helm</a:t>
            </a:r>
            <a:endParaRPr dirty="0"/>
          </a:p>
        </p:txBody>
      </p:sp>
      <p:sp>
        <p:nvSpPr>
          <p:cNvPr id="176" name="Slide bullet text"/>
          <p:cNvSpPr txBox="1">
            <a:spLocks noGrp="1"/>
          </p:cNvSpPr>
          <p:nvPr>
            <p:ph type="body" idx="1"/>
          </p:nvPr>
        </p:nvSpPr>
        <p:spPr>
          <a:xfrm>
            <a:off x="1030057" y="4731489"/>
            <a:ext cx="21971000" cy="8825651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FFFFFF"/>
                </a:solidFill>
              </a:defRPr>
            </a:pPr>
            <a:r>
              <a:rPr lang="en-US" dirty="0">
                <a:solidFill>
                  <a:srgbClr val="FFFFFF"/>
                </a:solidFill>
              </a:rPr>
              <a:t>Helm to the rescue</a:t>
            </a:r>
          </a:p>
          <a:p>
            <a:pPr lvl="2">
              <a:defRPr>
                <a:solidFill>
                  <a:srgbClr val="FFFFFF"/>
                </a:solidFill>
              </a:defRPr>
            </a:pPr>
            <a:r>
              <a:rPr lang="en-US" dirty="0">
                <a:solidFill>
                  <a:schemeClr val="bg1">
                    <a:lumMod val="25000"/>
                    <a:lumOff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https://helm.sh/</a:t>
            </a:r>
            <a:r>
              <a:rPr lang="en-US" dirty="0">
                <a:solidFill>
                  <a:schemeClr val="bg1">
                    <a:lumMod val="25000"/>
                    <a:lumOff val="75000"/>
                  </a:schemeClr>
                </a:solidFill>
              </a:rPr>
              <a:t> </a:t>
            </a:r>
          </a:p>
          <a:p>
            <a:pPr lvl="1">
              <a:defRPr>
                <a:solidFill>
                  <a:srgbClr val="FFFFFF"/>
                </a:solidFill>
              </a:defRPr>
            </a:pPr>
            <a:r>
              <a:rPr lang="en-ZA" dirty="0"/>
              <a:t>Helm is </a:t>
            </a:r>
            <a:r>
              <a:rPr lang="en-ZA" b="1" dirty="0"/>
              <a:t>a package manager for Kubernetes</a:t>
            </a:r>
            <a:r>
              <a:rPr lang="en-ZA" dirty="0"/>
              <a:t> that allows developers and operators to more easily package, configure, and deploy applications and services onto Kubernetes clusters</a:t>
            </a:r>
          </a:p>
          <a:p>
            <a:pPr lvl="1">
              <a:defRPr>
                <a:solidFill>
                  <a:srgbClr val="FFFFFF"/>
                </a:solidFill>
              </a:defRPr>
            </a:pPr>
            <a:r>
              <a:rPr lang="en-ZA" dirty="0"/>
              <a:t>Configuration via YAML file</a:t>
            </a:r>
            <a:endParaRPr lang="en-US" dirty="0">
              <a:solidFill>
                <a:schemeClr val="bg1">
                  <a:lumMod val="25000"/>
                  <a:lumOff val="75000"/>
                </a:schemeClr>
              </a:solidFill>
            </a:endParaRPr>
          </a:p>
        </p:txBody>
      </p:sp>
      <p:pic>
        <p:nvPicPr>
          <p:cNvPr id="3" name="Picture 2" descr="A picture containing sword, weapon&#10;&#10;Description automatically generated">
            <a:extLst>
              <a:ext uri="{FF2B5EF4-FFF2-40B4-BE49-F238E27FC236}">
                <a16:creationId xmlns:a16="http://schemas.microsoft.com/office/drawing/2014/main" id="{951E0583-BC0B-C740-99DC-FF2028BF10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2698" y="760456"/>
            <a:ext cx="4434555" cy="3985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96391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hueOff val="114395"/>
            <a:lumOff val="-24975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tage 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828754">
              <a:defRPr sz="8700" spc="-174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Helm</a:t>
            </a:r>
            <a:endParaRPr dirty="0"/>
          </a:p>
        </p:txBody>
      </p:sp>
      <p:sp>
        <p:nvSpPr>
          <p:cNvPr id="176" name="Slide bullet text"/>
          <p:cNvSpPr txBox="1">
            <a:spLocks noGrp="1"/>
          </p:cNvSpPr>
          <p:nvPr>
            <p:ph type="body" idx="1"/>
          </p:nvPr>
        </p:nvSpPr>
        <p:spPr>
          <a:xfrm>
            <a:off x="1030057" y="3661716"/>
            <a:ext cx="21971000" cy="8825651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FFFFFF"/>
                </a:solidFill>
              </a:defRPr>
            </a:pPr>
            <a:endParaRPr lang="en-ZA" dirty="0"/>
          </a:p>
          <a:p>
            <a:pPr lvl="1">
              <a:defRPr>
                <a:solidFill>
                  <a:srgbClr val="FFFFFF"/>
                </a:solidFill>
              </a:defRPr>
            </a:pPr>
            <a:r>
              <a:rPr lang="en-ZA" dirty="0"/>
              <a:t>Britani Helm scripts handle everything</a:t>
            </a:r>
          </a:p>
          <a:p>
            <a:pPr lvl="1">
              <a:defRPr>
                <a:solidFill>
                  <a:srgbClr val="FFFFFF"/>
                </a:solidFill>
              </a:defRPr>
            </a:pPr>
            <a:r>
              <a:rPr lang="en-ZA" dirty="0"/>
              <a:t>Including HA</a:t>
            </a:r>
          </a:p>
          <a:p>
            <a:pPr lvl="1">
              <a:defRPr>
                <a:solidFill>
                  <a:srgbClr val="FFFFFF"/>
                </a:solidFill>
              </a:defRPr>
            </a:pPr>
            <a:r>
              <a:rPr lang="en-US" dirty="0">
                <a:solidFill>
                  <a:schemeClr val="bg1">
                    <a:lumMod val="25000"/>
                    <a:lumOff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https://bitnami.com/stack/postgresql/helm</a:t>
            </a:r>
            <a:endParaRPr lang="en-US" dirty="0">
              <a:solidFill>
                <a:schemeClr val="bg1">
                  <a:lumMod val="25000"/>
                  <a:lumOff val="75000"/>
                </a:schemeClr>
              </a:solidFill>
            </a:endParaRPr>
          </a:p>
          <a:p>
            <a:pPr lvl="1">
              <a:defRPr>
                <a:solidFill>
                  <a:srgbClr val="FFFFFF"/>
                </a:solidFill>
              </a:defRPr>
            </a:pPr>
            <a:r>
              <a:rPr lang="en-US" dirty="0">
                <a:solidFill>
                  <a:schemeClr val="bg1">
                    <a:lumMod val="25000"/>
                    <a:lumOff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https://bitnami.com/stack/redis/helm</a:t>
            </a:r>
            <a:endParaRPr lang="en-US" dirty="0">
              <a:solidFill>
                <a:schemeClr val="bg1">
                  <a:lumMod val="25000"/>
                  <a:lumOff val="75000"/>
                </a:schemeClr>
              </a:solidFill>
            </a:endParaRPr>
          </a:p>
        </p:txBody>
      </p:sp>
      <p:pic>
        <p:nvPicPr>
          <p:cNvPr id="4" name="Picture 3" descr="A black helmet with a white background&#10;&#10;Description automatically generated with low confidence">
            <a:extLst>
              <a:ext uri="{FF2B5EF4-FFF2-40B4-BE49-F238E27FC236}">
                <a16:creationId xmlns:a16="http://schemas.microsoft.com/office/drawing/2014/main" id="{8AC1B110-2432-834D-99A3-9613AB3E58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7902" y="952499"/>
            <a:ext cx="3343053" cy="3343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300819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hueOff val="114395"/>
            <a:lumOff val="-24975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tage 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828754">
              <a:defRPr sz="8700" spc="-174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Helm</a:t>
            </a:r>
            <a:endParaRPr dirty="0"/>
          </a:p>
        </p:txBody>
      </p:sp>
      <p:sp>
        <p:nvSpPr>
          <p:cNvPr id="176" name="Slide bullet text"/>
          <p:cNvSpPr txBox="1">
            <a:spLocks noGrp="1"/>
          </p:cNvSpPr>
          <p:nvPr>
            <p:ph type="body" idx="1"/>
          </p:nvPr>
        </p:nvSpPr>
        <p:spPr>
          <a:xfrm>
            <a:off x="1030057" y="3661716"/>
            <a:ext cx="21971000" cy="8825651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FFFFFF"/>
                </a:solidFill>
              </a:defRPr>
            </a:pPr>
            <a:endParaRPr lang="en-ZA" dirty="0"/>
          </a:p>
          <a:p>
            <a:pPr lvl="1">
              <a:defRPr>
                <a:solidFill>
                  <a:srgbClr val="FFFFFF"/>
                </a:solidFill>
              </a:defRPr>
            </a:pPr>
            <a:r>
              <a:rPr lang="en-US" dirty="0"/>
              <a:t>Helm used for all applications</a:t>
            </a:r>
          </a:p>
          <a:p>
            <a:pPr lvl="1">
              <a:defRPr>
                <a:solidFill>
                  <a:srgbClr val="FFFFFF"/>
                </a:solidFill>
              </a:defRPr>
            </a:pPr>
            <a:r>
              <a:rPr lang="en-US" dirty="0">
                <a:solidFill>
                  <a:srgbClr val="FFFFFF"/>
                </a:solidFill>
              </a:rPr>
              <a:t>Only application not using Helm</a:t>
            </a:r>
          </a:p>
          <a:p>
            <a:pPr lvl="1">
              <a:defRPr>
                <a:solidFill>
                  <a:srgbClr val="FFFFFF"/>
                </a:solidFill>
              </a:defRPr>
            </a:pPr>
            <a:r>
              <a:rPr lang="en-US" dirty="0">
                <a:solidFill>
                  <a:srgbClr val="FFFFFF"/>
                </a:solidFill>
              </a:rPr>
              <a:t>See git repository for code</a:t>
            </a:r>
          </a:p>
        </p:txBody>
      </p:sp>
      <p:pic>
        <p:nvPicPr>
          <p:cNvPr id="3" name="Picture 2" descr="A cat wearing a hat&#10;&#10;Description automatically generated with medium confidence">
            <a:extLst>
              <a:ext uri="{FF2B5EF4-FFF2-40B4-BE49-F238E27FC236}">
                <a16:creationId xmlns:a16="http://schemas.microsoft.com/office/drawing/2014/main" id="{EF3001BA-C147-A049-8F93-DA0179540B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7295" y="2083982"/>
            <a:ext cx="4103666" cy="7293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14119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hueOff val="114395"/>
            <a:lumOff val="-24975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tage 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828754">
              <a:defRPr sz="8700" spc="-174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Terraform and helm</a:t>
            </a:r>
            <a:endParaRPr dirty="0"/>
          </a:p>
        </p:txBody>
      </p:sp>
      <p:sp>
        <p:nvSpPr>
          <p:cNvPr id="176" name="Slide bullet text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rPr lang="en-US" dirty="0">
                <a:solidFill>
                  <a:srgbClr val="FFFFFF"/>
                </a:solidFill>
              </a:rPr>
              <a:t>But I thought you said single run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rPr lang="en-US" dirty="0">
                <a:solidFill>
                  <a:srgbClr val="FFFFFF"/>
                </a:solidFill>
              </a:rPr>
              <a:t>Terraform can run helm scripts</a:t>
            </a:r>
            <a:endParaRPr lang="en-ZA" dirty="0">
              <a:solidFill>
                <a:srgbClr val="FFFFFF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D356943-E90B-A14C-93A9-7F61F5B1E0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7450" y="2031999"/>
            <a:ext cx="11159765" cy="1002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155720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hueOff val="114395"/>
            <a:lumOff val="-24975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tage 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828754">
              <a:defRPr sz="8700" spc="-174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Deploy Application</a:t>
            </a:r>
            <a:endParaRPr dirty="0"/>
          </a:p>
        </p:txBody>
      </p:sp>
      <p:sp>
        <p:nvSpPr>
          <p:cNvPr id="176" name="Slide bullet text"/>
          <p:cNvSpPr txBox="1">
            <a:spLocks noGrp="1"/>
          </p:cNvSpPr>
          <p:nvPr>
            <p:ph type="body" idx="1"/>
          </p:nvPr>
        </p:nvSpPr>
        <p:spPr>
          <a:xfrm>
            <a:off x="1206500" y="3355369"/>
            <a:ext cx="21971000" cy="8256012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rPr lang="en-ZA" dirty="0">
                <a:solidFill>
                  <a:srgbClr val="FFFFFF"/>
                </a:solidFill>
              </a:rPr>
              <a:t>Terraform can also run normal Kubernetes files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rPr lang="en-ZA" dirty="0">
                <a:solidFill>
                  <a:srgbClr val="FFFFFF"/>
                </a:solidFill>
              </a:rPr>
              <a:t>Only bit not using Helm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rPr lang="en-ZA" dirty="0">
                <a:solidFill>
                  <a:srgbClr val="FFFFFF"/>
                </a:solidFill>
              </a:rPr>
              <a:t>Application simply wrapped as in Docker images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rPr lang="en-ZA" dirty="0">
                <a:solidFill>
                  <a:srgbClr val="FFFFFF"/>
                </a:solidFill>
              </a:rPr>
              <a:t>Base Image</a:t>
            </a:r>
          </a:p>
          <a:p>
            <a:pPr lvl="1">
              <a:defRPr>
                <a:solidFill>
                  <a:srgbClr val="FFFFFF"/>
                </a:solidFill>
              </a:defRPr>
            </a:pPr>
            <a:r>
              <a:rPr lang="en-ZA" dirty="0">
                <a:solidFill>
                  <a:srgbClr val="FFFFFF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https://bit.ly/3l5kuIs</a:t>
            </a:r>
            <a:endParaRPr lang="en-ZA" dirty="0">
              <a:solidFill>
                <a:srgbClr val="FFFFFF"/>
              </a:solidFill>
            </a:endParaRPr>
          </a:p>
          <a:p>
            <a:pPr>
              <a:defRPr>
                <a:solidFill>
                  <a:srgbClr val="FFFFFF"/>
                </a:solidFill>
              </a:defRPr>
            </a:pPr>
            <a:r>
              <a:rPr lang="en-ZA" dirty="0">
                <a:solidFill>
                  <a:srgbClr val="FFFFFF"/>
                </a:solidFill>
              </a:rPr>
              <a:t>With wave</a:t>
            </a:r>
          </a:p>
          <a:p>
            <a:pPr lvl="1">
              <a:defRPr>
                <a:solidFill>
                  <a:srgbClr val="FFFFFF"/>
                </a:solidFill>
              </a:defRPr>
            </a:pPr>
            <a:r>
              <a:rPr lang="en-ZA" dirty="0">
                <a:solidFill>
                  <a:srgbClr val="FFFFFF"/>
                </a:solidFill>
              </a:rPr>
              <a:t>https://</a:t>
            </a:r>
            <a:r>
              <a:rPr lang="en-ZA" dirty="0" err="1">
                <a:solidFill>
                  <a:srgbClr val="FFFFFF"/>
                </a:solidFill>
              </a:rPr>
              <a:t>bit.ly</a:t>
            </a:r>
            <a:r>
              <a:rPr lang="en-ZA" dirty="0">
                <a:solidFill>
                  <a:srgbClr val="FFFFFF"/>
                </a:solidFill>
              </a:rPr>
              <a:t>/2YjPR9u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5CF58A-BD35-8844-A50C-3DFB9DD658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7709" y="7834434"/>
            <a:ext cx="64516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272746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hueOff val="114395"/>
            <a:lumOff val="-24975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tage 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828754">
              <a:defRPr sz="8700" spc="-174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DNS</a:t>
            </a:r>
            <a:endParaRPr dirty="0"/>
          </a:p>
        </p:txBody>
      </p:sp>
      <p:sp>
        <p:nvSpPr>
          <p:cNvPr id="176" name="Slide bullet text"/>
          <p:cNvSpPr txBox="1">
            <a:spLocks noGrp="1"/>
          </p:cNvSpPr>
          <p:nvPr>
            <p:ph type="body" idx="1"/>
          </p:nvPr>
        </p:nvSpPr>
        <p:spPr>
          <a:xfrm>
            <a:off x="1206500" y="3249044"/>
            <a:ext cx="21971000" cy="8256012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rPr lang="en-ZA" dirty="0">
                <a:solidFill>
                  <a:srgbClr val="FFFFFF"/>
                </a:solidFill>
              </a:rPr>
              <a:t>How do we get the URL Mapped to the cluster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rPr lang="en-ZA" dirty="0">
                <a:solidFill>
                  <a:srgbClr val="FFFFFF"/>
                </a:solidFill>
              </a:rPr>
              <a:t>External DNS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rPr lang="en-ZA" dirty="0">
                <a:solidFill>
                  <a:srgbClr val="FFFFFF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https://github.com/kubernetes-sigs/external-dns</a:t>
            </a:r>
            <a:endParaRPr lang="en-ZA" dirty="0">
              <a:solidFill>
                <a:srgbClr val="FFFFFF"/>
              </a:solidFill>
            </a:endParaRPr>
          </a:p>
          <a:p>
            <a:pPr>
              <a:defRPr>
                <a:solidFill>
                  <a:srgbClr val="FFFFFF"/>
                </a:solidFill>
              </a:defRPr>
            </a:pPr>
            <a:r>
              <a:rPr lang="en-ZA" dirty="0">
                <a:solidFill>
                  <a:srgbClr val="FFFFFF"/>
                </a:solidFill>
              </a:rPr>
              <a:t>Automatically updates DNS provider via annotations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rPr lang="en-ZA" dirty="0">
                <a:solidFill>
                  <a:srgbClr val="FFFFFF"/>
                </a:solidFill>
              </a:rPr>
              <a:t>See git for configuration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rPr lang="en-ZA" dirty="0">
                <a:solidFill>
                  <a:srgbClr val="FFFFFF"/>
                </a:solidFill>
              </a:rPr>
              <a:t>Once configured just needs a line like the following</a:t>
            </a:r>
          </a:p>
          <a:p>
            <a:pPr>
              <a:defRPr>
                <a:solidFill>
                  <a:srgbClr val="FFFFFF"/>
                </a:solidFill>
              </a:defRPr>
            </a:pPr>
            <a:endParaRPr lang="en-ZA"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E09F30-2BE9-0443-9118-622FADB681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736" y="11505056"/>
            <a:ext cx="22508528" cy="807336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68943434-6AA6-C54C-812D-4E888B2E3E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4461" y="1282020"/>
            <a:ext cx="5861214" cy="393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752647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hueOff val="114395"/>
            <a:lumOff val="-24975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tage 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828754">
              <a:defRPr sz="8700" spc="-174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SSL Cert</a:t>
            </a:r>
            <a:endParaRPr dirty="0"/>
          </a:p>
        </p:txBody>
      </p:sp>
      <p:sp>
        <p:nvSpPr>
          <p:cNvPr id="176" name="Slide bullet text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rPr lang="en-ZA" dirty="0">
                <a:solidFill>
                  <a:srgbClr val="FFFFFF"/>
                </a:solidFill>
              </a:rPr>
              <a:t>How do we get the </a:t>
            </a:r>
            <a:r>
              <a:rPr lang="en-ZA" dirty="0" err="1">
                <a:solidFill>
                  <a:srgbClr val="FFFFFF"/>
                </a:solidFill>
              </a:rPr>
              <a:t>ssl</a:t>
            </a:r>
            <a:r>
              <a:rPr lang="en-ZA" dirty="0">
                <a:solidFill>
                  <a:srgbClr val="FFFFFF"/>
                </a:solidFill>
              </a:rPr>
              <a:t> cert?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rPr lang="en-ZA" dirty="0">
                <a:solidFill>
                  <a:srgbClr val="FFFFFF"/>
                </a:solidFill>
              </a:rPr>
              <a:t>There’s an app for that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rPr lang="en-ZA" dirty="0">
                <a:solidFill>
                  <a:srgbClr val="FFFFFF"/>
                </a:solidFill>
                <a:hlinkClick r:id="rId2"/>
              </a:rPr>
              <a:t>https://cert-manager.io/</a:t>
            </a:r>
            <a:endParaRPr lang="en-ZA" dirty="0">
              <a:solidFill>
                <a:srgbClr val="FFFFFF"/>
              </a:solidFill>
            </a:endParaRPr>
          </a:p>
          <a:p>
            <a:pPr>
              <a:defRPr>
                <a:solidFill>
                  <a:srgbClr val="FFFFFF"/>
                </a:solidFill>
              </a:defRPr>
            </a:pPr>
            <a:r>
              <a:rPr lang="en-ZA" dirty="0">
                <a:solidFill>
                  <a:srgbClr val="FFFFFF"/>
                </a:solidFill>
              </a:rPr>
              <a:t>Configuration in ingress controller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rPr lang="en-ZA" dirty="0">
                <a:solidFill>
                  <a:srgbClr val="FFFFFF"/>
                </a:solidFill>
              </a:rPr>
              <a:t>Uses lets-encrypt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827FD52E-D971-3749-BD86-1A5DA8D8A9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0109" y="6177184"/>
            <a:ext cx="10903023" cy="6586316"/>
          </a:xfrm>
          <a:prstGeom prst="rect">
            <a:avLst/>
          </a:prstGeom>
        </p:spPr>
      </p:pic>
      <p:pic>
        <p:nvPicPr>
          <p:cNvPr id="10" name="Picture 9" descr="A picture containing text, cat, mammal, orange&#10;&#10;Description automatically generated">
            <a:extLst>
              <a:ext uri="{FF2B5EF4-FFF2-40B4-BE49-F238E27FC236}">
                <a16:creationId xmlns:a16="http://schemas.microsoft.com/office/drawing/2014/main" id="{CA4E9298-340F-964C-AF9E-DDFC84077F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7330" y="952500"/>
            <a:ext cx="4884036" cy="365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062311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hueOff val="114395"/>
            <a:lumOff val="-24975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tage 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828754">
              <a:defRPr sz="8700" spc="-174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Load-Balance HTTP Routing</a:t>
            </a:r>
            <a:endParaRPr dirty="0"/>
          </a:p>
        </p:txBody>
      </p:sp>
      <p:sp>
        <p:nvSpPr>
          <p:cNvPr id="176" name="Slide bullet text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rPr lang="en-ZA" dirty="0">
                <a:solidFill>
                  <a:srgbClr val="FFFFFF"/>
                </a:solidFill>
              </a:rPr>
              <a:t>How does traffic get to the application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rPr lang="en-ZA" dirty="0">
                <a:solidFill>
                  <a:srgbClr val="FFFFFF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https://traefik.io/</a:t>
            </a:r>
            <a:endParaRPr lang="en-ZA" dirty="0">
              <a:solidFill>
                <a:srgbClr val="FFFFFF"/>
              </a:solidFill>
            </a:endParaRPr>
          </a:p>
          <a:p>
            <a:pPr>
              <a:defRPr>
                <a:solidFill>
                  <a:srgbClr val="FFFFFF"/>
                </a:solidFill>
              </a:defRPr>
            </a:pPr>
            <a:r>
              <a:rPr lang="en-ZA" dirty="0">
                <a:solidFill>
                  <a:srgbClr val="FFFFFF"/>
                </a:solidFill>
              </a:rPr>
              <a:t>Annotation in ingress config</a:t>
            </a: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E330CE00-04EE-AB42-BD75-7A6B79A2B4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574" y="7982356"/>
            <a:ext cx="16824214" cy="4781144"/>
          </a:xfrm>
          <a:prstGeom prst="rect">
            <a:avLst/>
          </a:prstGeom>
        </p:spPr>
      </p:pic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E2B120EF-DB52-4447-B915-3EE8D73C65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4169" y="2258072"/>
            <a:ext cx="6133237" cy="4599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20945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hueOff val="114395"/>
            <a:lumOff val="-24975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Why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828754">
              <a:defRPr sz="8700" spc="-174">
                <a:solidFill>
                  <a:srgbClr val="FFFFFF"/>
                </a:solidFill>
              </a:defRPr>
            </a:lvl1pPr>
          </a:lstStyle>
          <a:p>
            <a:r>
              <a:rPr dirty="0"/>
              <a:t>Wh</a:t>
            </a:r>
            <a:r>
              <a:rPr lang="en-US" dirty="0"/>
              <a:t>y are people struggling with this</a:t>
            </a:r>
            <a:r>
              <a:rPr dirty="0"/>
              <a:t>?</a:t>
            </a:r>
          </a:p>
        </p:txBody>
      </p:sp>
      <p:sp>
        <p:nvSpPr>
          <p:cNvPr id="157" name="Complexity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rPr dirty="0"/>
              <a:t>Complexity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rPr lang="en-US" dirty="0"/>
              <a:t>Not knowing where to</a:t>
            </a:r>
            <a:r>
              <a:rPr dirty="0"/>
              <a:t> start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rPr lang="en-US" dirty="0"/>
              <a:t>Example don’t work in the real world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rPr lang="en-US" dirty="0"/>
              <a:t>Jumped to the hard part</a:t>
            </a:r>
            <a:endParaRPr dirty="0"/>
          </a:p>
        </p:txBody>
      </p:sp>
      <p:pic>
        <p:nvPicPr>
          <p:cNvPr id="158" name="079c3ea0dce59cc171629800294b0f3d.jpg" descr="079c3ea0dce59cc171629800294b0f3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7757" y="4248504"/>
            <a:ext cx="7549743" cy="75497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hueOff val="114395"/>
            <a:lumOff val="-24975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tage 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828754">
              <a:defRPr sz="8700" spc="-174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Application Logging</a:t>
            </a:r>
            <a:endParaRPr dirty="0"/>
          </a:p>
        </p:txBody>
      </p:sp>
      <p:sp>
        <p:nvSpPr>
          <p:cNvPr id="176" name="Slide bullet text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rPr lang="en-ZA" dirty="0">
                <a:solidFill>
                  <a:srgbClr val="FFFFFF"/>
                </a:solidFill>
              </a:rPr>
              <a:t>ELK stack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rPr lang="en-ZA" dirty="0">
                <a:solidFill>
                  <a:schemeClr val="bg1">
                    <a:lumMod val="25000"/>
                    <a:lumOff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https://www.elastic.co</a:t>
            </a:r>
            <a:r>
              <a:rPr lang="en-ZA" dirty="0">
                <a:solidFill>
                  <a:schemeClr val="bg1">
                    <a:lumMod val="25000"/>
                    <a:lumOff val="75000"/>
                  </a:schemeClr>
                </a:solidFill>
              </a:rPr>
              <a:t> 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rPr lang="en-ZA" dirty="0">
                <a:solidFill>
                  <a:srgbClr val="FFFFFF"/>
                </a:solidFill>
              </a:rPr>
              <a:t>Logs configured via annotation</a:t>
            </a:r>
          </a:p>
        </p:txBody>
      </p:sp>
      <p:pic>
        <p:nvPicPr>
          <p:cNvPr id="4" name="Picture 3" descr="A cat lying on a bed&#10;&#10;Description automatically generated with medium confidence">
            <a:extLst>
              <a:ext uri="{FF2B5EF4-FFF2-40B4-BE49-F238E27FC236}">
                <a16:creationId xmlns:a16="http://schemas.microsoft.com/office/drawing/2014/main" id="{A0B7FC25-FAFA-D742-B3BE-824CB9B884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3117" y="1360966"/>
            <a:ext cx="6096000" cy="4572000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3E9F31E6-BFD0-7940-8778-C7515B740B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3532" y="7377049"/>
            <a:ext cx="10597456" cy="3404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758510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hueOff val="114395"/>
            <a:lumOff val="-24975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tage 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828754">
              <a:defRPr sz="8700" spc="-174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Auto update</a:t>
            </a:r>
            <a:endParaRPr dirty="0"/>
          </a:p>
        </p:txBody>
      </p:sp>
      <p:sp>
        <p:nvSpPr>
          <p:cNvPr id="176" name="Slide bullet text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rPr lang="en-ZA" dirty="0">
                <a:solidFill>
                  <a:schemeClr val="bg1">
                    <a:lumMod val="25000"/>
                    <a:lumOff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https://keel.sh</a:t>
            </a:r>
            <a:endParaRPr lang="en-ZA" dirty="0">
              <a:solidFill>
                <a:schemeClr val="bg1">
                  <a:lumMod val="25000"/>
                  <a:lumOff val="75000"/>
                </a:schemeClr>
              </a:solidFill>
            </a:endParaRPr>
          </a:p>
          <a:p>
            <a:pPr>
              <a:defRPr>
                <a:solidFill>
                  <a:srgbClr val="FFFFFF"/>
                </a:solidFill>
              </a:defRPr>
            </a:pPr>
            <a:r>
              <a:rPr lang="en-ZA" dirty="0">
                <a:solidFill>
                  <a:srgbClr val="FFFFFF"/>
                </a:solidFill>
              </a:rPr>
              <a:t>Configured via annotation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rPr lang="en-ZA" dirty="0">
                <a:solidFill>
                  <a:srgbClr val="FFFFFF"/>
                </a:solidFill>
              </a:rPr>
              <a:t>To many to methods to check for update to mention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rPr lang="en-ZA" dirty="0">
                <a:solidFill>
                  <a:srgbClr val="FFFFFF"/>
                </a:solidFill>
              </a:rPr>
              <a:t>Currently using if newer image available</a:t>
            </a:r>
          </a:p>
        </p:txBody>
      </p:sp>
      <p:pic>
        <p:nvPicPr>
          <p:cNvPr id="3" name="Picture 2" descr="A cat in a life jacket on a boat&#10;&#10;Description automatically generated with medium confidence">
            <a:extLst>
              <a:ext uri="{FF2B5EF4-FFF2-40B4-BE49-F238E27FC236}">
                <a16:creationId xmlns:a16="http://schemas.microsoft.com/office/drawing/2014/main" id="{D1F0CD2E-00B6-B440-86B1-537CA45465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2760" y="952500"/>
            <a:ext cx="5234740" cy="3923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224840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hueOff val="114395"/>
            <a:lumOff val="-24975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tage 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828754">
              <a:defRPr sz="8700" spc="-174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Demo</a:t>
            </a:r>
            <a:endParaRPr dirty="0"/>
          </a:p>
        </p:txBody>
      </p:sp>
      <p:sp>
        <p:nvSpPr>
          <p:cNvPr id="176" name="Slide bullet text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endParaRPr lang="en-ZA" dirty="0">
              <a:solidFill>
                <a:srgbClr val="FFFFFF"/>
              </a:solidFill>
            </a:endParaRPr>
          </a:p>
        </p:txBody>
      </p:sp>
      <p:pic>
        <p:nvPicPr>
          <p:cNvPr id="4" name="Picture 3" descr="A cat holding a tablet&#10;&#10;Description automatically generated with medium confidence">
            <a:extLst>
              <a:ext uri="{FF2B5EF4-FFF2-40B4-BE49-F238E27FC236}">
                <a16:creationId xmlns:a16="http://schemas.microsoft.com/office/drawing/2014/main" id="{5D9BEC6B-40E5-7E47-9D14-06A71E2E3D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2790" y="3285289"/>
            <a:ext cx="14578419" cy="8200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38620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hueOff val="114395"/>
            <a:lumOff val="-24975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tage 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828754">
              <a:defRPr sz="8700" spc="-174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Any questions?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D75919F-E5A9-9B4B-9902-4F3B0371F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7200" y="4597400"/>
            <a:ext cx="8229600" cy="4521200"/>
          </a:xfrm>
          <a:prstGeom prst="rect">
            <a:avLst/>
          </a:prstGeom>
        </p:spPr>
      </p:pic>
      <p:sp>
        <p:nvSpPr>
          <p:cNvPr id="8" name="Tim Haak">
            <a:extLst>
              <a:ext uri="{FF2B5EF4-FFF2-40B4-BE49-F238E27FC236}">
                <a16:creationId xmlns:a16="http://schemas.microsoft.com/office/drawing/2014/main" id="{3A6EE2BB-37E4-5442-854B-707E6358DCB7}"/>
              </a:ext>
            </a:extLst>
          </p:cNvPr>
          <p:cNvSpPr txBox="1">
            <a:spLocks noGrp="1"/>
          </p:cNvSpPr>
          <p:nvPr>
            <p:ph type="body" idx="21"/>
          </p:nvPr>
        </p:nvSpPr>
        <p:spPr>
          <a:xfrm>
            <a:off x="1201340" y="11847162"/>
            <a:ext cx="21971003" cy="63697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fontScale="77500" lnSpcReduction="20000"/>
          </a:bodyPr>
          <a:lstStyle/>
          <a:p>
            <a:r>
              <a:rPr dirty="0">
                <a:solidFill>
                  <a:srgbClr val="FFFFFF"/>
                </a:solidFill>
              </a:rPr>
              <a:t>Tim </a:t>
            </a:r>
            <a:r>
              <a:rPr dirty="0" err="1">
                <a:solidFill>
                  <a:srgbClr val="FFFFFF"/>
                </a:solidFill>
              </a:rPr>
              <a:t>Haak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9" name="https://github.com/haakco">
            <a:extLst>
              <a:ext uri="{FF2B5EF4-FFF2-40B4-BE49-F238E27FC236}">
                <a16:creationId xmlns:a16="http://schemas.microsoft.com/office/drawing/2014/main" id="{B7353613-573F-F94C-A62B-F43BCEC9AE5B}"/>
              </a:ext>
            </a:extLst>
          </p:cNvPr>
          <p:cNvSpPr txBox="1"/>
          <p:nvPr/>
        </p:nvSpPr>
        <p:spPr>
          <a:xfrm>
            <a:off x="9226372" y="11833968"/>
            <a:ext cx="5931256" cy="6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825500">
              <a:defRPr sz="3600" b="1">
                <a:solidFill>
                  <a:srgbClr val="FFFFFF"/>
                </a:solidFill>
              </a:defRPr>
            </a:lvl1pPr>
          </a:lstStyle>
          <a:p>
            <a:r>
              <a:t>https://github.com/haakco</a:t>
            </a:r>
          </a:p>
        </p:txBody>
      </p:sp>
      <p:sp>
        <p:nvSpPr>
          <p:cNvPr id="10" name="tim@haak.co">
            <a:extLst>
              <a:ext uri="{FF2B5EF4-FFF2-40B4-BE49-F238E27FC236}">
                <a16:creationId xmlns:a16="http://schemas.microsoft.com/office/drawing/2014/main" id="{0693F76B-AD1A-444A-98FC-80DCBCB54958}"/>
              </a:ext>
            </a:extLst>
          </p:cNvPr>
          <p:cNvSpPr txBox="1"/>
          <p:nvPr/>
        </p:nvSpPr>
        <p:spPr>
          <a:xfrm>
            <a:off x="20002097" y="11833968"/>
            <a:ext cx="2900478" cy="6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825500">
              <a:defRPr sz="3600" b="1">
                <a:solidFill>
                  <a:srgbClr val="FFFFFF"/>
                </a:solidFill>
              </a:defRPr>
            </a:lvl1pPr>
          </a:lstStyle>
          <a:p>
            <a:r>
              <a:t>tim@haak.co</a:t>
            </a:r>
          </a:p>
        </p:txBody>
      </p:sp>
    </p:spTree>
    <p:extLst>
      <p:ext uri="{BB962C8B-B14F-4D97-AF65-F5344CB8AC3E}">
        <p14:creationId xmlns:p14="http://schemas.microsoft.com/office/powerpoint/2010/main" val="37070873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hueOff val="114395"/>
            <a:lumOff val="-24975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Why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828754">
              <a:defRPr sz="8700" spc="-174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Complete working working example</a:t>
            </a:r>
            <a:endParaRPr dirty="0"/>
          </a:p>
        </p:txBody>
      </p:sp>
      <p:sp>
        <p:nvSpPr>
          <p:cNvPr id="161" name="Complexity…"/>
          <p:cNvSpPr txBox="1">
            <a:spLocks noGrp="1"/>
          </p:cNvSpPr>
          <p:nvPr>
            <p:ph type="body" idx="1"/>
          </p:nvPr>
        </p:nvSpPr>
        <p:spPr>
          <a:xfrm>
            <a:off x="1206500" y="3695611"/>
            <a:ext cx="21971000" cy="825601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36447" indent="-536447" defTabSz="2145738">
              <a:spcBef>
                <a:spcPts val="3900"/>
              </a:spcBef>
              <a:defRPr sz="4224">
                <a:solidFill>
                  <a:srgbClr val="FFFFFF"/>
                </a:solidFill>
              </a:defRPr>
            </a:pPr>
            <a:r>
              <a:rPr lang="en-ZA" sz="6600" dirty="0">
                <a:solidFill>
                  <a:schemeClr val="bg1">
                    <a:lumMod val="25000"/>
                    <a:lumOff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https://bit.ly/3A0ZxCM</a:t>
            </a:r>
            <a:endParaRPr lang="en-ZA" sz="6600" dirty="0">
              <a:solidFill>
                <a:schemeClr val="bg1">
                  <a:lumMod val="25000"/>
                  <a:lumOff val="75000"/>
                </a:schemeClr>
              </a:solidFill>
            </a:endParaRPr>
          </a:p>
          <a:p>
            <a:pPr marL="536447" indent="-536447" defTabSz="2145738">
              <a:spcBef>
                <a:spcPts val="3900"/>
              </a:spcBef>
              <a:defRPr sz="4224">
                <a:solidFill>
                  <a:srgbClr val="FFFFFF"/>
                </a:solidFill>
              </a:defRPr>
            </a:pPr>
            <a:r>
              <a:rPr lang="en-ZA" sz="6600" dirty="0">
                <a:solidFill>
                  <a:schemeClr val="bg2"/>
                </a:solidFill>
              </a:rPr>
              <a:t>Most of the pieces that you will need</a:t>
            </a:r>
          </a:p>
          <a:p>
            <a:pPr marL="536447" indent="-536447" defTabSz="2145738">
              <a:spcBef>
                <a:spcPts val="3900"/>
              </a:spcBef>
              <a:defRPr sz="4224">
                <a:solidFill>
                  <a:srgbClr val="FFFFFF"/>
                </a:solidFill>
              </a:defRPr>
            </a:pPr>
            <a:r>
              <a:rPr lang="en-ZA" sz="6600" dirty="0">
                <a:solidFill>
                  <a:schemeClr val="bg2"/>
                </a:solidFill>
              </a:rPr>
              <a:t>Can replace pieces</a:t>
            </a:r>
          </a:p>
          <a:p>
            <a:pPr marL="536447" indent="-536447" defTabSz="2145738">
              <a:spcBef>
                <a:spcPts val="3900"/>
              </a:spcBef>
              <a:defRPr sz="4224">
                <a:solidFill>
                  <a:srgbClr val="FFFFFF"/>
                </a:solidFill>
              </a:defRPr>
            </a:pPr>
            <a:r>
              <a:rPr lang="en-ZA" sz="6600" dirty="0">
                <a:solidFill>
                  <a:schemeClr val="bg2"/>
                </a:solidFill>
              </a:rPr>
              <a:t>Everything working together</a:t>
            </a:r>
          </a:p>
          <a:p>
            <a:pPr marL="536447" indent="-536447" defTabSz="2145738">
              <a:spcBef>
                <a:spcPts val="3900"/>
              </a:spcBef>
              <a:defRPr sz="4224">
                <a:solidFill>
                  <a:srgbClr val="FFFFFF"/>
                </a:solidFill>
              </a:defRPr>
            </a:pPr>
            <a:r>
              <a:rPr lang="en-ZA" sz="6600" dirty="0">
                <a:solidFill>
                  <a:schemeClr val="bg2"/>
                </a:solidFill>
              </a:rPr>
              <a:t>…..</a:t>
            </a:r>
          </a:p>
          <a:p>
            <a:pPr marL="536447" indent="-536447" defTabSz="2145738">
              <a:spcBef>
                <a:spcPts val="3900"/>
              </a:spcBef>
              <a:defRPr sz="4224">
                <a:solidFill>
                  <a:srgbClr val="FFFFFF"/>
                </a:solidFill>
              </a:defRPr>
            </a:pPr>
            <a:r>
              <a:rPr lang="en-ZA" sz="6600" dirty="0">
                <a:solidFill>
                  <a:schemeClr val="bg2"/>
                </a:solidFill>
              </a:rPr>
              <a:t>Profit?</a:t>
            </a:r>
          </a:p>
          <a:p>
            <a:pPr marL="0" indent="0" defTabSz="2145738">
              <a:spcBef>
                <a:spcPts val="3900"/>
              </a:spcBef>
              <a:buNone/>
              <a:defRPr sz="4224">
                <a:solidFill>
                  <a:srgbClr val="FFFFFF"/>
                </a:solidFill>
              </a:defRPr>
            </a:pPr>
            <a:endParaRPr sz="6600" dirty="0"/>
          </a:p>
        </p:txBody>
      </p:sp>
      <p:pic>
        <p:nvPicPr>
          <p:cNvPr id="5" name="337535230618039913-money.jpg" descr="337535230618039913-money.jpg">
            <a:extLst>
              <a:ext uri="{FF2B5EF4-FFF2-40B4-BE49-F238E27FC236}">
                <a16:creationId xmlns:a16="http://schemas.microsoft.com/office/drawing/2014/main" id="{D68565E4-37B5-8E4F-8491-9D83125240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95078" y="7425775"/>
            <a:ext cx="7116966" cy="53377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hueOff val="114395"/>
            <a:lumOff val="-24975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Why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828754">
              <a:defRPr sz="8700" spc="-174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Plan of attach</a:t>
            </a:r>
            <a:endParaRPr dirty="0"/>
          </a:p>
        </p:txBody>
      </p:sp>
      <p:sp>
        <p:nvSpPr>
          <p:cNvPr id="165" name="Control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rPr lang="en-US" dirty="0"/>
              <a:t>Go through what is needed to deploy an application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rPr lang="en-US" dirty="0"/>
              <a:t>Talk about each piece of software as needed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rPr lang="en-US" dirty="0"/>
              <a:t>Very high level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rPr lang="en-US" dirty="0"/>
              <a:t>Links to software also in GitHub repository</a:t>
            </a:r>
            <a:endParaRPr dirty="0"/>
          </a:p>
        </p:txBody>
      </p:sp>
      <p:pic>
        <p:nvPicPr>
          <p:cNvPr id="5" name="merlin_102054072_34962289-a2a4-4c52-9969-4b2719347e76-articleLarge.jpg" descr="merlin_102054072_34962289-a2a4-4c52-9969-4b2719347e76-articleLarge.jpg">
            <a:extLst>
              <a:ext uri="{FF2B5EF4-FFF2-40B4-BE49-F238E27FC236}">
                <a16:creationId xmlns:a16="http://schemas.microsoft.com/office/drawing/2014/main" id="{C0420B8F-A7D8-224F-8D40-E7984C39B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9981" y="7315660"/>
            <a:ext cx="7377519" cy="51888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hueOff val="114395"/>
            <a:lumOff val="-24975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Why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828754">
              <a:defRPr sz="8700" spc="-174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Plan of attach</a:t>
            </a:r>
            <a:endParaRPr dirty="0"/>
          </a:p>
        </p:txBody>
      </p:sp>
      <p:sp>
        <p:nvSpPr>
          <p:cNvPr id="165" name="Control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rPr lang="en-US" dirty="0"/>
              <a:t>Start demo now</a:t>
            </a:r>
          </a:p>
          <a:p>
            <a:pPr>
              <a:defRPr>
                <a:solidFill>
                  <a:srgbClr val="FFFFFF"/>
                </a:solidFill>
              </a:defRPr>
            </a:pPr>
            <a:endParaRPr lang="en-US" dirty="0"/>
          </a:p>
          <a:p>
            <a:pPr>
              <a:defRPr>
                <a:solidFill>
                  <a:srgbClr val="FFFFFF"/>
                </a:solidFill>
              </a:defRPr>
            </a:pPr>
            <a:r>
              <a:rPr lang="en-US" dirty="0"/>
              <a:t>Go over actual code at the end</a:t>
            </a:r>
          </a:p>
          <a:p>
            <a:pPr lvl="1">
              <a:defRPr>
                <a:solidFill>
                  <a:srgbClr val="FFFFFF"/>
                </a:solidFill>
              </a:defRPr>
            </a:pPr>
            <a:r>
              <a:rPr lang="en-US" dirty="0"/>
              <a:t>Depending on time</a:t>
            </a:r>
            <a:endParaRPr dirty="0"/>
          </a:p>
        </p:txBody>
      </p:sp>
      <p:pic>
        <p:nvPicPr>
          <p:cNvPr id="6" name="The-Best-Dressed-Cat-On-The-Internet__880.jpg" descr="The-Best-Dressed-Cat-On-The-Internet__880.jpg">
            <a:extLst>
              <a:ext uri="{FF2B5EF4-FFF2-40B4-BE49-F238E27FC236}">
                <a16:creationId xmlns:a16="http://schemas.microsoft.com/office/drawing/2014/main" id="{2AF2EF61-5189-9647-B924-8C977F88D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2003" y="1344162"/>
            <a:ext cx="5925497" cy="394584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66634003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hueOff val="114395"/>
            <a:lumOff val="-24975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Don’t start with the latest fad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828754">
              <a:defRPr sz="8700" spc="-174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Server Provider</a:t>
            </a:r>
            <a:endParaRPr dirty="0"/>
          </a:p>
        </p:txBody>
      </p:sp>
      <p:pic>
        <p:nvPicPr>
          <p:cNvPr id="10" name="Picture 9" descr="Logo&#10;&#10;Description automatically generated with medium confidence">
            <a:extLst>
              <a:ext uri="{FF2B5EF4-FFF2-40B4-BE49-F238E27FC236}">
                <a16:creationId xmlns:a16="http://schemas.microsoft.com/office/drawing/2014/main" id="{30CE4172-64CA-8241-9114-DC249DA1D3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4004" y="1669081"/>
            <a:ext cx="9744330" cy="5278179"/>
          </a:xfrm>
          <a:prstGeom prst="rect">
            <a:avLst/>
          </a:prstGeom>
        </p:spPr>
      </p:pic>
      <p:sp>
        <p:nvSpPr>
          <p:cNvPr id="14" name="Control…">
            <a:extLst>
              <a:ext uri="{FF2B5EF4-FFF2-40B4-BE49-F238E27FC236}">
                <a16:creationId xmlns:a16="http://schemas.microsoft.com/office/drawing/2014/main" id="{3F80814D-B35E-B247-B240-34686F201881}"/>
              </a:ext>
            </a:extLst>
          </p:cNvPr>
          <p:cNvSpPr txBox="1">
            <a:spLocks/>
          </p:cNvSpPr>
          <p:nvPr/>
        </p:nvSpPr>
        <p:spPr>
          <a:xfrm>
            <a:off x="1206500" y="5864653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 marL="6096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12192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18288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24384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30480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36576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42672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48768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54864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hangingPunct="1">
              <a:defRPr>
                <a:solidFill>
                  <a:srgbClr val="FFFFFF"/>
                </a:solidFill>
              </a:defRPr>
            </a:pPr>
            <a:r>
              <a:rPr lang="en-US" dirty="0">
                <a:solidFill>
                  <a:schemeClr val="bg1">
                    <a:lumMod val="25000"/>
                    <a:lumOff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Digital Ocean</a:t>
            </a:r>
            <a:endParaRPr lang="en-US" dirty="0">
              <a:solidFill>
                <a:schemeClr val="bg1">
                  <a:lumMod val="25000"/>
                  <a:lumOff val="75000"/>
                </a:schemeClr>
              </a:solidFill>
            </a:endParaRPr>
          </a:p>
          <a:p>
            <a:pPr hangingPunct="1">
              <a:defRPr>
                <a:solidFill>
                  <a:srgbClr val="FFFFFF"/>
                </a:solidFill>
              </a:defRPr>
            </a:pPr>
            <a:r>
              <a:rPr lang="en-US" dirty="0">
                <a:solidFill>
                  <a:srgbClr val="FFFFFF"/>
                </a:solidFill>
              </a:rPr>
              <a:t>Could be any other cloud provider</a:t>
            </a:r>
          </a:p>
          <a:p>
            <a:pPr hangingPunct="1">
              <a:defRPr>
                <a:solidFill>
                  <a:srgbClr val="FFFFFF"/>
                </a:solidFill>
              </a:defRPr>
            </a:pPr>
            <a:r>
              <a:rPr lang="en-US" dirty="0">
                <a:solidFill>
                  <a:srgbClr val="FFFFFF"/>
                </a:solidFill>
              </a:rPr>
              <a:t>Very high level</a:t>
            </a:r>
          </a:p>
          <a:p>
            <a:pPr hangingPunct="1">
              <a:defRPr>
                <a:solidFill>
                  <a:srgbClr val="FFFFFF"/>
                </a:solidFill>
              </a:defRPr>
            </a:pPr>
            <a:r>
              <a:rPr lang="en-US" dirty="0">
                <a:solidFill>
                  <a:srgbClr val="FFFFFF"/>
                </a:solidFill>
              </a:rPr>
              <a:t>For your own servers can look at </a:t>
            </a:r>
            <a:r>
              <a:rPr lang="en-US" dirty="0">
                <a:solidFill>
                  <a:schemeClr val="bg1">
                    <a:lumMod val="25000"/>
                    <a:lumOff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https://k3s.io/</a:t>
            </a:r>
            <a:r>
              <a:rPr lang="en-US" dirty="0">
                <a:solidFill>
                  <a:schemeClr val="bg1">
                    <a:lumMod val="25000"/>
                    <a:lumOff val="75000"/>
                  </a:schemeClr>
                </a:solidFill>
              </a:rPr>
              <a:t> 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hueOff val="114395"/>
            <a:lumOff val="-24975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Don’t start with the latest fad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828754">
              <a:defRPr sz="8700" spc="-174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DNS Provider</a:t>
            </a:r>
            <a:endParaRPr dirty="0"/>
          </a:p>
        </p:txBody>
      </p:sp>
      <p:sp>
        <p:nvSpPr>
          <p:cNvPr id="14" name="Control…">
            <a:extLst>
              <a:ext uri="{FF2B5EF4-FFF2-40B4-BE49-F238E27FC236}">
                <a16:creationId xmlns:a16="http://schemas.microsoft.com/office/drawing/2014/main" id="{3F80814D-B35E-B247-B240-34686F201881}"/>
              </a:ext>
            </a:extLst>
          </p:cNvPr>
          <p:cNvSpPr txBox="1">
            <a:spLocks/>
          </p:cNvSpPr>
          <p:nvPr/>
        </p:nvSpPr>
        <p:spPr>
          <a:xfrm>
            <a:off x="1206500" y="5864653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marL="6096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12192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18288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24384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30480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36576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42672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48768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54864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hangingPunct="1">
              <a:defRPr>
                <a:solidFill>
                  <a:srgbClr val="FFFFFF"/>
                </a:solidFill>
              </a:defRPr>
            </a:pPr>
            <a:r>
              <a:rPr lang="en-US" dirty="0" err="1">
                <a:solidFill>
                  <a:schemeClr val="bg1">
                    <a:lumMod val="25000"/>
                    <a:lumOff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CloudFlare</a:t>
            </a:r>
            <a:endParaRPr lang="en-US" dirty="0">
              <a:solidFill>
                <a:schemeClr val="bg1">
                  <a:lumMod val="25000"/>
                  <a:lumOff val="75000"/>
                </a:schemeClr>
              </a:solidFill>
            </a:endParaRPr>
          </a:p>
          <a:p>
            <a:pPr hangingPunct="1">
              <a:defRPr>
                <a:solidFill>
                  <a:srgbClr val="FFFFFF"/>
                </a:solidFill>
              </a:defRPr>
            </a:pPr>
            <a:r>
              <a:rPr lang="en-US" dirty="0">
                <a:solidFill>
                  <a:srgbClr val="FFFFFF"/>
                </a:solidFill>
              </a:rPr>
              <a:t>Not using all the features</a:t>
            </a:r>
          </a:p>
          <a:p>
            <a:pPr hangingPunct="1">
              <a:defRPr>
                <a:solidFill>
                  <a:srgbClr val="FFFFFF"/>
                </a:solidFill>
              </a:defRPr>
            </a:pPr>
            <a:r>
              <a:rPr lang="en-US" dirty="0">
                <a:solidFill>
                  <a:srgbClr val="FFFFFF"/>
                </a:solidFill>
              </a:rPr>
              <a:t>Simple to switch out</a:t>
            </a:r>
            <a:endParaRPr lang="en-US" dirty="0">
              <a:solidFill>
                <a:schemeClr val="bg1">
                  <a:lumMod val="25000"/>
                  <a:lumOff val="75000"/>
                </a:schemeClr>
              </a:solidFill>
            </a:endParaRPr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FD18E109-1F7E-A54C-BDAF-C356A2A2DE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068" y="1273544"/>
            <a:ext cx="12524275" cy="459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84976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hueOff val="114395"/>
            <a:lumOff val="-24975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Don’t start with the latest fad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828754">
              <a:defRPr sz="8700" spc="-174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Application overview</a:t>
            </a:r>
            <a:endParaRPr dirty="0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23523E4A-E14F-4541-96D8-6C1AA55798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450" y="3059040"/>
            <a:ext cx="8320420" cy="7597919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D37FD540-1B64-994E-AADC-23A35E733B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0493" y="4267776"/>
            <a:ext cx="4724400" cy="1714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2BF8E0C-2D94-CD45-B3DD-5DA8D82C941A}"/>
              </a:ext>
            </a:extLst>
          </p:cNvPr>
          <p:cNvSpPr txBox="1"/>
          <p:nvPr/>
        </p:nvSpPr>
        <p:spPr>
          <a:xfrm>
            <a:off x="11653283" y="8201558"/>
            <a:ext cx="10758820" cy="111825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6600" dirty="0">
                <a:solidFill>
                  <a:schemeClr val="bg2"/>
                </a:solidFill>
              </a:rPr>
              <a:t>https://</a:t>
            </a:r>
            <a:r>
              <a:rPr lang="en-US" sz="6600" dirty="0" err="1">
                <a:solidFill>
                  <a:schemeClr val="bg2"/>
                </a:solidFill>
              </a:rPr>
              <a:t>devdojo.com</a:t>
            </a:r>
            <a:r>
              <a:rPr lang="en-US" sz="6600" dirty="0">
                <a:solidFill>
                  <a:schemeClr val="bg2"/>
                </a:solidFill>
              </a:rPr>
              <a:t>/wave</a:t>
            </a:r>
            <a:endParaRPr kumimoji="0" lang="en-US" sz="6600" b="0" i="0" u="none" strike="noStrike" cap="none" spc="0" normalizeH="0" baseline="0" dirty="0">
              <a:ln>
                <a:noFill/>
              </a:ln>
              <a:solidFill>
                <a:schemeClr val="bg2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79836438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hueOff val="114395"/>
            <a:lumOff val="-24975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Different stag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828754">
              <a:defRPr sz="8700" spc="-174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Setup Kubernetes cluster</a:t>
            </a:r>
            <a:endParaRPr dirty="0"/>
          </a:p>
        </p:txBody>
      </p:sp>
      <p:sp>
        <p:nvSpPr>
          <p:cNvPr id="173" name="Stage 0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rPr lang="en-US" dirty="0"/>
              <a:t>Terraform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rPr lang="en-ZA" dirty="0"/>
              <a:t>Infrastructure as code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rPr lang="en-ZA" dirty="0"/>
              <a:t>Committable to git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rPr lang="en-ZA" dirty="0"/>
              <a:t>Digital Ocean provider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rPr lang="en-ZA" dirty="0"/>
              <a:t>At least 3 nodes just to be safe</a:t>
            </a:r>
          </a:p>
          <a:p>
            <a:pPr marL="0" indent="0">
              <a:buNone/>
              <a:defRPr>
                <a:solidFill>
                  <a:srgbClr val="FFFFFF"/>
                </a:solidFill>
              </a:defRPr>
            </a:pPr>
            <a:endParaRPr dirty="0"/>
          </a:p>
        </p:txBody>
      </p:sp>
      <p:pic>
        <p:nvPicPr>
          <p:cNvPr id="4" name="Picture 3" descr="A picture containing mammal, cat, domestic cat&#10;&#10;Description automatically generated">
            <a:extLst>
              <a:ext uri="{FF2B5EF4-FFF2-40B4-BE49-F238E27FC236}">
                <a16:creationId xmlns:a16="http://schemas.microsoft.com/office/drawing/2014/main" id="{F8A9B0CC-0C3D-904A-AE22-86D3F98F7B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5860" y="7004813"/>
            <a:ext cx="9477153" cy="5758687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30_BasicColor">
  <a:themeElements>
    <a:clrScheme name="30_BasicColor">
      <a:dk1>
        <a:srgbClr val="5E5E5E"/>
      </a:dk1>
      <a:lt1>
        <a:srgbClr val="003462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30_BasicColor">
  <a:themeElements>
    <a:clrScheme name="30_BasicColor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499</Words>
  <Application>Microsoft Macintosh PowerPoint</Application>
  <PresentationFormat>Custom</PresentationFormat>
  <Paragraphs>107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Helvetica Neue</vt:lpstr>
      <vt:lpstr>Helvetica Neue Medium</vt:lpstr>
      <vt:lpstr>30_BasicColor</vt:lpstr>
      <vt:lpstr>Taking the pain out of application deployment</vt:lpstr>
      <vt:lpstr>Why are people struggling with this?</vt:lpstr>
      <vt:lpstr>Complete working working example</vt:lpstr>
      <vt:lpstr>Plan of attach</vt:lpstr>
      <vt:lpstr>Plan of attach</vt:lpstr>
      <vt:lpstr>Server Provider</vt:lpstr>
      <vt:lpstr>DNS Provider</vt:lpstr>
      <vt:lpstr>Application overview</vt:lpstr>
      <vt:lpstr>Setup Kubernetes cluster</vt:lpstr>
      <vt:lpstr>Quick example of code</vt:lpstr>
      <vt:lpstr>Databases</vt:lpstr>
      <vt:lpstr>Helm</vt:lpstr>
      <vt:lpstr>Helm</vt:lpstr>
      <vt:lpstr>Helm</vt:lpstr>
      <vt:lpstr>Terraform and helm</vt:lpstr>
      <vt:lpstr>Deploy Application</vt:lpstr>
      <vt:lpstr>DNS</vt:lpstr>
      <vt:lpstr>SSL Cert</vt:lpstr>
      <vt:lpstr>Load-Balance HTTP Routing</vt:lpstr>
      <vt:lpstr>Application Logging</vt:lpstr>
      <vt:lpstr>Auto update</vt:lpstr>
      <vt:lpstr>Demo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Different Stages To Learning How To Deploy A Laravel Application</dc:title>
  <cp:lastModifiedBy>Tim Haak</cp:lastModifiedBy>
  <cp:revision>10</cp:revision>
  <dcterms:modified xsi:type="dcterms:W3CDTF">2021-10-03T22:42:41Z</dcterms:modified>
</cp:coreProperties>
</file>