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8.xml.rels" ContentType="application/vnd.openxmlformats-package.relationship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media/image4.jpeg" ContentType="image/jpeg"/>
  <Override PartName="/ppt/media/image5.jpeg" ContentType="image/jpeg"/>
  <Override PartName="/ppt/media/image7.png" ContentType="image/png"/>
  <Override PartName="/ppt/media/image6.png" ContentType="image/png"/>
  <Override PartName="/ppt/media/image8.png" ContentType="image/png"/>
  <Override PartName="/ppt/media/image9.png" ContentType="image/png"/>
  <Override PartName="/ppt/media/image10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1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flytte lysbildet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notatformatet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&lt;topptekst&gt;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8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&lt;dato/klokkeslett&gt;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19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&lt;bunntekst&gt;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20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213F7A6A-80B6-4944-BCB0-97BD753E5A0C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&lt;nummer&gt;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686160" y="1143000"/>
            <a:ext cx="5484240" cy="308484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F01F48C-3F42-43EF-9E84-EA5AF2E26D56}" type="slidenum"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686160" y="1143000"/>
            <a:ext cx="5484240" cy="308484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D89311D-FA62-4E2D-9848-F4FB5176D916}" type="slidenum"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Feedback for each speaker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sldImg"/>
          </p:nvPr>
        </p:nvSpPr>
        <p:spPr>
          <a:xfrm>
            <a:off x="686160" y="1143000"/>
            <a:ext cx="5484240" cy="30848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Feedback for each speaker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ldImg"/>
          </p:nvPr>
        </p:nvSpPr>
        <p:spPr>
          <a:xfrm>
            <a:off x="686160" y="1143000"/>
            <a:ext cx="5484240" cy="30848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Feedback for each speaker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ldImg"/>
          </p:nvPr>
        </p:nvSpPr>
        <p:spPr>
          <a:xfrm>
            <a:off x="686160" y="1143000"/>
            <a:ext cx="5484240" cy="30848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686160" y="1143000"/>
            <a:ext cx="5484240" cy="308484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Best Speaker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7CADCDF-A586-4D50-ACFB-D34E46FDB843}" type="slidenum"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686160" y="1143000"/>
            <a:ext cx="5484240" cy="3084840"/>
          </a:xfrm>
          <a:prstGeom prst="rect">
            <a:avLst/>
          </a:prstGeom>
          <a:ln w="0">
            <a:noFill/>
          </a:ln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8EC0B3D-4722-486A-AFE2-1D22D137A059}" type="slidenum"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686160" y="1143000"/>
            <a:ext cx="5484240" cy="3084840"/>
          </a:xfrm>
          <a:prstGeom prst="rect">
            <a:avLst/>
          </a:prstGeom>
          <a:ln w="0">
            <a:noFill/>
          </a:ln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6C7949-C05F-467D-ABD8-D46EEEE37131}" type="slidenum"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686160" y="1143000"/>
            <a:ext cx="5484240" cy="308484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E498B6B-0977-49EF-931F-8B26E4CECF23}" type="slidenum"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686160" y="1143000"/>
            <a:ext cx="5484240" cy="308484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Best Table Topic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F7A10BA-00B2-415A-A972-50888468C4F3}" type="slidenum"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686160" y="1143000"/>
            <a:ext cx="5484240" cy="308484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Best Evaluator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449465E-3E78-4D54-AC3C-62FB1C85A973}" type="slidenum"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686160" y="1143000"/>
            <a:ext cx="5484240" cy="308484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B192FE8-A4AC-4E71-8988-796EBDB21D34}" type="slidenum"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686160" y="1143000"/>
            <a:ext cx="5484240" cy="308484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64D24F3-5AA6-400B-88CE-36BF59F4AB3A}" type="slidenum"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686160" y="1143000"/>
            <a:ext cx="5484240" cy="308484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CE903C4-6CCB-4EDC-A605-9DDF984DDA17}" type="slidenum"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686160" y="1143000"/>
            <a:ext cx="5484240" cy="308484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0641FA9-5258-4D03-9D6C-A30E6AC0FAB5}" type="slidenum"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686160" y="1143000"/>
            <a:ext cx="5484240" cy="308484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86FBAEE-EA5B-4802-8111-B32423238BDF}" type="slidenum"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686160" y="1143000"/>
            <a:ext cx="5484240" cy="308484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DC270F6-F20E-446E-8357-B58C15D72A96}" type="slidenum"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686160" y="1143000"/>
            <a:ext cx="5484240" cy="308484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32A26E1-B93C-435D-94A9-44E28F2AFFA4}" type="slidenum"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1.jpe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1.jpeg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1.jpeg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1.jpeg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1.jpeg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2.png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2.png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1.jpeg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1.jpeg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2.png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1.jpe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3.png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3.png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3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6336844-AAAD-42A8-A294-0F9D0245B21A}" type="slidenum">
              <a: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040" cy="2051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titteltekstformatet</a:t>
            </a:r>
            <a:endParaRPr b="0" lang="en-US" sz="5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9B9CAF2-8E4B-4FE0-B016-9704338DCFFE}" type="slidenum">
              <a: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19040" cy="196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lnSpcReduction="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xx%</a:t>
            </a:r>
            <a:endParaRPr b="0" lang="en-US" sz="1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19040" cy="1299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47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formatet på disposisjonsteksten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Andre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Tredje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Fjerde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Femte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Sjette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Sjuende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93A4C50-C166-422E-B8A9-45321EF23A0B}" type="slidenum">
              <a: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_Custom Layout">
    <p:bg>
      <p:bgPr>
        <a:gradFill rotWithShape="0">
          <a:gsLst>
            <a:gs pos="0">
              <a:srgbClr val="ffffff"/>
            </a:gs>
            <a:gs pos="73000">
              <a:srgbClr val="fafafa"/>
            </a:gs>
            <a:gs pos="100000">
              <a:srgbClr val="a9b2b1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55;p15" descr="A picture containing text, ball, circle, soccer&#10;&#10;Description automatically generated"/>
          <p:cNvPicPr/>
          <p:nvPr/>
        </p:nvPicPr>
        <p:blipFill>
          <a:blip r:embed="rId2"/>
          <a:stretch/>
        </p:blipFill>
        <p:spPr>
          <a:xfrm>
            <a:off x="7710120" y="268200"/>
            <a:ext cx="1083960" cy="947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" name="Google Shape;56;p15"/>
          <p:cNvSpPr/>
          <p:nvPr/>
        </p:nvSpPr>
        <p:spPr>
          <a:xfrm>
            <a:off x="438120" y="351000"/>
            <a:ext cx="46717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20160" bIns="2016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200" strike="noStrike" u="non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Agenda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Google Shape;57;p15"/>
          <p:cNvSpPr/>
          <p:nvPr/>
        </p:nvSpPr>
        <p:spPr>
          <a:xfrm>
            <a:off x="5222880" y="2199960"/>
            <a:ext cx="4142160" cy="3985200"/>
          </a:xfrm>
          <a:prstGeom prst="ellipse">
            <a:avLst/>
          </a:prstGeom>
          <a:gradFill rotWithShape="0">
            <a:gsLst>
              <a:gs pos="0">
                <a:srgbClr val="006094"/>
              </a:gs>
              <a:gs pos="73000">
                <a:srgbClr val="004165"/>
              </a:gs>
              <a:gs pos="100000">
                <a:srgbClr val="004165"/>
              </a:gs>
            </a:gsLst>
            <a:lin ang="5400000"/>
          </a:gra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189720" tIns="20160" bIns="201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6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Meeting Theme: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2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2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2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1"/>
          <p:cNvSpPr>
            <a:spLocks noGrp="1"/>
          </p:cNvSpPr>
          <p:nvPr>
            <p:ph type="body"/>
          </p:nvPr>
        </p:nvSpPr>
        <p:spPr>
          <a:xfrm>
            <a:off x="5343840" y="3886920"/>
            <a:ext cx="3870720" cy="125532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formatet på disposisjonsteksten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Andre disposisjonsnivå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Tredje disposisjonsnivå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Fjerde disposisjonsnivå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Femte disposisjonsnivå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Sjette disposisjonsnivå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Sjuende disposisjonsnivå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973400" y="266040"/>
            <a:ext cx="2096280" cy="1761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formatet på disposisjonsteksten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Andre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Tredje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Fjerde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Femte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Sjette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Sjuende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titteltekstformatet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8_Custom Layout">
    <p:bg>
      <p:bgPr>
        <a:gradFill rotWithShape="0">
          <a:gsLst>
            <a:gs pos="0">
              <a:srgbClr val="ffffff"/>
            </a:gs>
            <a:gs pos="73000">
              <a:srgbClr val="fafafa"/>
            </a:gs>
            <a:gs pos="100000">
              <a:srgbClr val="a9b2b1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61;p16" descr="A picture containing text, ball, circle, soccer&#10;&#10;Description automatically generated"/>
          <p:cNvPicPr/>
          <p:nvPr/>
        </p:nvPicPr>
        <p:blipFill>
          <a:blip r:embed="rId2"/>
          <a:stretch/>
        </p:blipFill>
        <p:spPr>
          <a:xfrm>
            <a:off x="7710120" y="268200"/>
            <a:ext cx="1083960" cy="947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" name="Google Shape;62;p16"/>
          <p:cNvSpPr/>
          <p:nvPr/>
        </p:nvSpPr>
        <p:spPr>
          <a:xfrm>
            <a:off x="438120" y="351000"/>
            <a:ext cx="46717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20160" bIns="2016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200" strike="noStrike" u="non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Feedback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Google Shape;63;p16"/>
          <p:cNvSpPr/>
          <p:nvPr/>
        </p:nvSpPr>
        <p:spPr>
          <a:xfrm>
            <a:off x="438120" y="1216800"/>
            <a:ext cx="5087520" cy="284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20160" bIns="2016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GB" sz="2600" strike="noStrike" u="non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Please use 2 minutes to write your constructive feedback for the speaker, including both what was good and a suggestion for improvement.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body"/>
          </p:nvPr>
        </p:nvSpPr>
        <p:spPr>
          <a:xfrm>
            <a:off x="6513120" y="2781360"/>
            <a:ext cx="2096280" cy="1761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formatet på disposisjonsteksten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Andre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Tredje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Fjerde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Femte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Sjette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Sjuende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titteltekstformatet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6_Custom Layou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7_Custom Layout">
    <p:bg>
      <p:bgPr>
        <a:gradFill rotWithShape="0">
          <a:gsLst>
            <a:gs pos="0">
              <a:srgbClr val="ffffff"/>
            </a:gs>
            <a:gs pos="73000">
              <a:srgbClr val="fafafa"/>
            </a:gs>
            <a:gs pos="100000">
              <a:srgbClr val="a9b2b1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67;p18" descr="A picture containing text, ball, circle, soccer&#10;&#10;Description automatically generated"/>
          <p:cNvPicPr/>
          <p:nvPr/>
        </p:nvPicPr>
        <p:blipFill>
          <a:blip r:embed="rId2"/>
          <a:stretch/>
        </p:blipFill>
        <p:spPr>
          <a:xfrm>
            <a:off x="7710120" y="268200"/>
            <a:ext cx="1083960" cy="947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" name="Google Shape;68;p18"/>
          <p:cNvSpPr/>
          <p:nvPr/>
        </p:nvSpPr>
        <p:spPr>
          <a:xfrm>
            <a:off x="438120" y="351000"/>
            <a:ext cx="716868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20160" bIns="2016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200" strike="noStrike" u="non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Nominations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6901200" y="3271680"/>
            <a:ext cx="1893240" cy="151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formatet på disposisjonsteksten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Andre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Tredje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Fjerde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Femte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Sjette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Sjuende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titteltekstformatet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2_Custom Layout">
    <p:bg>
      <p:bgPr>
        <a:gradFill rotWithShape="0">
          <a:gsLst>
            <a:gs pos="0">
              <a:srgbClr val="ffffff"/>
            </a:gs>
            <a:gs pos="73000">
              <a:srgbClr val="fafafa"/>
            </a:gs>
            <a:gs pos="100000">
              <a:srgbClr val="a9b2b1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71;p19" descr="A picture containing text, ball, circle, soccer&#10;&#10;Description automatically generated"/>
          <p:cNvPicPr/>
          <p:nvPr/>
        </p:nvPicPr>
        <p:blipFill>
          <a:blip r:embed="rId2"/>
          <a:stretch/>
        </p:blipFill>
        <p:spPr>
          <a:xfrm>
            <a:off x="7710120" y="268200"/>
            <a:ext cx="1083960" cy="947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4" name="Google Shape;72;p19"/>
          <p:cNvSpPr/>
          <p:nvPr/>
        </p:nvSpPr>
        <p:spPr>
          <a:xfrm>
            <a:off x="438120" y="351000"/>
            <a:ext cx="46717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20160" bIns="2016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200" strike="noStrike" u="non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TAGG Team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Google Shape;73;p19"/>
          <p:cNvSpPr/>
          <p:nvPr/>
        </p:nvSpPr>
        <p:spPr>
          <a:xfrm>
            <a:off x="5222880" y="2199960"/>
            <a:ext cx="4142160" cy="3985200"/>
          </a:xfrm>
          <a:prstGeom prst="ellipse">
            <a:avLst/>
          </a:prstGeom>
          <a:gradFill rotWithShape="0">
            <a:gsLst>
              <a:gs pos="0">
                <a:srgbClr val="006094"/>
              </a:gs>
              <a:gs pos="73000">
                <a:srgbClr val="004165"/>
              </a:gs>
              <a:gs pos="100000">
                <a:srgbClr val="004165"/>
              </a:gs>
            </a:gsLst>
            <a:lin ang="5400000"/>
          </a:gra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78840" tIns="20160" bIns="201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6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Word of the Day: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2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2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2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body"/>
          </p:nvPr>
        </p:nvSpPr>
        <p:spPr>
          <a:xfrm>
            <a:off x="5343840" y="3886920"/>
            <a:ext cx="3870720" cy="125532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formatet på disposisjonsteksten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Andre disposisjonsnivå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Tredje disposisjonsnivå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Fjerde disposisjonsnivå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Femte disposisjonsnivå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Sjette disposisjonsnivå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Sjuende disposisjonsnivå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5_Custom Layout">
    <p:bg>
      <p:bgPr>
        <a:gradFill rotWithShape="0">
          <a:gsLst>
            <a:gs pos="0">
              <a:srgbClr val="ffffff"/>
            </a:gs>
            <a:gs pos="73000">
              <a:srgbClr val="fafafa"/>
            </a:gs>
            <a:gs pos="100000">
              <a:srgbClr val="a9b2b1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76;p20" descr="A picture containing text, ball, circle, soccer&#10;&#10;Description automatically generated"/>
          <p:cNvPicPr/>
          <p:nvPr/>
        </p:nvPicPr>
        <p:blipFill>
          <a:blip r:embed="rId2"/>
          <a:stretch/>
        </p:blipFill>
        <p:spPr>
          <a:xfrm>
            <a:off x="7710120" y="268200"/>
            <a:ext cx="1083960" cy="947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8" name="Google Shape;77;p20"/>
          <p:cNvSpPr/>
          <p:nvPr/>
        </p:nvSpPr>
        <p:spPr>
          <a:xfrm>
            <a:off x="438120" y="351000"/>
            <a:ext cx="716868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20160" bIns="2016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200" strike="noStrike" u="non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Introduce Yourself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peech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body"/>
          </p:nvPr>
        </p:nvSpPr>
        <p:spPr>
          <a:xfrm>
            <a:off x="513000" y="2904120"/>
            <a:ext cx="8024040" cy="67176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formatet på disposisjonsteksten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Andre disposisjonsnivå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Tredje disposisjonsnivå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Fjerde disposisjonsnivå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Femte disposisjonsnivå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Sjette disposisjonsnivå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Sjuende disposisjonsnivå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13000" y="3773880"/>
            <a:ext cx="8024040" cy="108684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formatet på disposisjonsteksten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Andre disposisjonsnivå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Tredje disposisjonsnivå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Fjerde disposisjonsnivå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Femte disposisjonsnivå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Sjette disposisjonsnivå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Sjuende disposisjonsnivå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82920" y="115560"/>
            <a:ext cx="2870280" cy="54684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formatet på disposisjonsteksten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Andre disposisjonsnivå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Tredje disposisjonsnivå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Fjerde disposisjonsnivå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Femte disposisjonsnivå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Sjette disposisjonsnivå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Sjuende disposisjonsnivå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titteltekstformatet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ver Title - Blue_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2;p14"/>
          <p:cNvSpPr/>
          <p:nvPr/>
        </p:nvSpPr>
        <p:spPr>
          <a:xfrm>
            <a:off x="2917080" y="2676960"/>
            <a:ext cx="3308760" cy="2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20160" bIns="20160" anchor="t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n-GB" sz="14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WHERE LEADERS ARE MADE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4" name="Google Shape;53;p14"/>
          <p:cNvSpPr/>
          <p:nvPr/>
        </p:nvSpPr>
        <p:spPr>
          <a:xfrm>
            <a:off x="628560" y="4772520"/>
            <a:ext cx="788544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20160" bIns="20160" anchor="t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GB" sz="1100" strike="noStrike" u="none">
                <a:solidFill>
                  <a:srgbClr val="ffffff"/>
                </a:solidFill>
                <a:effectLst/>
                <a:uFillTx/>
                <a:latin typeface="Montserrat"/>
                <a:ea typeface="Montserrat"/>
              </a:rPr>
              <a:t>Integrity I Respect I Service I Excellence 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titteltekstformatet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formatet på disposisjonsteksten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Andre disposisjonsnivå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Tredje disposisjonsnivå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Fjerde disposisjonsnivå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Femte disposisjonsnivå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Sjette disposisjonsnivå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Sjuende disposisjonsnivå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19040" cy="84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titteltekstformatet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1614668-1A8C-477D-93E0-6A8FBFDF00A2}" type="slidenum">
              <a: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able Topics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body"/>
          </p:nvPr>
        </p:nvSpPr>
        <p:spPr>
          <a:xfrm>
            <a:off x="513000" y="3767040"/>
            <a:ext cx="8024040" cy="46836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formatet på disposisjonsteksten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Andre disposisjonsnivå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Tredje disposisjonsnivå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Fjerde disposisjonsnivå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Femte disposisjonsnivå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Sjette disposisjonsnivå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Sjuende disposisjonsnivå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8" name="Google Shape;84;p22"/>
          <p:cNvSpPr/>
          <p:nvPr/>
        </p:nvSpPr>
        <p:spPr>
          <a:xfrm>
            <a:off x="0" y="2896920"/>
            <a:ext cx="914256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20160" bIns="2016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42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Table Topics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Custom Layout">
    <p:bg>
      <p:bgPr>
        <a:gradFill rotWithShape="0">
          <a:gsLst>
            <a:gs pos="0">
              <a:srgbClr val="ffffff"/>
            </a:gs>
            <a:gs pos="73000">
              <a:srgbClr val="fafafa"/>
            </a:gs>
            <a:gs pos="100000">
              <a:srgbClr val="a9b2b1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86;p23" descr="A picture containing text, ball, circle, soccer&#10;&#10;Description automatically generated"/>
          <p:cNvPicPr/>
          <p:nvPr/>
        </p:nvPicPr>
        <p:blipFill>
          <a:blip r:embed="rId2"/>
          <a:stretch/>
        </p:blipFill>
        <p:spPr>
          <a:xfrm>
            <a:off x="7710120" y="268200"/>
            <a:ext cx="1083960" cy="947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titteltekstformatet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formatet på disposisjonsteksten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Andre disposisjonsnivå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Tredje disposisjonsnivå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Fjerde disposisjonsnivå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Femte disposisjonsnivå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Sjette disposisjonsnivå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Sjuende disposisjonsnivå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4_Custom Layout">
    <p:bg>
      <p:bgPr>
        <a:gradFill rotWithShape="0">
          <a:gsLst>
            <a:gs pos="0">
              <a:srgbClr val="ffffff"/>
            </a:gs>
            <a:gs pos="73000">
              <a:srgbClr val="fafafa"/>
            </a:gs>
            <a:gs pos="100000">
              <a:srgbClr val="a9b2b1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88;p24" descr="A picture containing text, ball, circle, soccer&#10;&#10;Description automatically generated"/>
          <p:cNvPicPr/>
          <p:nvPr/>
        </p:nvPicPr>
        <p:blipFill>
          <a:blip r:embed="rId2"/>
          <a:stretch/>
        </p:blipFill>
        <p:spPr>
          <a:xfrm>
            <a:off x="7710120" y="268200"/>
            <a:ext cx="1083960" cy="947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" name="Google Shape;89;p24"/>
          <p:cNvSpPr/>
          <p:nvPr/>
        </p:nvSpPr>
        <p:spPr>
          <a:xfrm>
            <a:off x="438120" y="351000"/>
            <a:ext cx="46717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20160" bIns="2016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200" strike="noStrike" u="non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TAGG Team Report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valuation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body"/>
          </p:nvPr>
        </p:nvSpPr>
        <p:spPr>
          <a:xfrm>
            <a:off x="513000" y="2904120"/>
            <a:ext cx="8024040" cy="67176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formatet på disposisjonsteksten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Andre disposisjonsnivå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Tredje disposisjonsnivå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Fjerde disposisjonsnivå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Femte disposisjonsnivå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Sjette disposisjonsnivå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Sjuende disposisjonsnivå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 Layout">
    <p:bg>
      <p:bgPr>
        <a:gradFill rotWithShape="0">
          <a:gsLst>
            <a:gs pos="0">
              <a:srgbClr val="ffffff"/>
            </a:gs>
            <a:gs pos="73000">
              <a:srgbClr val="fafafa"/>
            </a:gs>
            <a:gs pos="100000">
              <a:srgbClr val="a9b2b1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93;p26" descr="A picture containing text, ball, circle, soccer&#10;&#10;Description automatically generated"/>
          <p:cNvPicPr/>
          <p:nvPr/>
        </p:nvPicPr>
        <p:blipFill>
          <a:blip r:embed="rId2"/>
          <a:stretch/>
        </p:blipFill>
        <p:spPr>
          <a:xfrm>
            <a:off x="7710120" y="268200"/>
            <a:ext cx="1083960" cy="947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6" name="Google Shape;94;p26"/>
          <p:cNvSpPr/>
          <p:nvPr/>
        </p:nvSpPr>
        <p:spPr>
          <a:xfrm>
            <a:off x="438120" y="351000"/>
            <a:ext cx="46717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20160" bIns="2016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200" strike="noStrike" u="non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Speakers &amp; Evaluators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315440" cy="131508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titteltekstformatet</a:t>
            </a:r>
            <a:endParaRPr b="0" lang="en-US" sz="37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315440" cy="131508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formatet på disposisjonsteksten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Andre disposisjonsnivå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Tredje disposisjonsnivå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Fjerde disposisjonsnivå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Femte disposisjonsnivå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Sjette disposisjonsnivå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Sjuende disposisjonsnivå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dt" idx="12"/>
          </p:nvPr>
        </p:nvSpPr>
        <p:spPr>
          <a:xfrm>
            <a:off x="0" y="0"/>
            <a:ext cx="1315440" cy="131508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&lt;dato/klokkeslett&gt;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ftr" idx="13"/>
          </p:nvPr>
        </p:nvSpPr>
        <p:spPr>
          <a:xfrm>
            <a:off x="0" y="0"/>
            <a:ext cx="1315440" cy="131508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&lt;bunntekst&gt;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sldNum" idx="14"/>
          </p:nvPr>
        </p:nvSpPr>
        <p:spPr>
          <a:xfrm>
            <a:off x="0" y="0"/>
            <a:ext cx="1315440" cy="131508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GB" sz="13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FCC1F2F7-0109-4A2E-B21B-6E19AE0A8D5D}" type="slidenum">
              <a:rPr b="0" lang="en-GB" sz="13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3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dt" idx="15"/>
          </p:nvPr>
        </p:nvSpPr>
        <p:spPr>
          <a:xfrm>
            <a:off x="228600" y="3178080"/>
            <a:ext cx="1065240" cy="1814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22680" bIns="2268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&lt;dato/klokkeslett&gt;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ftr" idx="16"/>
          </p:nvPr>
        </p:nvSpPr>
        <p:spPr>
          <a:xfrm>
            <a:off x="1562040" y="3178080"/>
            <a:ext cx="1446480" cy="1814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22680" bIns="2268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&lt;bunntekst&gt;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sldNum" idx="17"/>
          </p:nvPr>
        </p:nvSpPr>
        <p:spPr>
          <a:xfrm>
            <a:off x="3276720" y="3178080"/>
            <a:ext cx="1065240" cy="1814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22680" bIns="2268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AC90C71-FACD-4B5A-ACC2-722251EF6F28}" type="slidenum">
              <a:rPr b="0" lang="en-GB" sz="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7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titteltekstformatet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formatet på disposisjonsteksten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Andre disposisjonsnivå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Tredje disposisjonsnivå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Fjerde disposisjonsnivå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Femte disposisjonsnivå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Sjette disposisjonsnivå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Sjuende disposisjonsnivå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ver Title - Blue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52;p14"/>
          <p:cNvSpPr/>
          <p:nvPr/>
        </p:nvSpPr>
        <p:spPr>
          <a:xfrm>
            <a:off x="2917080" y="2676960"/>
            <a:ext cx="3308760" cy="2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20160" bIns="20160" anchor="t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n-GB" sz="14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WHERE LEADERS ARE MADE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8" name="Google Shape;53;p14"/>
          <p:cNvSpPr/>
          <p:nvPr/>
        </p:nvSpPr>
        <p:spPr>
          <a:xfrm>
            <a:off x="628560" y="4772520"/>
            <a:ext cx="788544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20160" bIns="20160" anchor="t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GB" sz="1100" strike="noStrike" u="none">
                <a:solidFill>
                  <a:srgbClr val="ffffff"/>
                </a:solidFill>
                <a:effectLst/>
                <a:uFillTx/>
                <a:latin typeface="Montserrat"/>
                <a:ea typeface="Montserrat"/>
              </a:rPr>
              <a:t>Integrity I Respect I Service I Excellence 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titteltekstformatet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formatet på disposisjonsteksten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Andre disposisjonsnivå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Tredje disposisjonsnivå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Fjerde disposisjonsnivå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Femte disposisjonsnivå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Sjette disposisjonsnivå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Sjuende disposisjonsnivå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titteltekstformatet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formatet på disposisjonsteksten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Andre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Tredje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Fjerde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Femte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Sjette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Sjuende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878526A-9775-452E-A385-5419C0F3D8DB}" type="slidenum">
              <a: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titteltekstformatet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8520" cy="341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formatet på disposisjonsteksten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Andre disposisjonsnivå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Tredje disposisjonsnivå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Fjerde disposisjonsnivå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Femte disposisjonsnivå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Sjette disposisjonsnivå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Sjuende disposisjonsnivå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8520" cy="341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formatet på disposisjonsteksten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Andre disposisjonsnivå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Tredje disposisjonsnivå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Fjerde disposisjonsnivå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Femte disposisjonsnivå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Sjette disposisjonsnivå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Sjuende disposisjonsnivå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301A7F1-08E7-4A12-BF9A-D96CCCADC83C}" type="slidenum">
              <a: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titteltekstformatet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ED46C22-9889-4B5D-AEAE-F20DE391351B}" type="slidenum">
              <a: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6560" cy="754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titteltekstformatet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6560" cy="317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2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formatet på disposisjonsteksten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Andre disposisjonsnivå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Tredje disposisjonsnivå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Fjerde disposisjonsnivå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Femte disposisjonsnivå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Sjette disposisjonsnivå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Sjuende disposisjonsnivå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52E889A-B21D-47F0-A7EA-467043B92B63}" type="slidenum">
              <a: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6240" cy="4089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titteltekstformatet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A092FBD-D8D0-4318-B9F3-4A95C4F18293}" type="slidenum">
              <a: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36;p9"/>
          <p:cNvSpPr/>
          <p:nvPr/>
        </p:nvSpPr>
        <p:spPr>
          <a:xfrm>
            <a:off x="4572000" y="0"/>
            <a:ext cx="4570560" cy="51422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3880" cy="148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85000"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titteltekstformatet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5440" cy="369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8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formatet på disposisjonsteksten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Andre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Tredje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Fjerde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Femte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Sjette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Sjuende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67C5277-B069-4046-B198-D9BF4EF62CF3}" type="slidenum">
              <a: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body"/>
          </p:nvPr>
        </p:nvSpPr>
        <p:spPr>
          <a:xfrm>
            <a:off x="311760" y="4230720"/>
            <a:ext cx="5997240" cy="60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formatet på disposisjonsteksten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Andre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Tredje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Fjerde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Femte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Sjette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Sjuende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D59A0C-F7EA-47EA-A052-449F960701FC}" type="slidenum">
              <a: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7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1.xml"/><Relationship Id="rId4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7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110;p29" descr=""/>
          <p:cNvPicPr/>
          <p:nvPr/>
        </p:nvPicPr>
        <p:blipFill>
          <a:blip r:embed="rId1"/>
          <a:srcRect l="15319" t="9704" r="14991" b="7984"/>
          <a:stretch/>
        </p:blipFill>
        <p:spPr>
          <a:xfrm>
            <a:off x="1008000" y="1103400"/>
            <a:ext cx="2980080" cy="3447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8" name="Google Shape;111;p29" descr=""/>
          <p:cNvPicPr/>
          <p:nvPr/>
        </p:nvPicPr>
        <p:blipFill>
          <a:blip r:embed="rId2"/>
          <a:stretch/>
        </p:blipFill>
        <p:spPr>
          <a:xfrm>
            <a:off x="4610520" y="2011680"/>
            <a:ext cx="2598120" cy="2598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9" name="Google Shape;112;p29"/>
          <p:cNvSpPr/>
          <p:nvPr/>
        </p:nvSpPr>
        <p:spPr>
          <a:xfrm>
            <a:off x="4488120" y="363240"/>
            <a:ext cx="2843640" cy="7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39960" bIns="3996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Guest are requested to register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0" name="Google Shape;113;p29"/>
          <p:cNvSpPr/>
          <p:nvPr/>
        </p:nvSpPr>
        <p:spPr>
          <a:xfrm>
            <a:off x="671040" y="363240"/>
            <a:ext cx="3635640" cy="7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39960" bIns="3996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Free Wifi Network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/>
          </p:nvPr>
        </p:nvSpPr>
        <p:spPr>
          <a:xfrm>
            <a:off x="513000" y="2904120"/>
            <a:ext cx="8024040" cy="67176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GB" sz="42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General Evaluator  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13000" y="3773880"/>
            <a:ext cx="8024040" cy="108684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GB" sz="2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{{GeneralEvaluator_Presenter}}</a:t>
            </a:r>
            <a:endParaRPr b="0" lang="en-US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GB" sz="19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The </a:t>
            </a:r>
            <a:r>
              <a:rPr b="1" lang="en-GB" sz="19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General Evaluator is like a quality checker</a:t>
            </a:r>
            <a:r>
              <a:rPr b="0" lang="en-GB" sz="19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of the entire meeting, ensuring everyone learns not just from their own roles, but also from how the meeting is conducted overall and gives feedback on it.</a:t>
            </a:r>
            <a:endParaRPr b="0" lang="en-US" sz="19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885200" y="66600"/>
            <a:ext cx="4089240" cy="78588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39960" bIns="39960" anchor="t">
            <a:noAutofit/>
          </a:bodyPr>
          <a:p>
            <a:pPr indent="0" algn="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(1:00 min)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47;p 1"/>
          <p:cNvSpPr/>
          <p:nvPr/>
        </p:nvSpPr>
        <p:spPr>
          <a:xfrm>
            <a:off x="1671840" y="3200400"/>
            <a:ext cx="6004080" cy="100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39960" bIns="3996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35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{{Toastmaster_Presenter}}</a:t>
            </a:r>
            <a:br>
              <a:rPr sz="3500"/>
            </a:br>
            <a:r>
              <a:rPr b="0" lang="en-GB" sz="26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Toastmaster of the Evening </a:t>
            </a:r>
            <a:endParaRPr b="0" lang="en-US" sz="2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235;p46"/>
          <p:cNvSpPr/>
          <p:nvPr/>
        </p:nvSpPr>
        <p:spPr>
          <a:xfrm>
            <a:off x="521640" y="3103920"/>
            <a:ext cx="8024040" cy="67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20160" bIns="20160" anchor="t">
            <a:noAutofit/>
          </a:bodyPr>
          <a:p>
            <a:pPr algn="ctr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4200" strike="noStrike" u="none">
                <a:solidFill>
                  <a:srgbClr val="ffffff"/>
                </a:solidFill>
                <a:effectLst/>
                <a:uFillTx/>
                <a:latin typeface="Montserrat"/>
                <a:ea typeface="Montserrat"/>
              </a:rPr>
              <a:t>Prepared Speech </a:t>
            </a:r>
            <a:br>
              <a:rPr sz="4200"/>
            </a:br>
            <a:r>
              <a:rPr b="0" lang="en-GB" sz="4200" strike="noStrike" u="none">
                <a:solidFill>
                  <a:srgbClr val="ffffff"/>
                </a:solidFill>
                <a:effectLst/>
                <a:uFillTx/>
                <a:latin typeface="Montserrat"/>
                <a:ea typeface="Montserrat"/>
              </a:rPr>
              <a:t>Contest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/>
          </p:nvPr>
        </p:nvSpPr>
        <p:spPr>
          <a:xfrm>
            <a:off x="5335560" y="66600"/>
            <a:ext cx="3638520" cy="78588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39960" bIns="39960" anchor="ctr">
            <a:noAutofit/>
          </a:bodyPr>
          <a:p>
            <a:pPr indent="0" algn="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{{Speaker1_Project}}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{{Speaker1_Description}}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({{Speaker1_Min}}-{{Speaker1_Max}})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0" name="Google Shape;241;p47"/>
          <p:cNvSpPr/>
          <p:nvPr/>
        </p:nvSpPr>
        <p:spPr>
          <a:xfrm>
            <a:off x="1671840" y="3200400"/>
            <a:ext cx="6004080" cy="100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39960" bIns="3996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35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{{Speaker1_Name}}</a:t>
            </a:r>
            <a:endParaRPr b="0" lang="en-US" sz="3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6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“{{Speaker1_Title}}”</a:t>
            </a:r>
            <a:endParaRPr b="0" lang="en-US" sz="2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180000" y="342720"/>
            <a:ext cx="2541600" cy="55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Evaluator: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{{1stEvaluator_Presenter}}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246;p48" descr=""/>
          <p:cNvPicPr/>
          <p:nvPr/>
        </p:nvPicPr>
        <p:blipFill>
          <a:blip r:embed="rId1"/>
          <a:stretch/>
        </p:blipFill>
        <p:spPr>
          <a:xfrm>
            <a:off x="5955480" y="1859040"/>
            <a:ext cx="2233080" cy="2233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3" name="Google Shape;247;p48"/>
          <p:cNvSpPr/>
          <p:nvPr/>
        </p:nvSpPr>
        <p:spPr>
          <a:xfrm>
            <a:off x="542160" y="4289760"/>
            <a:ext cx="7856640" cy="66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39960" bIns="39960" anchor="t">
            <a:sp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GB" sz="4200" strike="noStrike" u="none">
                <a:solidFill>
                  <a:srgbClr val="006094"/>
                </a:solidFill>
                <a:effectLst/>
                <a:uFillTx/>
                <a:latin typeface="Montserrat"/>
                <a:ea typeface="Montserrat"/>
              </a:rPr>
              <a:t>https://bit.ly/OTM-fb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/>
          </p:nvPr>
        </p:nvSpPr>
        <p:spPr>
          <a:xfrm>
            <a:off x="5335560" y="66600"/>
            <a:ext cx="3638520" cy="78588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39960" bIns="39960" anchor="ctr">
            <a:noAutofit/>
          </a:bodyPr>
          <a:p>
            <a:pPr indent="0" algn="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{{Speaker2_Project}}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{{Speaker2_Description}}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({{Speaker2_Min}}-{{Speaker2_Max}})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5" name="Google Shape;241;p 2"/>
          <p:cNvSpPr/>
          <p:nvPr/>
        </p:nvSpPr>
        <p:spPr>
          <a:xfrm>
            <a:off x="1671840" y="3200400"/>
            <a:ext cx="6004080" cy="100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39960" bIns="3996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35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{{Speaker2_Name}}</a:t>
            </a:r>
            <a:endParaRPr b="0" lang="en-US" sz="3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6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“{{Speaker2_Title}}”</a:t>
            </a:r>
            <a:endParaRPr b="0" lang="en-US" sz="2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180000" y="342720"/>
            <a:ext cx="2541600" cy="55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Evaluator: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{{2ndEvaluator_Presenter}}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258;p50" descr=""/>
          <p:cNvPicPr/>
          <p:nvPr/>
        </p:nvPicPr>
        <p:blipFill>
          <a:blip r:embed="rId1"/>
          <a:stretch/>
        </p:blipFill>
        <p:spPr>
          <a:xfrm>
            <a:off x="5955480" y="1859040"/>
            <a:ext cx="2233080" cy="2233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8" name="Google Shape;259;p50"/>
          <p:cNvSpPr/>
          <p:nvPr/>
        </p:nvSpPr>
        <p:spPr>
          <a:xfrm>
            <a:off x="542160" y="4289760"/>
            <a:ext cx="7856640" cy="66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39960" bIns="39960" anchor="t">
            <a:sp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GB" sz="4200" strike="noStrike" u="none">
                <a:solidFill>
                  <a:srgbClr val="006094"/>
                </a:solidFill>
                <a:effectLst/>
                <a:uFillTx/>
                <a:latin typeface="Montserrat"/>
                <a:ea typeface="Montserrat"/>
              </a:rPr>
              <a:t>https://bit.ly/OTM-fb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/>
          </p:nvPr>
        </p:nvSpPr>
        <p:spPr>
          <a:xfrm>
            <a:off x="5335560" y="66600"/>
            <a:ext cx="3638520" cy="78588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39960" bIns="39960" anchor="ctr">
            <a:noAutofit/>
          </a:bodyPr>
          <a:p>
            <a:pPr indent="0" algn="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{{Speaker3_Project}}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{{Speaker3_Description}}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({{Speaker3_Min}}-{{Speaker3_Max}})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0" name="Google Shape;241;p 3"/>
          <p:cNvSpPr/>
          <p:nvPr/>
        </p:nvSpPr>
        <p:spPr>
          <a:xfrm>
            <a:off x="1671840" y="3200400"/>
            <a:ext cx="6004080" cy="100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39960" bIns="3996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35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{{Speaker3_Name}}</a:t>
            </a:r>
            <a:endParaRPr b="0" lang="en-US" sz="3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6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“{{Speaker3_Title}}”</a:t>
            </a:r>
            <a:endParaRPr b="0" lang="en-US" sz="2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180000" y="342720"/>
            <a:ext cx="2541600" cy="55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Evaluator: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{{3rdEvaluator_Presenter}}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270;p52" descr=""/>
          <p:cNvPicPr/>
          <p:nvPr/>
        </p:nvPicPr>
        <p:blipFill>
          <a:blip r:embed="rId1"/>
          <a:stretch/>
        </p:blipFill>
        <p:spPr>
          <a:xfrm>
            <a:off x="5955480" y="1859040"/>
            <a:ext cx="2233080" cy="2233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3" name="Google Shape;271;p52"/>
          <p:cNvSpPr/>
          <p:nvPr/>
        </p:nvSpPr>
        <p:spPr>
          <a:xfrm>
            <a:off x="542160" y="4289760"/>
            <a:ext cx="7856640" cy="66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39960" bIns="39960" anchor="t">
            <a:sp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GB" sz="4200" strike="noStrike" u="none">
                <a:solidFill>
                  <a:srgbClr val="006094"/>
                </a:solidFill>
                <a:effectLst/>
                <a:uFillTx/>
                <a:latin typeface="Montserrat"/>
                <a:ea typeface="Montserrat"/>
              </a:rPr>
              <a:t>https://bit.ly/OTM-fb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277;p53" descr=""/>
          <p:cNvPicPr/>
          <p:nvPr/>
        </p:nvPicPr>
        <p:blipFill>
          <a:blip r:embed="rId1"/>
          <a:srcRect l="6924" t="5904" r="10598" b="12291"/>
          <a:stretch/>
        </p:blipFill>
        <p:spPr>
          <a:xfrm>
            <a:off x="4644720" y="814680"/>
            <a:ext cx="2881440" cy="2858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5" name="Google Shape;278;p53"/>
          <p:cNvSpPr/>
          <p:nvPr/>
        </p:nvSpPr>
        <p:spPr>
          <a:xfrm>
            <a:off x="97920" y="4192200"/>
            <a:ext cx="8946720" cy="77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39960" bIns="39960" anchor="t">
            <a:sp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GB" sz="5000" strike="noStrike" u="none">
                <a:solidFill>
                  <a:srgbClr val="006094"/>
                </a:solidFill>
                <a:effectLst/>
                <a:uFillTx/>
                <a:latin typeface="Montserrat"/>
                <a:ea typeface="Montserrat"/>
              </a:rPr>
              <a:t>https://bit.ly/OTMspeech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6" name="Google Shape;279;p53"/>
          <p:cNvSpPr/>
          <p:nvPr/>
        </p:nvSpPr>
        <p:spPr>
          <a:xfrm>
            <a:off x="393120" y="1283760"/>
            <a:ext cx="4177440" cy="7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39960" bIns="3996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1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Best Speaker Voting</a:t>
            </a:r>
            <a:br>
              <a:rPr sz="3100"/>
            </a:br>
            <a:r>
              <a:rPr b="0" lang="en-GB" sz="2200" strike="noStrike" u="none">
                <a:solidFill>
                  <a:srgbClr val="980000"/>
                </a:solidFill>
                <a:effectLst/>
                <a:uFillTx/>
                <a:latin typeface="Arial"/>
                <a:ea typeface="Arial"/>
              </a:rPr>
              <a:t>[Timer’s report]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/>
          </p:nvPr>
        </p:nvSpPr>
        <p:spPr>
          <a:xfrm>
            <a:off x="5552640" y="4015080"/>
            <a:ext cx="3510720" cy="51984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 algn="ctr">
              <a:lnSpc>
                <a:spcPct val="90000"/>
              </a:lnSpc>
              <a:spcBef>
                <a:spcPts val="853"/>
              </a:spcBef>
              <a:buNone/>
              <a:tabLst>
                <a:tab algn="l" pos="0"/>
              </a:tabLst>
            </a:pPr>
            <a:r>
              <a:rPr b="0" lang="en-GB" sz="22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{{meeting_theme}}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Google Shape;119;p30"/>
          <p:cNvSpPr/>
          <p:nvPr/>
        </p:nvSpPr>
        <p:spPr>
          <a:xfrm>
            <a:off x="8679240" y="3839400"/>
            <a:ext cx="478800" cy="29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39960" bIns="3996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93" name="Google Shape;120;p30"/>
          <p:cNvGraphicFramePr/>
          <p:nvPr/>
        </p:nvGraphicFramePr>
        <p:xfrm>
          <a:off x="443880" y="896040"/>
          <a:ext cx="4762080" cy="4138560"/>
        </p:xfrm>
        <a:graphic>
          <a:graphicData uri="http://schemas.openxmlformats.org/drawingml/2006/table">
            <a:tbl>
              <a:tblPr/>
              <a:tblGrid>
                <a:gridCol w="844560"/>
                <a:gridCol w="3917880"/>
              </a:tblGrid>
              <a:tr h="436320"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Time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Activity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436320"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1745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Gathering and Networking 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436320"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1800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President starts and welcome guests 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495360"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1805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Toastmaster of the Evening introduces the theme and the team 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520920"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1818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Prepared speeches 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436320"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1850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Break 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436320"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1900 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Table Topics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520920"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1930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Evaluations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419760"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1950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Reports, Awards and Thanks 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/>
          </p:nvPr>
        </p:nvSpPr>
        <p:spPr>
          <a:xfrm>
            <a:off x="1051920" y="3492360"/>
            <a:ext cx="7162560" cy="31500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spAutoFit/>
          </a:bodyPr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GB" sz="44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BREAK</a:t>
            </a: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291;p55" descr=""/>
          <p:cNvPicPr/>
          <p:nvPr/>
        </p:nvPicPr>
        <p:blipFill>
          <a:blip r:embed="rId1"/>
          <a:srcRect l="15319" t="9704" r="14991" b="7984"/>
          <a:stretch/>
        </p:blipFill>
        <p:spPr>
          <a:xfrm>
            <a:off x="1008000" y="1103400"/>
            <a:ext cx="2980080" cy="3447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9" name="Google Shape;292;p55" descr=""/>
          <p:cNvPicPr/>
          <p:nvPr/>
        </p:nvPicPr>
        <p:blipFill>
          <a:blip r:embed="rId2"/>
          <a:stretch/>
        </p:blipFill>
        <p:spPr>
          <a:xfrm>
            <a:off x="4610520" y="2011680"/>
            <a:ext cx="2598120" cy="2598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0" name="Google Shape;293;p55"/>
          <p:cNvSpPr/>
          <p:nvPr/>
        </p:nvSpPr>
        <p:spPr>
          <a:xfrm>
            <a:off x="4488120" y="363240"/>
            <a:ext cx="2843640" cy="7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39960" bIns="3996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Guest are requested to register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" name="Google Shape;294;p55"/>
          <p:cNvSpPr/>
          <p:nvPr/>
        </p:nvSpPr>
        <p:spPr>
          <a:xfrm>
            <a:off x="671040" y="363240"/>
            <a:ext cx="3635640" cy="7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39960" bIns="3996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Free Wifi Network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299;p56"/>
          <p:cNvSpPr/>
          <p:nvPr/>
        </p:nvSpPr>
        <p:spPr>
          <a:xfrm>
            <a:off x="521640" y="3103920"/>
            <a:ext cx="8024040" cy="56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20160" bIns="20160" anchor="t">
            <a:noAutofit/>
          </a:bodyPr>
          <a:p>
            <a:pPr algn="ctr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4200" strike="noStrike" u="none">
                <a:solidFill>
                  <a:srgbClr val="ffffff"/>
                </a:solidFill>
                <a:effectLst/>
                <a:uFillTx/>
                <a:latin typeface="Montserrat"/>
                <a:ea typeface="Montserrat"/>
              </a:rPr>
              <a:t>Table Topics Contest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3" name="Google Shape;300;p56"/>
          <p:cNvSpPr/>
          <p:nvPr/>
        </p:nvSpPr>
        <p:spPr>
          <a:xfrm>
            <a:off x="1868040" y="3674880"/>
            <a:ext cx="543744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 anchorCtr="1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19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Table Topics Master</a:t>
            </a:r>
            <a:r>
              <a:rPr b="0" lang="en-GB" sz="26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  </a:t>
            </a:r>
            <a:endParaRPr b="0" lang="en-US" sz="2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4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{{TableTopicMaster_Presenter}} 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306;p57"/>
          <p:cNvSpPr/>
          <p:nvPr/>
        </p:nvSpPr>
        <p:spPr>
          <a:xfrm>
            <a:off x="7522200" y="45720"/>
            <a:ext cx="1620360" cy="23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20160" bIns="2016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5" name="Google Shape;307;p57"/>
          <p:cNvSpPr/>
          <p:nvPr/>
        </p:nvSpPr>
        <p:spPr>
          <a:xfrm>
            <a:off x="0" y="3943080"/>
            <a:ext cx="914256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20160" bIns="20160" anchor="t">
            <a:sp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6" name="Google Shape;308;p57"/>
          <p:cNvSpPr/>
          <p:nvPr/>
        </p:nvSpPr>
        <p:spPr>
          <a:xfrm>
            <a:off x="0" y="1908360"/>
            <a:ext cx="5780160" cy="296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20160" bIns="2016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9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Rules 📋</a:t>
            </a:r>
            <a:endParaRPr b="0" lang="en-US" sz="19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406440" indent="-222120">
              <a:lnSpc>
                <a:spcPct val="100000"/>
              </a:lnSpc>
              <a:buClr>
                <a:srgbClr val="ffffff"/>
              </a:buClr>
              <a:buFont typeface="Montserrat"/>
              <a:buChar char="○"/>
              <a:tabLst>
                <a:tab algn="l" pos="0"/>
              </a:tabLst>
            </a:pPr>
            <a:r>
              <a:rPr b="0" lang="en-GB" sz="19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Max. 30 seconds for thinking</a:t>
            </a:r>
            <a:endParaRPr b="0" lang="en-US" sz="19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406440" indent="-222120">
              <a:lnSpc>
                <a:spcPct val="100000"/>
              </a:lnSpc>
              <a:buClr>
                <a:srgbClr val="ffffff"/>
              </a:buClr>
              <a:buFont typeface="Montserrat"/>
              <a:buChar char="○"/>
              <a:tabLst>
                <a:tab algn="l" pos="0"/>
              </a:tabLst>
            </a:pPr>
            <a:r>
              <a:rPr b="0" lang="en-GB" sz="19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Introduction of the participant name - topic - topic - name</a:t>
            </a:r>
            <a:endParaRPr b="0" lang="en-US" sz="19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596880" indent="-209520">
              <a:lnSpc>
                <a:spcPct val="100000"/>
              </a:lnSpc>
              <a:buClr>
                <a:srgbClr val="ffffff"/>
              </a:buClr>
              <a:buFont typeface="Montserrat"/>
              <a:buChar char="■"/>
              <a:tabLst>
                <a:tab algn="l" pos="0"/>
              </a:tabLst>
            </a:pPr>
            <a:r>
              <a:rPr b="0" lang="en-GB" sz="19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Green Card 🟩 1:00 minimum qualified time</a:t>
            </a:r>
            <a:endParaRPr b="0" lang="en-US" sz="19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596880" indent="-209520">
              <a:lnSpc>
                <a:spcPct val="100000"/>
              </a:lnSpc>
              <a:buClr>
                <a:srgbClr val="ffffff"/>
              </a:buClr>
              <a:buFont typeface="Montserrat"/>
              <a:buChar char="■"/>
              <a:tabLst>
                <a:tab algn="l" pos="0"/>
              </a:tabLst>
            </a:pPr>
            <a:r>
              <a:rPr b="0" lang="en-GB" sz="19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Yellow card 🟨 1:30 </a:t>
            </a:r>
            <a:endParaRPr b="0" lang="en-US" sz="19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596880" indent="-209520">
              <a:lnSpc>
                <a:spcPct val="100000"/>
              </a:lnSpc>
              <a:buClr>
                <a:srgbClr val="ffffff"/>
              </a:buClr>
              <a:buFont typeface="Montserrat"/>
              <a:buChar char="■"/>
              <a:tabLst>
                <a:tab algn="l" pos="0"/>
              </a:tabLst>
            </a:pPr>
            <a:r>
              <a:rPr b="0" lang="en-GB" sz="19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Red card</a:t>
            </a:r>
            <a:r>
              <a:rPr b="0" lang="en-GB" sz="19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	</a:t>
            </a:r>
            <a:r>
              <a:rPr b="0" lang="en-GB" sz="19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	</a:t>
            </a:r>
            <a:r>
              <a:rPr b="0" lang="en-GB" sz="19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🟥 2:00 </a:t>
            </a:r>
            <a:endParaRPr b="0" lang="en-US" sz="19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406440" indent="-222120">
              <a:lnSpc>
                <a:spcPct val="100000"/>
              </a:lnSpc>
              <a:buClr>
                <a:srgbClr val="ffffff"/>
              </a:buClr>
              <a:buFont typeface="Montserrat"/>
              <a:buChar char="○"/>
              <a:tabLst>
                <a:tab algn="l" pos="0"/>
              </a:tabLst>
            </a:pPr>
            <a:r>
              <a:rPr b="0" lang="en-GB" sz="19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After red card: 30 seconds left to wrap up</a:t>
            </a:r>
            <a:endParaRPr b="0" lang="en-US" sz="19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406440" indent="-222120">
              <a:lnSpc>
                <a:spcPct val="100000"/>
              </a:lnSpc>
              <a:buClr>
                <a:srgbClr val="ffffff"/>
              </a:buClr>
              <a:buFont typeface="Montserrat"/>
              <a:buChar char="○"/>
              <a:tabLst>
                <a:tab algn="l" pos="0"/>
              </a:tabLst>
            </a:pPr>
            <a:r>
              <a:rPr b="0" lang="en-GB" sz="19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Guests are encouraged to participate 🙋‍♀️🙋‍♂️</a:t>
            </a:r>
            <a:endParaRPr b="0" lang="en-US" sz="19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7" name="Google Shape;309;p57"/>
          <p:cNvSpPr/>
          <p:nvPr/>
        </p:nvSpPr>
        <p:spPr>
          <a:xfrm>
            <a:off x="5907600" y="1908360"/>
            <a:ext cx="2952360" cy="188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20160" bIns="20160" anchor="t">
            <a:spAutoFit/>
          </a:bodyPr>
          <a:p>
            <a:pPr marL="203040">
              <a:lnSpc>
                <a:spcPct val="90000"/>
              </a:lnSpc>
              <a:tabLst>
                <a:tab algn="l" pos="0"/>
              </a:tabLst>
            </a:pPr>
            <a:r>
              <a:rPr b="1" lang="en-GB" sz="19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Evaluation Criterias</a:t>
            </a:r>
            <a:br>
              <a:rPr sz="1900"/>
            </a:br>
            <a:endParaRPr b="0" lang="en-US" sz="19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06440" indent="-222120">
              <a:lnSpc>
                <a:spcPct val="90000"/>
              </a:lnSpc>
              <a:buClr>
                <a:srgbClr val="ffffff"/>
              </a:buClr>
              <a:buFont typeface="Montserrat"/>
              <a:buChar char="●"/>
              <a:tabLst>
                <a:tab algn="l" pos="0"/>
              </a:tabLst>
            </a:pPr>
            <a:r>
              <a:rPr b="0" lang="en-GB" sz="19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Content &amp; Structure</a:t>
            </a:r>
            <a:endParaRPr b="0" lang="en-US" sz="19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06440" indent="-222120">
              <a:lnSpc>
                <a:spcPct val="90000"/>
              </a:lnSpc>
              <a:buClr>
                <a:srgbClr val="ffffff"/>
              </a:buClr>
              <a:buFont typeface="Montserrat"/>
              <a:buChar char="●"/>
              <a:tabLst>
                <a:tab algn="l" pos="0"/>
              </a:tabLst>
            </a:pPr>
            <a:r>
              <a:rPr b="0" lang="en-GB" sz="19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Delivery</a:t>
            </a:r>
            <a:endParaRPr b="0" lang="en-US" sz="19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06440" indent="-222120">
              <a:lnSpc>
                <a:spcPct val="90000"/>
              </a:lnSpc>
              <a:buClr>
                <a:srgbClr val="ffffff"/>
              </a:buClr>
              <a:buFont typeface="Montserrat"/>
              <a:buChar char="●"/>
              <a:tabLst>
                <a:tab algn="l" pos="0"/>
              </a:tabLst>
            </a:pPr>
            <a:r>
              <a:rPr b="0" lang="en-GB" sz="19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Language Use</a:t>
            </a:r>
            <a:endParaRPr b="0" lang="en-US" sz="19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06440" indent="-222120">
              <a:lnSpc>
                <a:spcPct val="90000"/>
              </a:lnSpc>
              <a:buClr>
                <a:srgbClr val="ffffff"/>
              </a:buClr>
              <a:buFont typeface="Montserrat"/>
              <a:buChar char="●"/>
              <a:tabLst>
                <a:tab algn="l" pos="0"/>
              </a:tabLst>
            </a:pPr>
            <a:r>
              <a:rPr b="0" lang="en-GB" sz="19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Engagement</a:t>
            </a:r>
            <a:endParaRPr b="0" lang="en-US" sz="19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06440" indent="-222120">
              <a:lnSpc>
                <a:spcPct val="90000"/>
              </a:lnSpc>
              <a:buClr>
                <a:srgbClr val="ffffff"/>
              </a:buClr>
              <a:buFont typeface="Montserrat"/>
              <a:buChar char="●"/>
              <a:tabLst>
                <a:tab algn="l" pos="0"/>
              </a:tabLst>
            </a:pPr>
            <a:r>
              <a:rPr b="0" lang="en-GB" sz="19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Timing</a:t>
            </a:r>
            <a:endParaRPr b="0" lang="en-US" sz="19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315;p58" descr=""/>
          <p:cNvPicPr/>
          <p:nvPr/>
        </p:nvPicPr>
        <p:blipFill>
          <a:blip r:embed="rId1"/>
          <a:srcRect l="12669" t="13055" r="9101" b="11422"/>
          <a:stretch/>
        </p:blipFill>
        <p:spPr>
          <a:xfrm>
            <a:off x="3921480" y="411840"/>
            <a:ext cx="3525120" cy="3401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9" name="Google Shape;316;p58"/>
          <p:cNvSpPr/>
          <p:nvPr/>
        </p:nvSpPr>
        <p:spPr>
          <a:xfrm flipH="1">
            <a:off x="311040" y="4222800"/>
            <a:ext cx="8416440" cy="77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39960" bIns="39960" anchor="t">
            <a:sp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n-GB" sz="5000" strike="noStrike" u="none">
                <a:solidFill>
                  <a:srgbClr val="006094"/>
                </a:solidFill>
                <a:effectLst/>
                <a:uFillTx/>
                <a:latin typeface="Montserrat"/>
                <a:ea typeface="Montserrat"/>
              </a:rPr>
              <a:t>https://bit.ly/OTM-tt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0" name="Google Shape;317;p58"/>
          <p:cNvSpPr/>
          <p:nvPr/>
        </p:nvSpPr>
        <p:spPr>
          <a:xfrm>
            <a:off x="461520" y="826200"/>
            <a:ext cx="3644280" cy="7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39960" bIns="3996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1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Best Table Topic Speaker Voting</a:t>
            </a:r>
            <a:br>
              <a:rPr sz="3100"/>
            </a:br>
            <a:r>
              <a:rPr b="0" lang="en-GB" sz="2200" strike="noStrike" u="none">
                <a:solidFill>
                  <a:srgbClr val="980000"/>
                </a:solidFill>
                <a:effectLst/>
                <a:uFillTx/>
                <a:latin typeface="Arial"/>
                <a:ea typeface="Arial"/>
              </a:rPr>
              <a:t>[Timer’s report]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/>
          </p:nvPr>
        </p:nvSpPr>
        <p:spPr>
          <a:xfrm>
            <a:off x="2905200" y="3935880"/>
            <a:ext cx="5302440" cy="88344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2" name="Google Shape;323;p59"/>
          <p:cNvSpPr/>
          <p:nvPr/>
        </p:nvSpPr>
        <p:spPr>
          <a:xfrm>
            <a:off x="564840" y="3273840"/>
            <a:ext cx="8148240" cy="72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39960" bIns="39960" anchor="t">
            <a:sp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n-GB" sz="40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Speech Evaluations Contest </a:t>
            </a:r>
            <a:endParaRPr b="0" lang="en-US" sz="4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/>
          </p:nvPr>
        </p:nvSpPr>
        <p:spPr>
          <a:xfrm>
            <a:off x="1010880" y="3929400"/>
            <a:ext cx="7326000" cy="54576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 anchorCtr="1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Evaluating Speech of </a:t>
            </a:r>
            <a:br>
              <a:rPr sz="2000"/>
            </a:br>
            <a:r>
              <a:rPr b="0" lang="en-GB" sz="20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{{1stSpeaker_Presenter}}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3803400" y="66600"/>
            <a:ext cx="5171040" cy="78588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39960" bIns="39960" anchor="ctr">
            <a:noAutofit/>
          </a:bodyPr>
          <a:p>
            <a:pPr indent="0" algn="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(2:00-3:00 min)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5" name="Google Shape;330;p60"/>
          <p:cNvSpPr/>
          <p:nvPr/>
        </p:nvSpPr>
        <p:spPr>
          <a:xfrm>
            <a:off x="1131840" y="3219480"/>
            <a:ext cx="7147080" cy="55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39960" bIns="39960" anchor="t">
            <a:sp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n-GB" sz="35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{{1stEvaluator_Presenter}}</a:t>
            </a:r>
            <a:endParaRPr b="0" lang="en-US" sz="3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/>
          </p:nvPr>
        </p:nvSpPr>
        <p:spPr>
          <a:xfrm>
            <a:off x="1010880" y="3929400"/>
            <a:ext cx="7326000" cy="54576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 anchorCtr="1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Evaluating Speech of </a:t>
            </a:r>
            <a:br>
              <a:rPr sz="2000"/>
            </a:br>
            <a:r>
              <a:rPr b="0" lang="en-GB" sz="20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{{2ndSpeaker_Presenter}}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3803400" y="66600"/>
            <a:ext cx="5171040" cy="78588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39960" bIns="39960" anchor="ctr">
            <a:noAutofit/>
          </a:bodyPr>
          <a:p>
            <a:pPr indent="0" algn="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(2:00-3:00 min)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8" name="Google Shape;330;p 2"/>
          <p:cNvSpPr/>
          <p:nvPr/>
        </p:nvSpPr>
        <p:spPr>
          <a:xfrm>
            <a:off x="1131840" y="3219480"/>
            <a:ext cx="7147080" cy="55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39960" bIns="39960" anchor="t">
            <a:sp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n-GB" sz="35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{{2ndEvaluator_Presenter}}</a:t>
            </a:r>
            <a:endParaRPr b="0" lang="en-US" sz="3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/>
          </p:nvPr>
        </p:nvSpPr>
        <p:spPr>
          <a:xfrm>
            <a:off x="1010880" y="3929400"/>
            <a:ext cx="7326000" cy="54576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 anchorCtr="1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Evaluating Speech of </a:t>
            </a:r>
            <a:br>
              <a:rPr sz="2000"/>
            </a:br>
            <a:r>
              <a:rPr b="0" lang="en-GB" sz="20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{{3rdSpeaker_Presenter}}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3803400" y="66600"/>
            <a:ext cx="5171040" cy="78588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39960" bIns="39960" anchor="ctr">
            <a:noAutofit/>
          </a:bodyPr>
          <a:p>
            <a:pPr indent="0" algn="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(2:00-3:00 min)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1" name="Google Shape;330;p 3"/>
          <p:cNvSpPr/>
          <p:nvPr/>
        </p:nvSpPr>
        <p:spPr>
          <a:xfrm>
            <a:off x="1131840" y="3219480"/>
            <a:ext cx="7147080" cy="55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39960" bIns="39960" anchor="t">
            <a:sp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n-GB" sz="35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{{3rdEvaluator_Presenter}}</a:t>
            </a:r>
            <a:endParaRPr b="0" lang="en-US" sz="3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350;p63" descr=""/>
          <p:cNvPicPr/>
          <p:nvPr/>
        </p:nvPicPr>
        <p:blipFill>
          <a:blip r:embed="rId1"/>
          <a:srcRect l="0" t="10258" r="0" b="10243"/>
          <a:stretch/>
        </p:blipFill>
        <p:spPr>
          <a:xfrm>
            <a:off x="3286440" y="396360"/>
            <a:ext cx="4287600" cy="340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3" name="Google Shape;351;p63"/>
          <p:cNvSpPr/>
          <p:nvPr/>
        </p:nvSpPr>
        <p:spPr>
          <a:xfrm>
            <a:off x="685440" y="4155120"/>
            <a:ext cx="795708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39960" bIns="3996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5000" strike="noStrike" u="none">
                <a:solidFill>
                  <a:srgbClr val="006094"/>
                </a:solidFill>
                <a:effectLst/>
                <a:uFillTx/>
                <a:latin typeface="Montserrat"/>
                <a:ea typeface="Montserrat"/>
              </a:rPr>
              <a:t>https://bit.ly/OTMeval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4" name="Google Shape;352;p63"/>
          <p:cNvSpPr/>
          <p:nvPr/>
        </p:nvSpPr>
        <p:spPr>
          <a:xfrm>
            <a:off x="446760" y="790200"/>
            <a:ext cx="3644280" cy="7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39960" bIns="3996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1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Best Evaluation Speech</a:t>
            </a:r>
            <a:br>
              <a:rPr sz="3100"/>
            </a:br>
            <a:r>
              <a:rPr b="0" lang="en-GB" sz="2200" strike="noStrike" u="none">
                <a:solidFill>
                  <a:srgbClr val="980000"/>
                </a:solidFill>
                <a:effectLst/>
                <a:uFillTx/>
                <a:latin typeface="Arial"/>
                <a:ea typeface="Arial"/>
              </a:rPr>
              <a:t>[Timer’s report]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/>
          </p:nvPr>
        </p:nvSpPr>
        <p:spPr>
          <a:xfrm>
            <a:off x="1040040" y="3314520"/>
            <a:ext cx="7162560" cy="96192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sp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35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Oslo Toastmasters Club</a:t>
            </a:r>
            <a:endParaRPr b="0" lang="en-US" sz="3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GB" sz="35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{{meeting_date}} </a:t>
            </a:r>
            <a:endParaRPr b="0" lang="en-US" sz="3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/>
          </p:nvPr>
        </p:nvSpPr>
        <p:spPr>
          <a:xfrm>
            <a:off x="1010880" y="3929400"/>
            <a:ext cx="7326000" cy="54576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26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Evaluating the Table Topics Speakers</a:t>
            </a:r>
            <a:endParaRPr b="0" lang="en-US" sz="2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3803400" y="66600"/>
            <a:ext cx="5171040" cy="78588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39960" bIns="39960" anchor="ctr">
            <a:noAutofit/>
          </a:bodyPr>
          <a:p>
            <a:pPr indent="0" algn="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(2:00-3:00 min)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7" name="Google Shape;359;p64"/>
          <p:cNvSpPr/>
          <p:nvPr/>
        </p:nvSpPr>
        <p:spPr>
          <a:xfrm>
            <a:off x="720000" y="3166200"/>
            <a:ext cx="7738920" cy="61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39960" bIns="3996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35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{{TableTopicsEvaluator_Presenter}}</a:t>
            </a:r>
            <a:endParaRPr b="0" lang="en-US" sz="3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/>
          </p:nvPr>
        </p:nvSpPr>
        <p:spPr>
          <a:xfrm>
            <a:off x="1040040" y="3314520"/>
            <a:ext cx="7162560" cy="89964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spAutoFit/>
          </a:bodyPr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TAGG Team’s </a:t>
            </a:r>
            <a:br>
              <a:rPr sz="4400"/>
            </a:br>
            <a:r>
              <a:rPr b="1" lang="en-GB" sz="44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Report</a:t>
            </a: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/>
          </p:nvPr>
        </p:nvSpPr>
        <p:spPr>
          <a:xfrm>
            <a:off x="513000" y="2904120"/>
            <a:ext cx="8024040" cy="67176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GB" sz="42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Timer Report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13000" y="3773880"/>
            <a:ext cx="8024040" cy="108684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GB" sz="42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{{Timer_Presenter}}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5037480" y="218880"/>
            <a:ext cx="4089240" cy="78588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39960" bIns="39960" anchor="t">
            <a:noAutofit/>
          </a:bodyPr>
          <a:p>
            <a:pPr indent="0" algn="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(1:00-2:00 min)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/>
          </p:nvPr>
        </p:nvSpPr>
        <p:spPr>
          <a:xfrm>
            <a:off x="513000" y="2904120"/>
            <a:ext cx="8024040" cy="67176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GB" sz="42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Ah Counter Report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13000" y="3773880"/>
            <a:ext cx="8024040" cy="108684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GB" sz="20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{{AhVoteCounter_Presenter}}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5037480" y="218880"/>
            <a:ext cx="4089240" cy="78588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39960" bIns="39960" anchor="t">
            <a:noAutofit/>
          </a:bodyPr>
          <a:p>
            <a:pPr indent="0" algn="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(1:00-2:00 min)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/>
          </p:nvPr>
        </p:nvSpPr>
        <p:spPr>
          <a:xfrm>
            <a:off x="513000" y="2904120"/>
            <a:ext cx="8024040" cy="67176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GB" sz="42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Grammarian Report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13000" y="3773880"/>
            <a:ext cx="8024040" cy="108684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GB" sz="2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{{GrammarianWordoftheDay_Presenter}}</a:t>
            </a:r>
            <a:endParaRPr b="0" lang="en-US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GB" sz="2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The </a:t>
            </a:r>
            <a:r>
              <a:rPr b="1" lang="en-GB" sz="2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Grammarian</a:t>
            </a:r>
            <a:r>
              <a:rPr b="0" lang="en-GB" sz="2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supports members in building better English speaking habits through vocabulary and grammar awareness.</a:t>
            </a:r>
            <a:endParaRPr b="0" lang="en-US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3831120" y="81000"/>
            <a:ext cx="1597680" cy="54684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GB" sz="12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Word of the Day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4885200" y="66600"/>
            <a:ext cx="4089240" cy="78588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39960" bIns="39960" anchor="t">
            <a:noAutofit/>
          </a:bodyPr>
          <a:p>
            <a:pPr indent="0" algn="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(2:00-3:00 min)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>
            <a:off x="1915200" y="308160"/>
            <a:ext cx="5284440" cy="77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GB" sz="38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{{word_of_the_day}}</a:t>
            </a:r>
            <a:endParaRPr b="0" lang="en-US" sz="3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/>
          </p:nvPr>
        </p:nvSpPr>
        <p:spPr>
          <a:xfrm>
            <a:off x="513000" y="2904120"/>
            <a:ext cx="8024040" cy="67176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GB" sz="42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General Evaluation 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40000" y="3600000"/>
            <a:ext cx="8024040" cy="108684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GB" sz="2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{{GeneralEvaluator_Presenter}}</a:t>
            </a:r>
            <a:endParaRPr b="0" lang="en-US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GB" sz="2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The </a:t>
            </a:r>
            <a:r>
              <a:rPr b="1" lang="en-GB" sz="2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General Evaluator is like a quality checker</a:t>
            </a:r>
            <a:r>
              <a:rPr b="0" lang="en-GB" sz="2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of the entire meeting, ensuring everyone learns not just from their own roles, but also from how the meeting is conducted overall and gives feedback on it.</a:t>
            </a:r>
            <a:endParaRPr b="0" lang="en-US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4885200" y="66600"/>
            <a:ext cx="4089240" cy="78588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39960" bIns="39960" anchor="t">
            <a:noAutofit/>
          </a:bodyPr>
          <a:p>
            <a:pPr indent="0" algn="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(5:00-7:00 min)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/>
          </p:nvPr>
        </p:nvSpPr>
        <p:spPr>
          <a:xfrm>
            <a:off x="1040040" y="3314520"/>
            <a:ext cx="7162560" cy="38700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sp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44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Club Business &amp; Awards</a:t>
            </a: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7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/>
          </p:nvPr>
        </p:nvSpPr>
        <p:spPr>
          <a:xfrm>
            <a:off x="1080000" y="2880000"/>
            <a:ext cx="7162560" cy="130464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sp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30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Oslo Toastmasters Club</a:t>
            </a:r>
            <a:endParaRPr b="0" lang="en-US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GB" sz="30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Next Meeting</a:t>
            </a:r>
            <a:br>
              <a:rPr sz="3000"/>
            </a:br>
            <a:r>
              <a:rPr b="1" lang="en-GB" sz="30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{{next_meeting_date}}</a:t>
            </a:r>
            <a:r>
              <a:rPr b="1" lang="en-GB" sz="35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 </a:t>
            </a:r>
            <a:endParaRPr b="0" lang="en-US" sz="3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/>
          </p:nvPr>
        </p:nvSpPr>
        <p:spPr>
          <a:xfrm>
            <a:off x="396360" y="3003480"/>
            <a:ext cx="8440200" cy="42444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sp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Oslo Toastmasters Club</a:t>
            </a: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140;p33"/>
          <p:cNvSpPr/>
          <p:nvPr/>
        </p:nvSpPr>
        <p:spPr>
          <a:xfrm>
            <a:off x="1671840" y="3200400"/>
            <a:ext cx="6004080" cy="100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39960" bIns="3996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35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{{President_Presenter}}</a:t>
            </a:r>
            <a:br>
              <a:rPr sz="3500"/>
            </a:br>
            <a:r>
              <a:rPr b="0" lang="en-GB" sz="26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President’s Welcome</a:t>
            </a:r>
            <a:endParaRPr b="0" lang="en-US" sz="2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96" name="Google Shape;141;p33" descr=""/>
          <p:cNvPicPr/>
          <p:nvPr/>
        </p:nvPicPr>
        <p:blipFill>
          <a:blip r:embed="rId1"/>
          <a:stretch/>
        </p:blipFill>
        <p:spPr>
          <a:xfrm>
            <a:off x="412200" y="3115800"/>
            <a:ext cx="1793160" cy="1187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147;p34"/>
          <p:cNvSpPr/>
          <p:nvPr/>
        </p:nvSpPr>
        <p:spPr>
          <a:xfrm>
            <a:off x="1671840" y="3200400"/>
            <a:ext cx="6004080" cy="100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39960" bIns="3996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35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{{Toastmaster_Presenter}}</a:t>
            </a:r>
            <a:br>
              <a:rPr sz="3500"/>
            </a:br>
            <a:r>
              <a:rPr b="0" lang="en-GB" sz="26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Toastmaster of the Evening </a:t>
            </a:r>
            <a:endParaRPr b="0" lang="en-US" sz="2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/>
          </p:nvPr>
        </p:nvSpPr>
        <p:spPr>
          <a:xfrm>
            <a:off x="252000" y="923040"/>
            <a:ext cx="2170440" cy="67176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GB" sz="42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Timer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GB" sz="42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  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13000" y="3773880"/>
            <a:ext cx="8024040" cy="108684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GB" sz="35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TAGG Team </a:t>
            </a:r>
            <a:endParaRPr b="0" lang="en-US" sz="3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GB" sz="35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of Today’s Meeting</a:t>
            </a:r>
            <a:endParaRPr b="0" lang="en-US" sz="3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78120" y="1852560"/>
            <a:ext cx="2479680" cy="67176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GB" sz="42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Ah and Vote Counter 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5499720" y="966600"/>
            <a:ext cx="3642840" cy="67176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GB" sz="42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Grammarian 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/>
          </p:nvPr>
        </p:nvSpPr>
        <p:spPr>
          <a:xfrm>
            <a:off x="5499720" y="1942560"/>
            <a:ext cx="3453480" cy="67176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GB" sz="42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General Evaluator  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/>
          </p:nvPr>
        </p:nvSpPr>
        <p:spPr>
          <a:xfrm>
            <a:off x="513000" y="2904120"/>
            <a:ext cx="8024040" cy="67176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GB" sz="42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Timer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GB" sz="42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{{Timer_Presenter}}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34880" y="4055760"/>
            <a:ext cx="8024040" cy="108684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GB" sz="24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The </a:t>
            </a:r>
            <a:r>
              <a:rPr b="1" lang="en-GB" sz="24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Timer makes sure the meeting runs on time and helps speakers develop discipline with timing.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037480" y="218880"/>
            <a:ext cx="4089240" cy="78588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39960" bIns="39960" anchor="t">
            <a:noAutofit/>
          </a:bodyPr>
          <a:p>
            <a:pPr indent="0" algn="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(1:00 min)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/>
          </p:nvPr>
        </p:nvSpPr>
        <p:spPr>
          <a:xfrm>
            <a:off x="513000" y="2904120"/>
            <a:ext cx="8024040" cy="67176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GB" sz="42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Ah and Vote Counter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513000" y="3773880"/>
            <a:ext cx="8024040" cy="108684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GB" sz="20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{{AhVoteCounter_Presenter}}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GB" sz="20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Ah-Counter = listens for filler words.</a:t>
            </a:r>
            <a:br>
              <a:rPr sz="2000"/>
            </a:br>
            <a:r>
              <a:rPr b="1" lang="en-GB" sz="20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Vote Counter = ensures fair voting and recognition </a:t>
            </a:r>
            <a:br>
              <a:rPr sz="2000"/>
            </a:br>
            <a:r>
              <a:rPr b="1" lang="en-GB" sz="20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&amp; has tie breaker vote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5037480" y="218880"/>
            <a:ext cx="4089240" cy="78588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39960" bIns="39960" anchor="t">
            <a:noAutofit/>
          </a:bodyPr>
          <a:p>
            <a:pPr indent="0" algn="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(1:00 min)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/>
          </p:nvPr>
        </p:nvSpPr>
        <p:spPr>
          <a:xfrm>
            <a:off x="513000" y="2904120"/>
            <a:ext cx="8024040" cy="67176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GB" sz="42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Grammarian 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13000" y="3773880"/>
            <a:ext cx="8024040" cy="108684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GB" sz="2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{{GrammarianWordoftheDay_Presenter}}</a:t>
            </a:r>
            <a:endParaRPr b="0" lang="en-US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GB" sz="2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The </a:t>
            </a:r>
            <a:r>
              <a:rPr b="1" lang="en-GB" sz="2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Grammarian</a:t>
            </a:r>
            <a:r>
              <a:rPr b="0" lang="en-GB" sz="2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supports members in building better English speaking habits through vocabulary and grammar awareness.</a:t>
            </a:r>
            <a:endParaRPr b="0" lang="en-US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3831120" y="81000"/>
            <a:ext cx="1597680" cy="54684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GB" sz="12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Word of the Day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1600560" y="364320"/>
            <a:ext cx="5959080" cy="71532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GB" sz="38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{{word_of_the_day}}</a:t>
            </a:r>
            <a:endParaRPr b="0" lang="en-US" sz="3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4885200" y="66600"/>
            <a:ext cx="4089240" cy="78588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39960" bIns="39960" anchor="t">
            <a:noAutofit/>
          </a:bodyPr>
          <a:p>
            <a:pPr indent="0" algn="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(1:00 min)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er Titl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</TotalTime>
  <Application>LibreOffice/25.2.5.2$Windows_X86_64 LibreOffice_project/03d19516eb2e1dd5d4ccd751a0d6f35f35e08022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nb-NO</dc:language>
  <cp:lastModifiedBy/>
  <dcterms:modified xsi:type="dcterms:W3CDTF">2025-08-31T19:34:44Z</dcterms:modified>
  <cp:revision>24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