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68" r:id="rId6"/>
    <p:sldId id="258" r:id="rId7"/>
    <p:sldId id="259" r:id="rId8"/>
    <p:sldId id="257" r:id="rId9"/>
    <p:sldId id="262" r:id="rId10"/>
    <p:sldId id="266" r:id="rId11"/>
    <p:sldId id="260" r:id="rId12"/>
    <p:sldId id="271" r:id="rId13"/>
    <p:sldId id="263" r:id="rId14"/>
    <p:sldId id="269" r:id="rId15"/>
    <p:sldId id="261" r:id="rId16"/>
    <p:sldId id="272" r:id="rId17"/>
    <p:sldId id="264" r:id="rId18"/>
    <p:sldId id="27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AFBF8-25AA-41E9-034F-164A089294DF}" v="1" dt="2023-04-27T21:25:51.905"/>
    <p1510:client id="{0E0AB391-642C-896B-6146-0265938B2A26}" v="13" dt="2023-02-23T08:20:06.029"/>
    <p1510:client id="{B864AD8C-9271-A3AE-647C-2E1854D17C76}" v="228" dt="2023-03-06T22:33:27.406"/>
    <p1510:client id="{D7A3714D-0B60-58A9-94FC-A0636EED96DC}" v="19" dt="2023-03-07T18:14:12.787"/>
    <p1510:client id="{FAF26481-B07A-E979-0CD5-EC1A3265976D}" v="275" dt="2023-04-27T22:13:33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67714" autoAdjust="0"/>
  </p:normalViewPr>
  <p:slideViewPr>
    <p:cSldViewPr snapToGrid="0">
      <p:cViewPr varScale="1">
        <p:scale>
          <a:sx n="58" d="100"/>
          <a:sy n="58" d="100"/>
        </p:scale>
        <p:origin x="15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7AF9F-C37F-468F-8743-EA654A1069E3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2CF07-D001-451F-A59D-662900B9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allenge01.root-me.org/steganographie/ch10/ch10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Aujourd’hui je vais vous présenter mes challenges Root Me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87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Solution : </a:t>
            </a:r>
          </a:p>
          <a:p>
            <a:r>
              <a:rPr lang="fr-FR" dirty="0"/>
              <a:t>Est de lancer la commande </a:t>
            </a:r>
            <a:r>
              <a:rPr lang="fr-FR" dirty="0" err="1"/>
              <a:t>exiftool</a:t>
            </a:r>
            <a:r>
              <a:rPr lang="fr-FR" dirty="0"/>
              <a:t> [ch10.jpg] =&gt; ca nous montre plusieurs donné et on s’intéressera à la dernière ligne </a:t>
            </a:r>
          </a:p>
          <a:p>
            <a:endParaRPr lang="fr-FR" dirty="0"/>
          </a:p>
          <a:p>
            <a:r>
              <a:rPr lang="fr-FR" dirty="0"/>
              <a:t>Je lance donc la commande suivante </a:t>
            </a:r>
            <a:r>
              <a:rPr lang="fr-FR" dirty="0" err="1"/>
              <a:t>exiftool</a:t>
            </a:r>
            <a:r>
              <a:rPr lang="fr-FR" dirty="0"/>
              <a:t> –b –</a:t>
            </a:r>
            <a:r>
              <a:rPr lang="fr-FR" dirty="0" err="1"/>
              <a:t>ThumbnailImage</a:t>
            </a:r>
            <a:r>
              <a:rPr lang="fr-FR" dirty="0"/>
              <a:t> [ch10.jpg] &gt; [nom.par.defaut.jpg]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Allons voir ca graphiquement </a:t>
            </a:r>
            <a:br>
              <a:rPr lang="fr-FR" dirty="0"/>
            </a:br>
            <a:r>
              <a:rPr lang="fr-FR" dirty="0"/>
              <a:t>La miniature apparait à côté de l’image </a:t>
            </a:r>
          </a:p>
          <a:p>
            <a:endParaRPr lang="fr-FR" dirty="0"/>
          </a:p>
          <a:p>
            <a:r>
              <a:rPr lang="fr-FR" dirty="0"/>
              <a:t>Avec le flag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355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Comment : </a:t>
            </a:r>
          </a:p>
          <a:p>
            <a:r>
              <a:rPr lang="fr-FR" dirty="0"/>
              <a:t>Sur le site root me du challenge en question, nous pouvons voir en bas de l’énoncé </a:t>
            </a:r>
          </a:p>
          <a:p>
            <a:r>
              <a:rPr lang="fr-FR" dirty="0"/>
              <a:t>la ressource associé une page </a:t>
            </a:r>
            <a:r>
              <a:rPr lang="fr-FR" dirty="0" err="1"/>
              <a:t>wikipedia</a:t>
            </a:r>
            <a:r>
              <a:rPr lang="fr-FR" dirty="0"/>
              <a:t> qui nous explique ce que Exif signifie </a:t>
            </a:r>
            <a:br>
              <a:rPr lang="fr-FR" dirty="0"/>
            </a:br>
            <a:r>
              <a:rPr lang="fr-FR" dirty="0"/>
              <a:t>Et donc en gros Exif c’est un standard de métadonnées </a:t>
            </a:r>
          </a:p>
          <a:p>
            <a:pPr algn="l"/>
            <a:r>
              <a:rPr lang="fr-FR" dirty="0"/>
              <a:t>est utilisé dans les fichiers d'images numériques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 IPTC avec les médias et la presse et ID3 avec les fichiers MP3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Sur Kali Linux, je retrouve l’outil </a:t>
            </a:r>
            <a:r>
              <a:rPr lang="fr-FR" dirty="0" err="1"/>
              <a:t>pré-installer</a:t>
            </a:r>
            <a:r>
              <a:rPr lang="fr-FR" dirty="0"/>
              <a:t> ‘</a:t>
            </a:r>
            <a:r>
              <a:rPr lang="fr-FR" dirty="0" err="1"/>
              <a:t>exiftool</a:t>
            </a:r>
            <a:r>
              <a:rPr lang="fr-FR" dirty="0"/>
              <a:t>’ </a:t>
            </a:r>
            <a:br>
              <a:rPr lang="fr-FR" dirty="0"/>
            </a:b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en ligne de commande qui peut extraire, modifier et afficher les métadonnées de divers types y compris les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dirty="0"/>
            </a:br>
            <a:r>
              <a:rPr lang="fr-FR" dirty="0"/>
              <a:t>Avant ca, avant de regarder les ressources, j’ai eu du mal avec d’autre outils comme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Cyberchef</a:t>
            </a:r>
            <a:r>
              <a:rPr lang="fr-FR" dirty="0"/>
              <a:t> qui est une sorte de </a:t>
            </a:r>
            <a:r>
              <a:rPr lang="fr-FR" dirty="0" err="1"/>
              <a:t>framework</a:t>
            </a:r>
            <a:r>
              <a:rPr lang="fr-FR" dirty="0"/>
              <a:t> qui centralise plusieurs outils en 1 d’analyse de fichiers.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Et une dizaine d’outil de stéganographie en ligne</a:t>
            </a:r>
          </a:p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Challenge :</a:t>
            </a:r>
          </a:p>
          <a:p>
            <a:r>
              <a:rPr lang="fr-FR" dirty="0">
                <a:latin typeface="Calibri"/>
                <a:cs typeface="Calibri"/>
              </a:rPr>
              <a:t>Difficile ⇒ PDF – Embedded (25pts)</a:t>
            </a:r>
            <a:br>
              <a:rPr lang="fr-FR" dirty="0">
                <a:latin typeface="Calibri"/>
                <a:cs typeface="Calibri"/>
              </a:rPr>
            </a:br>
            <a:br>
              <a:rPr lang="fr-FR" dirty="0">
                <a:latin typeface="Calibri"/>
                <a:cs typeface="Calibri"/>
              </a:rPr>
            </a:br>
            <a:r>
              <a:rPr lang="fr-FR" dirty="0">
                <a:latin typeface="Calibri"/>
                <a:cs typeface="Calibri"/>
              </a:rPr>
              <a:t>Sous-Titre : </a:t>
            </a:r>
          </a:p>
          <a:p>
            <a:r>
              <a:rPr lang="fr-FR" dirty="0">
                <a:latin typeface="Calibri"/>
                <a:cs typeface="Calibri"/>
              </a:rPr>
              <a:t>Cache-cache</a:t>
            </a:r>
          </a:p>
          <a:p>
            <a:endParaRPr lang="fr-FR" dirty="0">
              <a:latin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01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  <a:cs typeface="Calibri"/>
              </a:rPr>
              <a:t>Enoncé : </a:t>
            </a:r>
          </a:p>
          <a:p>
            <a:pPr algn="just"/>
            <a:r>
              <a:rPr lang="fr-FR" dirty="0">
                <a:latin typeface="Calibri"/>
                <a:cs typeface="Calibri"/>
              </a:rPr>
              <a:t>Est de </a:t>
            </a:r>
            <a:r>
              <a:rPr lang="fr-FR" b="0" i="0" dirty="0">
                <a:solidFill>
                  <a:srgbClr val="D2D2D2"/>
                </a:solidFill>
                <a:effectLst/>
                <a:latin typeface="inherit"/>
              </a:rPr>
              <a:t>Retrouvez l’information dissimulée dans cette épreuve du baccalauréat de 2004 </a:t>
            </a:r>
            <a:endParaRPr lang="fr-FR" dirty="0">
              <a:latin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67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Solution : </a:t>
            </a:r>
          </a:p>
          <a:p>
            <a:r>
              <a:rPr lang="fr-FR" dirty="0"/>
              <a:t>Commande strings pour extraire les chaînes de caractères lisibles à partir d'un fichier binaire </a:t>
            </a:r>
          </a:p>
          <a:p>
            <a:r>
              <a:rPr lang="fr-FR" dirty="0"/>
              <a:t>Je remarque qu’il </a:t>
            </a:r>
            <a:r>
              <a:rPr lang="fr-FR" dirty="0" err="1"/>
              <a:t>ya</a:t>
            </a:r>
            <a:r>
              <a:rPr lang="fr-FR" dirty="0"/>
              <a:t> un fichier </a:t>
            </a:r>
          </a:p>
          <a:p>
            <a:br>
              <a:rPr lang="fr-FR" dirty="0"/>
            </a:br>
            <a:r>
              <a:rPr lang="fr-FR" dirty="0"/>
              <a:t>Via </a:t>
            </a:r>
            <a:r>
              <a:rPr lang="fr-FR" dirty="0" err="1"/>
              <a:t>pdf-parser</a:t>
            </a:r>
            <a:r>
              <a:rPr lang="fr-FR" dirty="0"/>
              <a:t> –o pour régler l’offset à 77, –f pour forcer l’extraction du fichier, -d pour dump ce fichier [Hidden_b33rs.txt] du fichier [epreuve_BAC_2004] =&gt; j’obtiens un fichier texte illisible </a:t>
            </a:r>
          </a:p>
          <a:p>
            <a:endParaRPr lang="fr-FR" dirty="0"/>
          </a:p>
          <a:p>
            <a:r>
              <a:rPr lang="fr-FR" dirty="0"/>
              <a:t>Ensuite j’utilise ce site pour drag and drop le fichier txt qui se transforme en image avec le flag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385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Comment : </a:t>
            </a:r>
          </a:p>
          <a:p>
            <a:r>
              <a:rPr lang="fr-FR" dirty="0"/>
              <a:t>Apres la commande strings</a:t>
            </a:r>
            <a:br>
              <a:rPr lang="fr-FR" dirty="0"/>
            </a:br>
            <a:r>
              <a:rPr lang="fr-FR" dirty="0"/>
              <a:t>Je suis partis à la recherche d’information et d’indice et sur le forum de root me, je tombe sur ce commentaire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Après j’ai fait quelque recherche sur la commande </a:t>
            </a:r>
            <a:r>
              <a:rPr lang="fr-FR" dirty="0" err="1"/>
              <a:t>pdf-parser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54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d’abord</a:t>
            </a:r>
          </a:p>
          <a:p>
            <a:r>
              <a:rPr lang="fr-FR" dirty="0"/>
              <a:t>Voici commet je m’y prends pour la présentation des challenges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62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s’agit entièrement de la stéganographie </a:t>
            </a:r>
          </a:p>
          <a:p>
            <a:endParaRPr lang="fr-FR" dirty="0"/>
          </a:p>
          <a:p>
            <a:r>
              <a:rPr lang="fr-FR" dirty="0"/>
              <a:t>C’est l'art de dissimuler des informations ou des messages à l'intérieur d'un support </a:t>
            </a:r>
          </a:p>
          <a:p>
            <a:r>
              <a:rPr lang="fr-FR" dirty="0"/>
              <a:t>tel qu'une image, un fichier audio, un texte ou tout autre type de média, </a:t>
            </a:r>
          </a:p>
          <a:p>
            <a:endParaRPr lang="fr-FR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ECECF1"/>
                </a:solidFill>
                <a:effectLst/>
                <a:latin typeface="Söhne"/>
              </a:rPr>
              <a:t>Voici les 3 challenges choisis 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39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/>
              <a:t>Challenge : </a:t>
            </a:r>
          </a:p>
          <a:p>
            <a:pPr algn="l"/>
            <a:r>
              <a:rPr lang="fr-FR" dirty="0">
                <a:latin typeface="Calibri"/>
                <a:cs typeface="Calibri"/>
              </a:rPr>
              <a:t>Facile ⇒ TXT - George et Alfred (10pts) </a:t>
            </a:r>
            <a:br>
              <a:rPr lang="fr-FR" dirty="0">
                <a:latin typeface="Calibri"/>
                <a:cs typeface="Calibri"/>
              </a:rPr>
            </a:br>
            <a:br>
              <a:rPr lang="fr-FR" dirty="0">
                <a:latin typeface="Calibri"/>
                <a:cs typeface="Calibri"/>
              </a:rPr>
            </a:br>
            <a:r>
              <a:rPr lang="fr-FR" dirty="0">
                <a:latin typeface="Calibri"/>
                <a:cs typeface="Calibri"/>
              </a:rPr>
              <a:t>Sous-Titre : </a:t>
            </a:r>
          </a:p>
          <a:p>
            <a:pPr algn="l"/>
            <a:r>
              <a:rPr lang="fr-FR" dirty="0">
                <a:latin typeface="Calibri"/>
                <a:cs typeface="Calibri"/>
              </a:rPr>
              <a:t>parle d’une lettre intime échangé entre </a:t>
            </a:r>
            <a:r>
              <a:rPr lang="fr-FR" b="0" i="0" dirty="0">
                <a:solidFill>
                  <a:srgbClr val="2BA6CB"/>
                </a:solidFill>
                <a:effectLst/>
                <a:latin typeface="Open Sans" panose="020B0606030504020204" pitchFamily="34" charset="0"/>
              </a:rPr>
              <a:t>George Sand et Alfred de Musset, 2 écrivains français du 19</a:t>
            </a:r>
            <a:r>
              <a:rPr lang="fr-FR" b="0" i="0" baseline="30000" dirty="0">
                <a:solidFill>
                  <a:srgbClr val="2BA6CB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fr-FR" b="0" i="0" dirty="0">
                <a:solidFill>
                  <a:srgbClr val="2BA6CB"/>
                </a:solidFill>
                <a:effectLst/>
                <a:latin typeface="Open Sans" panose="020B0606030504020204" pitchFamily="34" charset="0"/>
              </a:rPr>
              <a:t> siècle qui on vécue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relation amoureuse passionnée et tumultueuse</a:t>
            </a:r>
            <a:endParaRPr lang="fr-FR" b="0" i="0" dirty="0">
              <a:solidFill>
                <a:srgbClr val="2BA6CB"/>
              </a:solidFill>
              <a:effectLst/>
              <a:latin typeface="Open Sans" panose="020B0606030504020204" pitchFamily="34" charset="0"/>
            </a:endParaRPr>
          </a:p>
          <a:p>
            <a:endParaRPr lang="fr-FR" dirty="0">
              <a:latin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16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texte que j’ai découpé en 2 partie </a:t>
            </a:r>
          </a:p>
          <a:p>
            <a:r>
              <a:rPr lang="fr-FR" dirty="0"/>
              <a:t>pour que ce soit plus lisible et compréhensible </a:t>
            </a:r>
          </a:p>
          <a:p>
            <a:endParaRPr lang="fr-FR" dirty="0"/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et 3</a:t>
            </a:r>
            <a:r>
              <a:rPr lang="fr-FR" baseline="30000" dirty="0"/>
              <a:t>ème</a:t>
            </a:r>
            <a:r>
              <a:rPr lang="fr-FR" dirty="0"/>
              <a:t> parties par George Sand </a:t>
            </a:r>
          </a:p>
          <a:p>
            <a:endParaRPr lang="fr-FR" dirty="0"/>
          </a:p>
          <a:p>
            <a:r>
              <a:rPr lang="fr-FR" dirty="0"/>
              <a:t>Et 2</a:t>
            </a:r>
            <a:r>
              <a:rPr lang="fr-FR" baseline="30000" dirty="0"/>
              <a:t>ème</a:t>
            </a:r>
            <a:r>
              <a:rPr lang="fr-FR" dirty="0"/>
              <a:t> par Alfred de Musset </a:t>
            </a:r>
          </a:p>
          <a:p>
            <a:endParaRPr lang="fr-FR" dirty="0"/>
          </a:p>
          <a:p>
            <a:r>
              <a:rPr lang="fr-FR" dirty="0">
                <a:latin typeface="Calibri"/>
                <a:cs typeface="Calibri"/>
              </a:rPr>
              <a:t>Enoncé : </a:t>
            </a:r>
          </a:p>
          <a:p>
            <a:r>
              <a:rPr lang="fr-FR" dirty="0">
                <a:latin typeface="Calibri"/>
                <a:cs typeface="Calibri"/>
              </a:rPr>
              <a:t>Pour obtenir le flag, il faut trouver la dernière </a:t>
            </a:r>
            <a:r>
              <a:rPr lang="fr-FR" b="0" i="0" dirty="0">
                <a:solidFill>
                  <a:srgbClr val="D2D2D2"/>
                </a:solidFill>
                <a:effectLst/>
                <a:latin typeface="Open Sans" panose="020B0606030504020204" pitchFamily="34" charset="0"/>
                <a:cs typeface="Calibri"/>
              </a:rPr>
              <a:t>‘</a:t>
            </a:r>
            <a:r>
              <a:rPr lang="fr-FR" b="0" i="0" dirty="0">
                <a:solidFill>
                  <a:srgbClr val="D2D2D2"/>
                </a:solidFill>
                <a:effectLst/>
                <a:latin typeface="Open Sans" panose="020B0606030504020204" pitchFamily="34" charset="0"/>
              </a:rPr>
              <a:t>phrase cachée’ </a:t>
            </a:r>
            <a:endParaRPr lang="fr-FR" dirty="0">
              <a:latin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5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Solution : </a:t>
            </a: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Technique qui a été utilisé ici, c’est stéganographie par substitution alphabétique </a:t>
            </a: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C'est une méthode courante de stéganographie textuelle où des informations sont dissimulées en utilisant des indices spécifiques tels </a:t>
            </a: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 les sauts de ligne, les 1</a:t>
            </a:r>
            <a:r>
              <a:rPr lang="fr-FR" b="0" i="0" baseline="30000" dirty="0">
                <a:solidFill>
                  <a:srgbClr val="D1D5DB"/>
                </a:solidFill>
                <a:effectLst/>
                <a:latin typeface="Söhne"/>
              </a:rPr>
              <a:t>er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mots de chaque phrase, </a:t>
            </a: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ou toute autre règle de substitution</a:t>
            </a: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dirty="0"/>
            </a:b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Dans un contexte carcéral, où la communication est souvent surveillée et restreinte, les prisonniers ont parfois recours à des méthodes de dissimulation pour échanger des informations sensibles ou coordonner des activités illégales</a:t>
            </a:r>
            <a:endParaRPr lang="fr-FR" dirty="0"/>
          </a:p>
          <a:p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0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: </a:t>
            </a:r>
          </a:p>
          <a:p>
            <a:r>
              <a:rPr lang="fr-FR" dirty="0"/>
              <a:t>Grâce à Sherlock, série qui m’a forgé un esprit vif, analytique et déductif </a:t>
            </a:r>
          </a:p>
          <a:p>
            <a:endParaRPr lang="fr-FR" dirty="0"/>
          </a:p>
          <a:p>
            <a:r>
              <a:rPr lang="fr-FR" dirty="0"/>
              <a:t>et le challenge est de niveau facile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43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Challenge : </a:t>
            </a:r>
          </a:p>
          <a:p>
            <a:r>
              <a:rPr lang="fr-FR" dirty="0">
                <a:latin typeface="Calibri"/>
                <a:cs typeface="Calibri"/>
              </a:rPr>
              <a:t>Moyen ⇒ EXIF – Miniature (20pts) </a:t>
            </a:r>
            <a:endParaRPr lang="fr-FR" dirty="0"/>
          </a:p>
          <a:p>
            <a:br>
              <a:rPr lang="fr-FR" dirty="0">
                <a:latin typeface="Calibri"/>
                <a:cs typeface="Calibri"/>
              </a:rPr>
            </a:br>
            <a:r>
              <a:rPr lang="fr-FR" dirty="0">
                <a:latin typeface="Calibri"/>
                <a:cs typeface="Calibri"/>
              </a:rPr>
              <a:t>Sous-Titre : </a:t>
            </a:r>
          </a:p>
          <a:p>
            <a:r>
              <a:rPr lang="fr-FR" dirty="0">
                <a:latin typeface="Calibri"/>
                <a:cs typeface="Calibri"/>
              </a:rPr>
              <a:t>Poupées Russes </a:t>
            </a:r>
          </a:p>
          <a:p>
            <a:endParaRPr lang="fr-FR" dirty="0">
              <a:latin typeface="Calibri"/>
              <a:cs typeface="Calibri"/>
            </a:endParaRPr>
          </a:p>
          <a:p>
            <a:br>
              <a:rPr lang="fr-FR" b="1" i="0" u="none" strike="noStrike" dirty="0">
                <a:solidFill>
                  <a:srgbClr val="2BA6CB"/>
                </a:solidFill>
                <a:effectLst/>
                <a:latin typeface="Open Sans" panose="020B0606030504020204" pitchFamily="34" charset="0"/>
                <a:hlinkClick r:id="rId3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60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  <a:cs typeface="Calibri"/>
              </a:rPr>
              <a:t>Enoncé : </a:t>
            </a:r>
          </a:p>
          <a:p>
            <a:pPr algn="just"/>
            <a:r>
              <a:rPr lang="fr-FR" b="0" i="0" dirty="0">
                <a:solidFill>
                  <a:srgbClr val="D2D2D2"/>
                </a:solidFill>
                <a:effectLst/>
                <a:latin typeface="inherit"/>
              </a:rPr>
              <a:t>Est de Retrouver le mot de passe caché dans cette image au format JPG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CF07-D001-451F-A59D-662900B9EA7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35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97E5-B211-43D3-A23D-7627B7B51AB3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80A0-BC60-4F17-8F21-3F0B1181BD21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FE41-ED87-4C14-BA57-BA5EDA4A9646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488A-CC41-4DD3-904F-D300A77BC772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1F3-255E-4FC9-8BA4-ACD42C88AFCC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D1F0-C365-425B-80FD-B9EAF3A0DC25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A90-0F07-4056-9A6D-A2D434F62CAF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C1CA-4742-4437-8FA0-5A1C6A9423CE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C2A-90A1-4C72-9ABD-AD01440321EC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553F-7275-4029-A6F1-9368B4B7BA14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A843-6B76-4477-8B79-4F4E0C46FC63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A4A4-1959-4087-8573-76054603B310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t-me.org/fr/Challenges/Steganographie/EXIF-Miniature" TargetMode="External"/><Relationship Id="rId2" Type="http://schemas.openxmlformats.org/officeDocument/2006/relationships/hyperlink" Target="https://www.root-me.org/fr/Challenges/Steganographie/TXT-George-et-Alfr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www.root-me.org/fr/Challenges/Steganographie/PDF-Embedd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E0607073-697E-FDD7-0695-57EB263B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46215"/>
            <a:ext cx="9380330" cy="2832873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26BFD256-35E8-8B45-5403-7751B732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024437" y="3429000"/>
            <a:ext cx="2143125" cy="21431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8AE310-E5A8-057F-346D-3F7897BC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79D28C-BA87-DDF3-C488-28D0A08A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10" y="5087291"/>
            <a:ext cx="3615037" cy="14945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B18371-B5D3-451E-82A5-D11BC520F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239" y="165993"/>
            <a:ext cx="2028825" cy="1238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6ABB9-709C-75F0-1DD4-3EEF7B555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713" y="3144064"/>
            <a:ext cx="5095875" cy="3086100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8078C9DA-1889-999B-8DE4-991B4F6B163A}"/>
              </a:ext>
            </a:extLst>
          </p:cNvPr>
          <p:cNvSpPr/>
          <p:nvPr/>
        </p:nvSpPr>
        <p:spPr>
          <a:xfrm>
            <a:off x="8856954" y="1486455"/>
            <a:ext cx="479394" cy="1553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C4B7551-CC17-399A-4880-C41AE9AE2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54" y="3379160"/>
            <a:ext cx="5334324" cy="1595442"/>
          </a:xfrm>
          <a:prstGeom prst="rect">
            <a:avLst/>
          </a:prstGeom>
        </p:spPr>
      </p:pic>
      <p:pic>
        <p:nvPicPr>
          <p:cNvPr id="1026" name="Picture 2" descr="ExifTool : l'extracteur de métadonnées - HackinGeeK">
            <a:extLst>
              <a:ext uri="{FF2B5EF4-FFF2-40B4-BE49-F238E27FC236}">
                <a16:creationId xmlns:a16="http://schemas.microsoft.com/office/drawing/2014/main" id="{51751E6B-36E3-E521-3037-79C0B082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94" y="248205"/>
            <a:ext cx="2211161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294EBF2-1D0B-0DC6-294B-BB29F8E31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33" y="125814"/>
            <a:ext cx="3803010" cy="3181266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FE98D43-AD9D-0BB6-D6B3-DA64925DB073}"/>
              </a:ext>
            </a:extLst>
          </p:cNvPr>
          <p:cNvSpPr/>
          <p:nvPr/>
        </p:nvSpPr>
        <p:spPr>
          <a:xfrm>
            <a:off x="2476499" y="3144064"/>
            <a:ext cx="2290773" cy="1376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3BAF61-8A0D-27C1-036D-E6B88693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 descr="Lets find a solution to the problem by Estgit | Fiverr">
            <a:extLst>
              <a:ext uri="{FF2B5EF4-FFF2-40B4-BE49-F238E27FC236}">
                <a16:creationId xmlns:a16="http://schemas.microsoft.com/office/drawing/2014/main" id="{DA6E5C0F-5AE9-5BBE-9FE5-11C60534B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4" r="3447"/>
          <a:stretch/>
        </p:blipFill>
        <p:spPr bwMode="auto">
          <a:xfrm>
            <a:off x="11447417" y="0"/>
            <a:ext cx="74458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7775F-74B7-603C-A9BB-28D7C1E3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Comment j’ai trouvé la solution ? 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B7278-487E-B551-55BA-08DF0363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Lets find a solution to the problem by Estgit | Fiverr">
            <a:extLst>
              <a:ext uri="{FF2B5EF4-FFF2-40B4-BE49-F238E27FC236}">
                <a16:creationId xmlns:a16="http://schemas.microsoft.com/office/drawing/2014/main" id="{DE371318-C8C6-E123-1FCA-E225B4230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2" r="35140"/>
          <a:stretch/>
        </p:blipFill>
        <p:spPr bwMode="auto">
          <a:xfrm>
            <a:off x="11578046" y="0"/>
            <a:ext cx="613954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B1C525-E2A3-1A18-1658-3AEBBFC2D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37" y="1650077"/>
            <a:ext cx="3060031" cy="1883096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0792A05-04D7-DAAC-3CF4-9DA460B403B0}"/>
              </a:ext>
            </a:extLst>
          </p:cNvPr>
          <p:cNvSpPr/>
          <p:nvPr/>
        </p:nvSpPr>
        <p:spPr>
          <a:xfrm>
            <a:off x="398779" y="3105997"/>
            <a:ext cx="1465581" cy="3763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186B31-40D6-F6CD-4F44-8F3718908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733" y="1285644"/>
            <a:ext cx="5672960" cy="3251632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2477C769-1F65-605E-C1F8-0E8A6F7D4711}"/>
              </a:ext>
            </a:extLst>
          </p:cNvPr>
          <p:cNvSpPr/>
          <p:nvPr/>
        </p:nvSpPr>
        <p:spPr>
          <a:xfrm rot="16200000">
            <a:off x="4331131" y="1440277"/>
            <a:ext cx="479394" cy="2108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Les 7 médias français les plus engageants sur Instagram - Influenth">
            <a:extLst>
              <a:ext uri="{FF2B5EF4-FFF2-40B4-BE49-F238E27FC236}">
                <a16:creationId xmlns:a16="http://schemas.microsoft.com/office/drawing/2014/main" id="{D35E6785-F447-D47F-ECB8-96BD5094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25" y="3881194"/>
            <a:ext cx="1090613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TC - the global standards body of the news media">
            <a:extLst>
              <a:ext uri="{FF2B5EF4-FFF2-40B4-BE49-F238E27FC236}">
                <a16:creationId xmlns:a16="http://schemas.microsoft.com/office/drawing/2014/main" id="{48F9373B-80E9-8AC4-48F0-61FAFE3F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6" y="3881194"/>
            <a:ext cx="1188497" cy="11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1E58A634-29BE-6323-C602-5504D60EDA5B}"/>
              </a:ext>
            </a:extLst>
          </p:cNvPr>
          <p:cNvSpPr/>
          <p:nvPr/>
        </p:nvSpPr>
        <p:spPr>
          <a:xfrm rot="16200000">
            <a:off x="2347734" y="3618008"/>
            <a:ext cx="479394" cy="1467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5E68C56-D0D1-73AD-C264-C260A46BF2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85" y="5562282"/>
            <a:ext cx="2724150" cy="400050"/>
          </a:xfrm>
          <a:prstGeom prst="rect">
            <a:avLst/>
          </a:prstGeom>
        </p:spPr>
      </p:pic>
      <p:pic>
        <p:nvPicPr>
          <p:cNvPr id="1030" name="Picture 6" descr="Fichier audio mp3 - Icônes la musique gratuites">
            <a:extLst>
              <a:ext uri="{FF2B5EF4-FFF2-40B4-BE49-F238E27FC236}">
                <a16:creationId xmlns:a16="http://schemas.microsoft.com/office/drawing/2014/main" id="{3C2EDD0A-EC97-FB0C-DC9A-2184F314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50" y="5420690"/>
            <a:ext cx="967390" cy="96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9C7236A7-DB22-6AC8-8763-4F701084A3FB}"/>
              </a:ext>
            </a:extLst>
          </p:cNvPr>
          <p:cNvSpPr/>
          <p:nvPr/>
        </p:nvSpPr>
        <p:spPr>
          <a:xfrm rot="16200000">
            <a:off x="3759509" y="5063107"/>
            <a:ext cx="330590" cy="1467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Kali Linux | Penetration Testing and Ethical Hacking Linux Distribution">
            <a:extLst>
              <a:ext uri="{FF2B5EF4-FFF2-40B4-BE49-F238E27FC236}">
                <a16:creationId xmlns:a16="http://schemas.microsoft.com/office/drawing/2014/main" id="{C86902D3-06BD-AB9A-3E08-8DB19F834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31" y="4778355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3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0" grpId="1" animBg="1"/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91D7F-783D-31D8-3EAB-913F6F3B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Calibri"/>
                <a:cs typeface="Calibri"/>
              </a:rPr>
              <a:t>Difficile ⇒ PDF – Embedded (25pts)</a:t>
            </a:r>
            <a:endParaRPr lang="en-US" dirty="0">
              <a:ea typeface="+mj-lt"/>
              <a:cs typeface="+mj-lt"/>
            </a:endParaRPr>
          </a:p>
          <a:p>
            <a:endParaRPr lang="fr-FR" dirty="0">
              <a:latin typeface="Calibri Light" panose="020F0302020204030204"/>
              <a:ea typeface="+mj-lt"/>
              <a:cs typeface="Calibri Light"/>
            </a:endParaRP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5499C0-3887-E820-045B-50824DCA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6899" r="4767" b="14873"/>
          <a:stretch/>
        </p:blipFill>
        <p:spPr>
          <a:xfrm>
            <a:off x="97972" y="1819395"/>
            <a:ext cx="11984614" cy="239531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C8F3C-1D24-06EB-A239-09A95D13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Lets find a solution to the problem by Estgit | Fiverr">
            <a:extLst>
              <a:ext uri="{FF2B5EF4-FFF2-40B4-BE49-F238E27FC236}">
                <a16:creationId xmlns:a16="http://schemas.microsoft.com/office/drawing/2014/main" id="{89233EFA-94AD-2645-B0FD-70B63BF6B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6"/>
          <a:stretch/>
        </p:blipFill>
        <p:spPr bwMode="auto">
          <a:xfrm>
            <a:off x="11065602" y="0"/>
            <a:ext cx="112639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5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348EB2-8CF1-67D3-CA8B-94173DFD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C7ED02-ADC2-7569-2C5D-CBE505214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" t="384" r="953" b="714"/>
          <a:stretch/>
        </p:blipFill>
        <p:spPr>
          <a:xfrm>
            <a:off x="3484880" y="0"/>
            <a:ext cx="5296634" cy="6858000"/>
          </a:xfrm>
          <a:prstGeom prst="rect">
            <a:avLst/>
          </a:prstGeom>
        </p:spPr>
      </p:pic>
      <p:pic>
        <p:nvPicPr>
          <p:cNvPr id="2" name="Picture 2" descr="Lets find a solution to the problem by Estgit | Fiverr">
            <a:extLst>
              <a:ext uri="{FF2B5EF4-FFF2-40B4-BE49-F238E27FC236}">
                <a16:creationId xmlns:a16="http://schemas.microsoft.com/office/drawing/2014/main" id="{9C4209D0-CDE3-4D89-2B04-2DC654935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6"/>
          <a:stretch/>
        </p:blipFill>
        <p:spPr bwMode="auto">
          <a:xfrm>
            <a:off x="11065602" y="0"/>
            <a:ext cx="112639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89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CE6C06B-9719-AD0B-3C3A-B24F62769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1" y="151243"/>
            <a:ext cx="4181475" cy="4476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819D5B-6FAB-CE6A-E31D-5A85090A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831" y="628808"/>
            <a:ext cx="1924050" cy="1019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95D995-5882-4AB2-3B64-A99E8CAED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07" y="1695240"/>
            <a:ext cx="4667063" cy="321242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6D983E-C66A-B325-65C5-CA086EDD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Lets find a solution to the problem by Estgit | Fiverr">
            <a:extLst>
              <a:ext uri="{FF2B5EF4-FFF2-40B4-BE49-F238E27FC236}">
                <a16:creationId xmlns:a16="http://schemas.microsoft.com/office/drawing/2014/main" id="{E68CE452-E852-1A91-40CA-9F9E6A846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4" r="3447"/>
          <a:stretch/>
        </p:blipFill>
        <p:spPr bwMode="auto">
          <a:xfrm>
            <a:off x="11447417" y="0"/>
            <a:ext cx="74458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8EBCAF0-7212-DBD3-54AB-A5ECC9283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0950" y="243456"/>
            <a:ext cx="3028950" cy="1857375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3A944696-0973-A81C-D679-577BAEFEE53C}"/>
              </a:ext>
            </a:extLst>
          </p:cNvPr>
          <p:cNvSpPr/>
          <p:nvPr/>
        </p:nvSpPr>
        <p:spPr>
          <a:xfrm rot="3281023">
            <a:off x="10604447" y="2348644"/>
            <a:ext cx="479394" cy="1633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28C91D-B4C8-4418-9AA2-12A31F45A391}"/>
              </a:ext>
            </a:extLst>
          </p:cNvPr>
          <p:cNvSpPr/>
          <p:nvPr/>
        </p:nvSpPr>
        <p:spPr>
          <a:xfrm>
            <a:off x="1752600" y="949960"/>
            <a:ext cx="1427480" cy="1971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373F2BC-6B3A-A4DD-D8A8-172DBDDEB532}"/>
              </a:ext>
            </a:extLst>
          </p:cNvPr>
          <p:cNvSpPr txBox="1"/>
          <p:nvPr/>
        </p:nvSpPr>
        <p:spPr>
          <a:xfrm>
            <a:off x="9014623" y="2231106"/>
            <a:ext cx="4000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https://www.base64decode.org/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140DB31-416D-7F5C-9892-54E6DDFA9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877" y="2745095"/>
            <a:ext cx="4695222" cy="3976380"/>
          </a:xfrm>
          <a:prstGeom prst="rect">
            <a:avLst/>
          </a:prstGeom>
        </p:spPr>
      </p:pic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CDDF1027-3E92-B2D0-AB08-B8D4FE06ABD3}"/>
              </a:ext>
            </a:extLst>
          </p:cNvPr>
          <p:cNvSpPr/>
          <p:nvPr/>
        </p:nvSpPr>
        <p:spPr>
          <a:xfrm rot="14841336">
            <a:off x="6041586" y="439733"/>
            <a:ext cx="479394" cy="2699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9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4" grpId="0" animBg="1"/>
      <p:bldP spid="19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7775F-74B7-603C-A9BB-28D7C1E3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Comment j’ai trouvé la solution ? 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B7278-487E-B551-55BA-08DF0363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Lets find a solution to the problem by Estgit | Fiverr">
            <a:extLst>
              <a:ext uri="{FF2B5EF4-FFF2-40B4-BE49-F238E27FC236}">
                <a16:creationId xmlns:a16="http://schemas.microsoft.com/office/drawing/2014/main" id="{DE371318-C8C6-E123-1FCA-E225B4230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2" r="35140"/>
          <a:stretch/>
        </p:blipFill>
        <p:spPr bwMode="auto">
          <a:xfrm>
            <a:off x="11578046" y="0"/>
            <a:ext cx="613954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52BBBA-22BE-C193-A1A2-DB40F9EB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" y="1690688"/>
            <a:ext cx="9489933" cy="2934966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51416E3-7427-3EAA-3209-78255045BF02}"/>
              </a:ext>
            </a:extLst>
          </p:cNvPr>
          <p:cNvSpPr/>
          <p:nvPr/>
        </p:nvSpPr>
        <p:spPr>
          <a:xfrm>
            <a:off x="7400594" y="3449320"/>
            <a:ext cx="685429" cy="2495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690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43464-5CF8-D8AC-1DFA-93E83E6F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E94FA-9F6F-500A-362A-705C97FB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CHALLENGES </a:t>
            </a:r>
          </a:p>
          <a:p>
            <a:pPr lvl="1"/>
            <a:r>
              <a:rPr lang="en-US" dirty="0">
                <a:hlinkClick r:id="rId2"/>
              </a:rPr>
              <a:t>https://www.root-me.org/fr/Challenges/Steganographie/TXT-George-et-Alfred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https://www.root-me.org/fr/Challenges/Steganographie/EXIF-Miniature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https://www.root-me.org/fr/Challenges/Steganographie/PDF-Embedded</a:t>
            </a:r>
            <a:r>
              <a:rPr lang="en-US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7508C3-05B3-1D7C-C0AF-EDF211A7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The end - Free communications icons">
            <a:extLst>
              <a:ext uri="{FF2B5EF4-FFF2-40B4-BE49-F238E27FC236}">
                <a16:creationId xmlns:a16="http://schemas.microsoft.com/office/drawing/2014/main" id="{F9374208-E433-722E-053C-91B1D674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69" y="42132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0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7775F-74B7-603C-A9BB-28D7C1E3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Comment je m’y prends pour la présentation?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B7278-487E-B551-55BA-08DF0363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Presentation - Free people icons">
            <a:extLst>
              <a:ext uri="{FF2B5EF4-FFF2-40B4-BE49-F238E27FC236}">
                <a16:creationId xmlns:a16="http://schemas.microsoft.com/office/drawing/2014/main" id="{477B0D82-F656-AE84-85C3-32C19F4FE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"/>
          <a:stretch/>
        </p:blipFill>
        <p:spPr bwMode="auto">
          <a:xfrm>
            <a:off x="807669" y="1690688"/>
            <a:ext cx="501944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81E606D-B96B-3D22-1E62-2F2594A6EE55}"/>
              </a:ext>
            </a:extLst>
          </p:cNvPr>
          <p:cNvSpPr txBox="1"/>
          <p:nvPr/>
        </p:nvSpPr>
        <p:spPr>
          <a:xfrm>
            <a:off x="6936373" y="2145993"/>
            <a:ext cx="479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LA PRESENTATION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D01686-F114-D502-A89B-D158D35F3CF3}"/>
              </a:ext>
            </a:extLst>
          </p:cNvPr>
          <p:cNvSpPr txBox="1"/>
          <p:nvPr/>
        </p:nvSpPr>
        <p:spPr>
          <a:xfrm>
            <a:off x="6936376" y="3374690"/>
            <a:ext cx="479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LA SOLUTION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335F81-1D47-4EA2-549F-ABC9948D3C14}"/>
              </a:ext>
            </a:extLst>
          </p:cNvPr>
          <p:cNvSpPr txBox="1"/>
          <p:nvPr/>
        </p:nvSpPr>
        <p:spPr>
          <a:xfrm>
            <a:off x="6936373" y="4604432"/>
            <a:ext cx="47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LE COMMENT</a:t>
            </a:r>
            <a:endParaRPr lang="fr-FR" sz="1600" dirty="0"/>
          </a:p>
        </p:txBody>
      </p:sp>
      <p:pic>
        <p:nvPicPr>
          <p:cNvPr id="9" name="Picture 2" descr="Lets find a solution to the problem by Estgit | Fiverr">
            <a:extLst>
              <a:ext uri="{FF2B5EF4-FFF2-40B4-BE49-F238E27FC236}">
                <a16:creationId xmlns:a16="http://schemas.microsoft.com/office/drawing/2014/main" id="{7F6DBDC3-F852-9F33-1CE4-3FCC772F8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6"/>
          <a:stretch/>
        </p:blipFill>
        <p:spPr bwMode="auto">
          <a:xfrm>
            <a:off x="6306436" y="1860273"/>
            <a:ext cx="608279" cy="9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ets find a solution to the problem by Estgit | Fiverr">
            <a:extLst>
              <a:ext uri="{FF2B5EF4-FFF2-40B4-BE49-F238E27FC236}">
                <a16:creationId xmlns:a16="http://schemas.microsoft.com/office/drawing/2014/main" id="{5818F488-28CD-366E-BF5B-5B36F8B32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4" r="3447"/>
          <a:stretch/>
        </p:blipFill>
        <p:spPr bwMode="auto">
          <a:xfrm>
            <a:off x="6409529" y="3003197"/>
            <a:ext cx="402091" cy="9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ts find a solution to the problem by Estgit | Fiverr">
            <a:extLst>
              <a:ext uri="{FF2B5EF4-FFF2-40B4-BE49-F238E27FC236}">
                <a16:creationId xmlns:a16="http://schemas.microsoft.com/office/drawing/2014/main" id="{F57364CB-B0C7-265E-F4F4-EB62F4832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2" r="35140"/>
          <a:stretch/>
        </p:blipFill>
        <p:spPr bwMode="auto">
          <a:xfrm>
            <a:off x="6444799" y="4163754"/>
            <a:ext cx="331549" cy="92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4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1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733DDA-5CE5-D999-A038-6BFA4B3C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832" y="690"/>
            <a:ext cx="4840010" cy="1807305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cs typeface="Calibri Light"/>
              </a:rPr>
              <a:t>STEGANOGRAPHIE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B15173E-43FB-767C-B920-CC2F56A0D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26" r="15185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CCEB39-FC16-2876-F920-BAA0BB325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615" y="3269784"/>
            <a:ext cx="5756617" cy="28718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dirty="0">
                <a:ea typeface="+mn-lt"/>
                <a:cs typeface="+mn-lt"/>
              </a:rPr>
              <a:t>Facile ⇒ TXT – George et Alfred</a:t>
            </a:r>
          </a:p>
          <a:p>
            <a:pPr marL="0" indent="0" algn="ctr">
              <a:spcBef>
                <a:spcPct val="0"/>
              </a:spcBef>
              <a:buNone/>
            </a:pPr>
            <a:endParaRPr lang="fr-FR" dirty="0">
              <a:ea typeface="+mn-lt"/>
              <a:cs typeface="+mn-lt"/>
            </a:endParaRPr>
          </a:p>
          <a:p>
            <a:pPr algn="ctr">
              <a:spcBef>
                <a:spcPct val="0"/>
              </a:spcBef>
            </a:pPr>
            <a:r>
              <a:rPr lang="fr-FR" dirty="0">
                <a:ea typeface="+mn-lt"/>
                <a:cs typeface="+mn-lt"/>
              </a:rPr>
              <a:t>Moyen ⇒ EXIF – Miniature</a:t>
            </a:r>
          </a:p>
          <a:p>
            <a:pPr marL="0" indent="0" algn="ctr">
              <a:spcBef>
                <a:spcPct val="0"/>
              </a:spcBef>
              <a:buNone/>
            </a:pPr>
            <a:endParaRPr lang="fr-FR" dirty="0">
              <a:ea typeface="+mn-lt"/>
              <a:cs typeface="+mn-lt"/>
            </a:endParaRPr>
          </a:p>
          <a:p>
            <a:pPr algn="ctr">
              <a:spcBef>
                <a:spcPct val="0"/>
              </a:spcBef>
            </a:pPr>
            <a:r>
              <a:rPr lang="fr-FR" dirty="0">
                <a:ea typeface="+mn-lt"/>
                <a:cs typeface="+mn-lt"/>
              </a:rPr>
              <a:t>Difficile ⇒ PDF – Embedded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50C872E2-8272-8BEA-5EA1-07DFDBAD0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557220" y="148742"/>
            <a:ext cx="1425299" cy="142529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9BB500-0FAE-64C3-DFE6-47E49A09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 descr="Image - Free web icons">
            <a:extLst>
              <a:ext uri="{FF2B5EF4-FFF2-40B4-BE49-F238E27FC236}">
                <a16:creationId xmlns:a16="http://schemas.microsoft.com/office/drawing/2014/main" id="{85DD59EB-04FD-F429-CAD7-48F2664D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83" y="1801557"/>
            <a:ext cx="820738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xt file - Free interface icons">
            <a:extLst>
              <a:ext uri="{FF2B5EF4-FFF2-40B4-BE49-F238E27FC236}">
                <a16:creationId xmlns:a16="http://schemas.microsoft.com/office/drawing/2014/main" id="{9ECE4D76-0E4D-090F-EB42-A229B381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869" y="1801557"/>
            <a:ext cx="820738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0232186-C7CA-87FD-BAF2-588423A2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172" y="1801557"/>
            <a:ext cx="820738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91D7F-783D-31D8-3EAB-913F6F3B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Calibri"/>
                <a:cs typeface="Calibri"/>
              </a:rPr>
              <a:t>Facile ⇒ TXT - George et Alfred (10pts)</a:t>
            </a:r>
            <a:endParaRPr lang="en-US" dirty="0">
              <a:ea typeface="+mj-lt"/>
              <a:cs typeface="+mj-lt"/>
            </a:endParaRPr>
          </a:p>
          <a:p>
            <a:endParaRPr lang="fr-FR" dirty="0">
              <a:cs typeface="Calibri Light"/>
            </a:endParaRPr>
          </a:p>
        </p:txBody>
      </p:sp>
      <p:pic>
        <p:nvPicPr>
          <p:cNvPr id="6" name="Image 6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BCAFCF4E-B30C-5BBB-246E-D958A698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04" t="31000" r="3541" b="14250"/>
          <a:stretch/>
        </p:blipFill>
        <p:spPr>
          <a:xfrm>
            <a:off x="183743" y="1773376"/>
            <a:ext cx="11769568" cy="286133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A9CBF8-1F41-0BCC-5DDE-4E70282B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Lets find a solution to the problem by Estgit | Fiverr">
            <a:extLst>
              <a:ext uri="{FF2B5EF4-FFF2-40B4-BE49-F238E27FC236}">
                <a16:creationId xmlns:a16="http://schemas.microsoft.com/office/drawing/2014/main" id="{A39D4370-4D4A-1CA3-87DD-016CD97C4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6"/>
          <a:stretch/>
        </p:blipFill>
        <p:spPr bwMode="auto">
          <a:xfrm>
            <a:off x="11065602" y="0"/>
            <a:ext cx="112639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D39C90-A601-9E5C-2EC3-E06ECF12E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43" b="43502"/>
          <a:stretch/>
        </p:blipFill>
        <p:spPr>
          <a:xfrm>
            <a:off x="62632" y="47625"/>
            <a:ext cx="6324135" cy="4826117"/>
          </a:xfrm>
        </p:spPr>
      </p:pic>
      <p:pic>
        <p:nvPicPr>
          <p:cNvPr id="6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4AEB96-5278-2C67-F677-AB4C7BD84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859"/>
          <a:stretch/>
        </p:blipFill>
        <p:spPr>
          <a:xfrm>
            <a:off x="6512026" y="3429000"/>
            <a:ext cx="5617342" cy="32468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F25201-9AC6-BF1A-0D07-19E0A6C2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Lets find a solution to the problem by Estgit | Fiverr">
            <a:extLst>
              <a:ext uri="{FF2B5EF4-FFF2-40B4-BE49-F238E27FC236}">
                <a16:creationId xmlns:a16="http://schemas.microsoft.com/office/drawing/2014/main" id="{23EEDBA9-345D-D3A2-89DA-9741D48A0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6"/>
          <a:stretch/>
        </p:blipFill>
        <p:spPr bwMode="auto">
          <a:xfrm>
            <a:off x="11065602" y="0"/>
            <a:ext cx="112639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BFE7CF-8B28-34FA-5A60-1EA0D4E1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" y="40424"/>
            <a:ext cx="3031926" cy="6761891"/>
          </a:xfrm>
          <a:prstGeom prst="rect">
            <a:avLst/>
          </a:prstGeom>
        </p:spPr>
      </p:pic>
      <p:pic>
        <p:nvPicPr>
          <p:cNvPr id="5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27F55FC-8E2F-8946-4291-63B7D528EB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56" b="29109"/>
          <a:stretch/>
        </p:blipFill>
        <p:spPr>
          <a:xfrm>
            <a:off x="5477416" y="526027"/>
            <a:ext cx="5104284" cy="2674811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819509-AB4E-00D5-BC0B-89E7AE9A6D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918" b="342"/>
          <a:stretch/>
        </p:blipFill>
        <p:spPr>
          <a:xfrm>
            <a:off x="5474722" y="4376676"/>
            <a:ext cx="5082509" cy="104817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2AF6241-5CEE-37FA-E306-D69C176A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Lets find a solution to the problem by Estgit | Fiverr">
            <a:extLst>
              <a:ext uri="{FF2B5EF4-FFF2-40B4-BE49-F238E27FC236}">
                <a16:creationId xmlns:a16="http://schemas.microsoft.com/office/drawing/2014/main" id="{776C8905-AAAB-84EE-4F77-E3BA85764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4" r="3447"/>
          <a:stretch/>
        </p:blipFill>
        <p:spPr bwMode="auto">
          <a:xfrm>
            <a:off x="11447417" y="0"/>
            <a:ext cx="74458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texte, capture d’écran, écran&#10;&#10;Description générée automatiquement">
            <a:extLst>
              <a:ext uri="{FF2B5EF4-FFF2-40B4-BE49-F238E27FC236}">
                <a16:creationId xmlns:a16="http://schemas.microsoft.com/office/drawing/2014/main" id="{90AE22E6-D075-EBE0-4100-0259C9DFFF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05" t="72252" r="56752" b="14250"/>
          <a:stretch/>
        </p:blipFill>
        <p:spPr>
          <a:xfrm>
            <a:off x="5499191" y="5650910"/>
            <a:ext cx="5082509" cy="7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7775F-74B7-603C-A9BB-28D7C1E3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Comment j’ai trouvé la solution ? 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B7278-487E-B551-55BA-08DF0363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Lets find a solution to the problem by Estgit | Fiverr">
            <a:extLst>
              <a:ext uri="{FF2B5EF4-FFF2-40B4-BE49-F238E27FC236}">
                <a16:creationId xmlns:a16="http://schemas.microsoft.com/office/drawing/2014/main" id="{DE371318-C8C6-E123-1FCA-E225B4230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2" r="35140"/>
          <a:stretch/>
        </p:blipFill>
        <p:spPr bwMode="auto">
          <a:xfrm>
            <a:off x="11578046" y="0"/>
            <a:ext cx="613954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erlock - Série TV 2010 - AlloCiné">
            <a:extLst>
              <a:ext uri="{FF2B5EF4-FFF2-40B4-BE49-F238E27FC236}">
                <a16:creationId xmlns:a16="http://schemas.microsoft.com/office/drawing/2014/main" id="{1A731061-07BD-1EC9-EEFA-270CF180C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11" y="1920531"/>
            <a:ext cx="2607571" cy="39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s tutos de la semaine">
            <a:extLst>
              <a:ext uri="{FF2B5EF4-FFF2-40B4-BE49-F238E27FC236}">
                <a16:creationId xmlns:a16="http://schemas.microsoft.com/office/drawing/2014/main" id="{FBA74D39-30E7-4ECE-C343-F0BD6DB4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23" y="2332277"/>
            <a:ext cx="3136625" cy="30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91D7F-783D-31D8-3EAB-913F6F3B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Calibri"/>
                <a:cs typeface="Calibri"/>
              </a:rPr>
              <a:t>Moyen ⇒ EXIF – Miniature (20pts)</a:t>
            </a:r>
            <a:endParaRPr lang="en-US" dirty="0">
              <a:ea typeface="+mj-lt"/>
              <a:cs typeface="+mj-lt"/>
            </a:endParaRPr>
          </a:p>
          <a:p>
            <a:endParaRPr lang="fr-FR" dirty="0">
              <a:latin typeface="Calibri Light" panose="020F0302020204030204"/>
              <a:ea typeface="+mj-lt"/>
              <a:cs typeface="Calibri Light"/>
            </a:endParaRP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0A2B3B-C602-178C-C6A1-4CAC85EA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141" r="6625" b="22535"/>
          <a:stretch/>
        </p:blipFill>
        <p:spPr>
          <a:xfrm>
            <a:off x="119744" y="1744718"/>
            <a:ext cx="11941634" cy="235263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79CD05-7EE2-E288-4373-8CB80C23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Lets find a solution to the problem by Estgit | Fiverr">
            <a:extLst>
              <a:ext uri="{FF2B5EF4-FFF2-40B4-BE49-F238E27FC236}">
                <a16:creationId xmlns:a16="http://schemas.microsoft.com/office/drawing/2014/main" id="{4BF16710-1CC3-CF25-B992-C94F0BF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6"/>
          <a:stretch/>
        </p:blipFill>
        <p:spPr bwMode="auto">
          <a:xfrm>
            <a:off x="11065602" y="0"/>
            <a:ext cx="112639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F46375-7256-892F-57A9-632DE737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C5DF3C6-346A-4EF0-B847-CB8D4509E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57" y="946224"/>
            <a:ext cx="8998226" cy="473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ets find a solution to the problem by Estgit | Fiverr">
            <a:extLst>
              <a:ext uri="{FF2B5EF4-FFF2-40B4-BE49-F238E27FC236}">
                <a16:creationId xmlns:a16="http://schemas.microsoft.com/office/drawing/2014/main" id="{529F8A80-01DF-234B-5092-0F4C92969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6"/>
          <a:stretch/>
        </p:blipFill>
        <p:spPr bwMode="auto">
          <a:xfrm>
            <a:off x="11065602" y="0"/>
            <a:ext cx="112639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C93C9DE22EA14CB75A26EAE0883F58" ma:contentTypeVersion="15" ma:contentTypeDescription="Crée un document." ma:contentTypeScope="" ma:versionID="79b061b67981c2e8f0590fa7cca3934c">
  <xsd:schema xmlns:xsd="http://www.w3.org/2001/XMLSchema" xmlns:xs="http://www.w3.org/2001/XMLSchema" xmlns:p="http://schemas.microsoft.com/office/2006/metadata/properties" xmlns:ns3="67d25735-adde-4ec8-9747-374dbed70db3" xmlns:ns4="fb53d020-102b-4c2b-9791-59fc6e77b4ab" targetNamespace="http://schemas.microsoft.com/office/2006/metadata/properties" ma:root="true" ma:fieldsID="19d59827a583f691830779dfb715772b" ns3:_="" ns4:_="">
    <xsd:import namespace="67d25735-adde-4ec8-9747-374dbed70db3"/>
    <xsd:import namespace="fb53d020-102b-4c2b-9791-59fc6e77b4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25735-adde-4ec8-9747-374dbed70d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3d020-102b-4c2b-9791-59fc6e77b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d25735-adde-4ec8-9747-374dbed70db3" xsi:nil="true"/>
  </documentManagement>
</p:properties>
</file>

<file path=customXml/itemProps1.xml><?xml version="1.0" encoding="utf-8"?>
<ds:datastoreItem xmlns:ds="http://schemas.openxmlformats.org/officeDocument/2006/customXml" ds:itemID="{5EE4747F-DD2F-4E88-B1A7-1C13F05735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7DEF-5E0B-42FD-87A9-8FC075612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25735-adde-4ec8-9747-374dbed70db3"/>
    <ds:schemaRef ds:uri="fb53d020-102b-4c2b-9791-59fc6e77b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8BFB9C-53FE-4253-A74A-222029C388E4}">
  <ds:schemaRefs>
    <ds:schemaRef ds:uri="http://purl.org/dc/terms/"/>
    <ds:schemaRef ds:uri="67d25735-adde-4ec8-9747-374dbed70db3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b53d020-102b-4c2b-9791-59fc6e77b4a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833</Words>
  <Application>Microsoft Office PowerPoint</Application>
  <PresentationFormat>Grand écran</PresentationFormat>
  <Paragraphs>118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Open Sans</vt:lpstr>
      <vt:lpstr>Söhne</vt:lpstr>
      <vt:lpstr>office theme</vt:lpstr>
      <vt:lpstr>Présentation PowerPoint</vt:lpstr>
      <vt:lpstr>Comment je m’y prends pour la présentation?</vt:lpstr>
      <vt:lpstr>STEGANOGRAPHIE</vt:lpstr>
      <vt:lpstr>Facile ⇒ TXT - George et Alfred (10pts) </vt:lpstr>
      <vt:lpstr>Présentation PowerPoint</vt:lpstr>
      <vt:lpstr>Présentation PowerPoint</vt:lpstr>
      <vt:lpstr>Comment j’ai trouvé la solution ?  </vt:lpstr>
      <vt:lpstr>Moyen ⇒ EXIF – Miniature (20pts) </vt:lpstr>
      <vt:lpstr>Présentation PowerPoint</vt:lpstr>
      <vt:lpstr>Présentation PowerPoint</vt:lpstr>
      <vt:lpstr>Comment j’ai trouvé la solution ?  </vt:lpstr>
      <vt:lpstr>Difficile ⇒ PDF – Embedded (25pts) </vt:lpstr>
      <vt:lpstr>Présentation PowerPoint</vt:lpstr>
      <vt:lpstr>Présentation PowerPoint</vt:lpstr>
      <vt:lpstr>Comment j’ai trouvé la solution ?  </vt:lpstr>
      <vt:lpstr>ANNEXES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Hamdy TABSISSI</dc:creator>
  <cp:lastModifiedBy>Hamdy TABSISSI</cp:lastModifiedBy>
  <cp:revision>391</cp:revision>
  <dcterms:created xsi:type="dcterms:W3CDTF">2013-07-15T20:26:40Z</dcterms:created>
  <dcterms:modified xsi:type="dcterms:W3CDTF">2023-06-08T18:28:21Z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0x010100B5C93C9DE22EA14CB75A26EAE0883F58</vt:lpwstr>
  </property>
</Properties>
</file>