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1348c49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1348c49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1348c49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1348c49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a224a24c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a224a24c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1348c49a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1348c49a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a7be3595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a7be3595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1348c49a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1348c49a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43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Playfair Display"/>
                <a:ea typeface="Playfair Display"/>
                <a:cs typeface="Playfair Display"/>
                <a:sym typeface="Playfair Display"/>
              </a:rPr>
              <a:t>Data bootcamp Final Project:</a:t>
            </a:r>
            <a:endParaRPr sz="4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33">
                <a:latin typeface="Playfair Display"/>
                <a:ea typeface="Playfair Display"/>
                <a:cs typeface="Playfair Display"/>
                <a:sym typeface="Playfair Display"/>
              </a:rPr>
              <a:t>Airbnb in New York City, Paris, and Sydney</a:t>
            </a:r>
            <a:endParaRPr sz="2333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843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layfair Display"/>
                <a:ea typeface="Playfair Display"/>
                <a:cs typeface="Playfair Display"/>
                <a:sym typeface="Playfair Display"/>
              </a:rPr>
              <a:t>Christian Sarkis, Haanbi Kim, Jennifer Zhang</a:t>
            </a:r>
            <a:endParaRPr sz="2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1"/>
            <a:ext cx="533024" cy="5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533025" y="286425"/>
            <a:ext cx="8299200" cy="9000"/>
          </a:xfrm>
          <a:prstGeom prst="rect">
            <a:avLst/>
          </a:prstGeom>
          <a:solidFill>
            <a:srgbClr val="FF5A5F"/>
          </a:solidFill>
          <a:ln cap="flat" cmpd="sng" w="9525">
            <a:solidFill>
              <a:srgbClr val="FF5A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1"/>
            <a:ext cx="533024" cy="5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533025" y="286425"/>
            <a:ext cx="8299200" cy="9000"/>
          </a:xfrm>
          <a:prstGeom prst="rect">
            <a:avLst/>
          </a:prstGeom>
          <a:solidFill>
            <a:srgbClr val="FF5A5F"/>
          </a:solidFill>
          <a:ln cap="flat" cmpd="sng" w="9525">
            <a:solidFill>
              <a:srgbClr val="FF5A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2152225" y="816700"/>
            <a:ext cx="36966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Agenda</a:t>
            </a:r>
            <a:endParaRPr sz="33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2213" y="3646827"/>
            <a:ext cx="398129" cy="3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2213" y="2740202"/>
            <a:ext cx="398129" cy="3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2213" y="1833577"/>
            <a:ext cx="398129" cy="39770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2863200" y="1767563"/>
            <a:ext cx="468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layfair Display"/>
                <a:ea typeface="Playfair Display"/>
                <a:cs typeface="Playfair Display"/>
                <a:sym typeface="Playfair Display"/>
              </a:rPr>
              <a:t>Airbnb Listings: Prices and Superhosts</a:t>
            </a:r>
            <a:endParaRPr sz="2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863188" y="2718425"/>
            <a:ext cx="412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layfair Display"/>
                <a:ea typeface="Playfair Display"/>
                <a:cs typeface="Playfair Display"/>
                <a:sym typeface="Playfair Display"/>
              </a:rPr>
              <a:t>Airbnb Vs. Hotel Prices</a:t>
            </a:r>
            <a:endParaRPr sz="2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863188" y="3604525"/>
            <a:ext cx="412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layfair Display"/>
                <a:ea typeface="Playfair Display"/>
                <a:cs typeface="Playfair Display"/>
                <a:sym typeface="Playfair Display"/>
              </a:rPr>
              <a:t>Covid-19 Policy Impact on Airbnb</a:t>
            </a:r>
            <a:endParaRPr sz="2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Listings and Prices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1"/>
            <a:ext cx="533024" cy="5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533025" y="286425"/>
            <a:ext cx="8299200" cy="9000"/>
          </a:xfrm>
          <a:prstGeom prst="rect">
            <a:avLst/>
          </a:prstGeom>
          <a:solidFill>
            <a:srgbClr val="FF5A5F"/>
          </a:solidFill>
          <a:ln cap="flat" cmpd="sng" w="9525">
            <a:solidFill>
              <a:srgbClr val="FF5A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713450" y="4761875"/>
            <a:ext cx="14268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48" y="4703627"/>
            <a:ext cx="398129" cy="3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5475" y="404288"/>
            <a:ext cx="2918338" cy="155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1925" y="3429000"/>
            <a:ext cx="2882476" cy="155958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381000" y="1467900"/>
            <a:ext cx="4572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Regression Models (Predicting Listing Prices):</a:t>
            </a:r>
            <a:endParaRPr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AutoNum type="arabicPeriod"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Listing Price and Rating Score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AutoNum type="arabicPeriod"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Listing Price and Number of Bedrooms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AutoNum type="arabicPeriod"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Listing Price and Number of Amenities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266400" y="2650200"/>
            <a:ext cx="4610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Characteristics of a stay that intuitively influence its price show </a:t>
            </a: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positive</a:t>
            </a: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correlations, but don’t necessarily show strong correlations (e.g. Number of Bedrooms and Number of Amenities)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Listing Price shows a positive correlation with all three variables observed, yet the accuracy of these relationships are varied.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38800" y="1981200"/>
            <a:ext cx="2895602" cy="14477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/>
          <p:nvPr/>
        </p:nvSpPr>
        <p:spPr>
          <a:xfrm>
            <a:off x="381000" y="1057800"/>
            <a:ext cx="3840600" cy="9000"/>
          </a:xfrm>
          <a:prstGeom prst="rect">
            <a:avLst/>
          </a:prstGeom>
          <a:solidFill>
            <a:srgbClr val="FF5A5F"/>
          </a:solidFill>
          <a:ln cap="flat" cmpd="sng" w="9525">
            <a:solidFill>
              <a:srgbClr val="FF5A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Superhost Status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1"/>
            <a:ext cx="533024" cy="5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/>
          <p:nvPr/>
        </p:nvSpPr>
        <p:spPr>
          <a:xfrm>
            <a:off x="533025" y="286425"/>
            <a:ext cx="8299200" cy="9000"/>
          </a:xfrm>
          <a:prstGeom prst="rect">
            <a:avLst/>
          </a:prstGeom>
          <a:solidFill>
            <a:srgbClr val="FF5A5F"/>
          </a:solidFill>
          <a:ln cap="flat" cmpd="sng" w="9525">
            <a:solidFill>
              <a:srgbClr val="FF5A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48" y="4703627"/>
            <a:ext cx="398129" cy="3977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 rot="10776638">
            <a:off x="502756" y="1044750"/>
            <a:ext cx="3840689" cy="9000"/>
          </a:xfrm>
          <a:prstGeom prst="rect">
            <a:avLst/>
          </a:prstGeom>
          <a:solidFill>
            <a:srgbClr val="FF5A5F"/>
          </a:solidFill>
          <a:ln cap="flat" cmpd="sng" w="9525">
            <a:solidFill>
              <a:srgbClr val="FF5A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304800" y="1145400"/>
            <a:ext cx="4114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Classification Models (Predicting Superhost Status):</a:t>
            </a:r>
            <a:endParaRPr b="1" sz="1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layfair Display"/>
              <a:buAutoNum type="arabicPeriod"/>
            </a:pPr>
            <a:r>
              <a:rPr lang="en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Superhost Status and Number of Reviews</a:t>
            </a:r>
            <a:endParaRPr sz="1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layfair Display"/>
              <a:buAutoNum type="arabicPeriod"/>
            </a:pPr>
            <a:r>
              <a:rPr lang="en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Superhost Status and Host Response Rate</a:t>
            </a:r>
            <a:endParaRPr sz="1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Constructed the models and used a confusion matrix as visualization to show how the models performed</a:t>
            </a:r>
            <a:endParaRPr sz="1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152400" y="2438400"/>
            <a:ext cx="4572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Playfair Display"/>
              <a:buChar char="●"/>
            </a:pPr>
            <a:r>
              <a:rPr lang="en" sz="1200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Both models showed better performance in predicting one side of the data than the other</a:t>
            </a:r>
            <a:endParaRPr sz="1200">
              <a:solidFill>
                <a:srgbClr val="66666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Playfair Display"/>
              <a:buChar char="○"/>
            </a:pPr>
            <a:r>
              <a:rPr lang="en" sz="1200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Higher rates of accuracy when predicting that the host is not a superhost than the host is a superhost</a:t>
            </a:r>
            <a:endParaRPr sz="1200">
              <a:solidFill>
                <a:srgbClr val="66666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Playfair Display"/>
              <a:buChar char="●"/>
            </a:pPr>
            <a:r>
              <a:rPr lang="en" sz="1200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Overall high R-squared values (~ 0.85 and 0.75, </a:t>
            </a:r>
            <a:r>
              <a:rPr lang="en" sz="1200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respectively</a:t>
            </a:r>
            <a:r>
              <a:rPr lang="en" sz="1200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), but the issue we described previously may render these numbers misleading</a:t>
            </a:r>
            <a:endParaRPr sz="1200">
              <a:solidFill>
                <a:srgbClr val="66666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Playfair Display"/>
              <a:buChar char="●"/>
            </a:pPr>
            <a:r>
              <a:rPr lang="en" sz="1200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Problems may arise from the composition of the </a:t>
            </a:r>
            <a:r>
              <a:rPr lang="en" sz="1200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data points</a:t>
            </a:r>
            <a:r>
              <a:rPr lang="en" sz="1200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themselves</a:t>
            </a:r>
            <a:endParaRPr sz="1200">
              <a:solidFill>
                <a:srgbClr val="66666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Playfair Display"/>
              <a:buChar char="○"/>
            </a:pPr>
            <a:r>
              <a:rPr lang="en" sz="1200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E.g. At 200 reviews, there is an abundance of both superhosts and non-superhosts, which can give rise to inaccuracies</a:t>
            </a:r>
            <a:endParaRPr sz="1200">
              <a:solidFill>
                <a:srgbClr val="66666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7422" y="445013"/>
            <a:ext cx="3678326" cy="150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3425" y="1929975"/>
            <a:ext cx="3840599" cy="170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77713" y="3589500"/>
            <a:ext cx="2770174" cy="155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Airbnb vs. Hotels - Across Cities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311700" y="1152475"/>
            <a:ext cx="374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In all three cities, we can see the 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following in listings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: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A small amount at a bargain.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A majority at a significant upcharge.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A few at a massive upcharge (&gt;1000x the average rate).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Distributions were relatively similar; Sydney had 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noticeably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 more massive upcharges; possibly due to the availability of seaside listings.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1"/>
            <a:ext cx="533024" cy="5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/>
          <p:nvPr/>
        </p:nvSpPr>
        <p:spPr>
          <a:xfrm>
            <a:off x="533025" y="286425"/>
            <a:ext cx="8299200" cy="9000"/>
          </a:xfrm>
          <a:prstGeom prst="rect">
            <a:avLst/>
          </a:prstGeom>
          <a:solidFill>
            <a:srgbClr val="FF5A5F"/>
          </a:solidFill>
          <a:ln cap="flat" cmpd="sng" w="9525">
            <a:solidFill>
              <a:srgbClr val="FF5A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888" y="4655102"/>
            <a:ext cx="398129" cy="3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6926" y="1310625"/>
            <a:ext cx="4871600" cy="31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533025" y="341988"/>
            <a:ext cx="437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latin typeface="Playfair Display"/>
                <a:ea typeface="Playfair Display"/>
                <a:cs typeface="Playfair Display"/>
                <a:sym typeface="Playfair Display"/>
              </a:rPr>
              <a:t>Airbnb vs. Hotels - </a:t>
            </a:r>
            <a:endParaRPr sz="202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020">
                <a:latin typeface="Playfair Display"/>
                <a:ea typeface="Playfair Display"/>
                <a:cs typeface="Playfair Display"/>
                <a:sym typeface="Playfair Display"/>
              </a:rPr>
              <a:t>Where to Find Deals in Cities</a:t>
            </a:r>
            <a:endParaRPr sz="202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2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6825" y="1290275"/>
            <a:ext cx="3897000" cy="3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While there are deals everywhere, the best deals are 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unsurprisingly 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found far away from city centers.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That being said, it is also possible that hotels in these locations are also cheaper than the average, meaning the 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empirical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 deal score may be lower than we think.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Regardless, there are deals over hotels on Airbnb in these major cities, but due 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diligence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 must be taken to make sure that you are actually getting a deal.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1"/>
            <a:ext cx="533024" cy="5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/>
          <p:nvPr/>
        </p:nvSpPr>
        <p:spPr>
          <a:xfrm>
            <a:off x="533025" y="286425"/>
            <a:ext cx="8299200" cy="9000"/>
          </a:xfrm>
          <a:prstGeom prst="rect">
            <a:avLst/>
          </a:prstGeom>
          <a:solidFill>
            <a:srgbClr val="FF5A5F"/>
          </a:solidFill>
          <a:ln cap="flat" cmpd="sng" w="9525">
            <a:solidFill>
              <a:srgbClr val="FF5A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7050" y="4627427"/>
            <a:ext cx="398129" cy="397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/>
          <p:nvPr/>
        </p:nvSpPr>
        <p:spPr>
          <a:xfrm>
            <a:off x="422400" y="1155350"/>
            <a:ext cx="3840600" cy="9000"/>
          </a:xfrm>
          <a:prstGeom prst="rect">
            <a:avLst/>
          </a:prstGeom>
          <a:solidFill>
            <a:srgbClr val="FF5A5F"/>
          </a:solidFill>
          <a:ln cap="flat" cmpd="sng" w="9525">
            <a:solidFill>
              <a:srgbClr val="FF5A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5">
            <a:alphaModFix/>
          </a:blip>
          <a:srcRect b="15319" l="20112" r="51148" t="19295"/>
          <a:stretch/>
        </p:blipFill>
        <p:spPr>
          <a:xfrm>
            <a:off x="5272887" y="3558126"/>
            <a:ext cx="2652362" cy="145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6">
            <a:alphaModFix/>
          </a:blip>
          <a:srcRect b="16489" l="30367" r="44456" t="24450"/>
          <a:stretch/>
        </p:blipFill>
        <p:spPr>
          <a:xfrm>
            <a:off x="5272887" y="507625"/>
            <a:ext cx="2652362" cy="145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 rotWithShape="1">
          <a:blip r:embed="rId7">
            <a:alphaModFix/>
          </a:blip>
          <a:srcRect b="20172" l="31783" r="46873" t="30226"/>
          <a:stretch/>
        </p:blipFill>
        <p:spPr>
          <a:xfrm>
            <a:off x="5272887" y="2032875"/>
            <a:ext cx="2652362" cy="145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 rotWithShape="1">
          <a:blip r:embed="rId8">
            <a:alphaModFix/>
          </a:blip>
          <a:srcRect b="10583" l="92043" r="0" t="18669"/>
          <a:stretch/>
        </p:blipFill>
        <p:spPr>
          <a:xfrm>
            <a:off x="8060675" y="914700"/>
            <a:ext cx="1083326" cy="3389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 rot="-5400000">
            <a:off x="4154950" y="1018725"/>
            <a:ext cx="16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YORK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 rot="-5400000">
            <a:off x="4256500" y="2568075"/>
            <a:ext cx="149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PARIS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 rot="-5400000">
            <a:off x="4154950" y="4142925"/>
            <a:ext cx="16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SYDNEY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506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Covid-19 Impact on Airbnb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533025" y="1290275"/>
            <a:ext cx="3897000" cy="3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Unsurprisingly, stricter Covid-19 policies that were legally enforced had a greater impact on Airbnb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Paris was most impacted by its lockdown policies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New York City’s did not see as much of a percentage in response to its policy: policy did not have as much of an impact on NYC Airbnb stays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1"/>
            <a:ext cx="533024" cy="5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/>
          <p:nvPr/>
        </p:nvSpPr>
        <p:spPr>
          <a:xfrm>
            <a:off x="533025" y="286425"/>
            <a:ext cx="8299200" cy="9000"/>
          </a:xfrm>
          <a:prstGeom prst="rect">
            <a:avLst/>
          </a:prstGeom>
          <a:solidFill>
            <a:srgbClr val="FF5A5F"/>
          </a:solidFill>
          <a:ln cap="flat" cmpd="sng" w="9525">
            <a:solidFill>
              <a:srgbClr val="FF5A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7050" y="4627427"/>
            <a:ext cx="398129" cy="3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9500" y="430300"/>
            <a:ext cx="3160340" cy="14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9500" y="1950450"/>
            <a:ext cx="3263048" cy="150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0848" y="3511863"/>
            <a:ext cx="3160351" cy="139346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/>
          <p:nvPr/>
        </p:nvSpPr>
        <p:spPr>
          <a:xfrm>
            <a:off x="422400" y="1155350"/>
            <a:ext cx="3840600" cy="9000"/>
          </a:xfrm>
          <a:prstGeom prst="rect">
            <a:avLst/>
          </a:prstGeom>
          <a:solidFill>
            <a:srgbClr val="FF5A5F"/>
          </a:solidFill>
          <a:ln cap="flat" cmpd="sng" w="9525">
            <a:solidFill>
              <a:srgbClr val="FF5A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