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14" r:id="rId1"/>
  </p:sldMasterIdLst>
  <p:notesMasterIdLst>
    <p:notesMasterId r:id="rId18"/>
  </p:notesMasterIdLst>
  <p:sldIdLst>
    <p:sldId id="257" r:id="rId2"/>
    <p:sldId id="258" r:id="rId3"/>
    <p:sldId id="285" r:id="rId4"/>
    <p:sldId id="290" r:id="rId5"/>
    <p:sldId id="284" r:id="rId6"/>
    <p:sldId id="289" r:id="rId7"/>
    <p:sldId id="274" r:id="rId8"/>
    <p:sldId id="276" r:id="rId9"/>
    <p:sldId id="277" r:id="rId10"/>
    <p:sldId id="279" r:id="rId11"/>
    <p:sldId id="278" r:id="rId12"/>
    <p:sldId id="280" r:id="rId13"/>
    <p:sldId id="281" r:id="rId14"/>
    <p:sldId id="288" r:id="rId15"/>
    <p:sldId id="282" r:id="rId16"/>
    <p:sldId id="28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5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45FCC-4E55-4DBC-AA3D-151561C63064}" type="datetimeFigureOut">
              <a:rPr lang="en-US" smtClean="0"/>
              <a:t>12/01/2016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DA3D3-13A0-428A-9E0A-85A5C5CA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95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73DF-B970-4BD2-BFB9-4B68D7A658CB}" type="datetime1">
              <a:rPr lang="en-US" smtClean="0"/>
              <a:t>12/01/2016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5453-CBF7-43B6-BEBC-7D176802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7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9FA6-7DF5-41F1-9D73-A4861010FB82}" type="datetime1">
              <a:rPr lang="en-US" smtClean="0"/>
              <a:t>12/01/2016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5453-CBF7-43B6-BEBC-7D176802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3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8C43-3966-4372-A95A-94BC757FC544}" type="datetime1">
              <a:rPr lang="en-US" smtClean="0"/>
              <a:t>12/01/2016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5453-CBF7-43B6-BEBC-7D176802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7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AD98-FA12-46EF-B3C3-3EA6AEA75A25}" type="datetime1">
              <a:rPr lang="en-US" smtClean="0"/>
              <a:t>12/01/2016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5453-CBF7-43B6-BEBC-7D176802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7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3FAA-5B03-4480-8E7D-D0CFAFA2C845}" type="datetime1">
              <a:rPr lang="en-US" smtClean="0"/>
              <a:t>12/01/2016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5453-CBF7-43B6-BEBC-7D176802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F02F-1838-4C70-AC04-9A45CC570A56}" type="datetime1">
              <a:rPr lang="en-US" smtClean="0"/>
              <a:t>12/01/2016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5453-CBF7-43B6-BEBC-7D176802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4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1A69-2CA7-4EB3-9530-60A1B3DFD406}" type="datetime1">
              <a:rPr lang="en-US" smtClean="0"/>
              <a:t>12/01/2016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5453-CBF7-43B6-BEBC-7D176802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0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99A1-EDB4-4D3D-A4D3-A072DEAF162D}" type="datetime1">
              <a:rPr lang="en-US" smtClean="0"/>
              <a:t>12/01/2016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5453-CBF7-43B6-BEBC-7D176802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4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DD3E-FFA9-491D-B690-B8F98F3B1D5D}" type="datetime1">
              <a:rPr lang="en-US" smtClean="0"/>
              <a:t>12/01/2016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5453-CBF7-43B6-BEBC-7D176802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E6FE-17D3-4566-B545-09CF0C5E13D4}" type="datetime1">
              <a:rPr lang="en-US" smtClean="0"/>
              <a:t>12/01/2016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5453-CBF7-43B6-BEBC-7D176802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3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CB63-DFB4-4409-910F-B1E4E98BD955}" type="datetime1">
              <a:rPr lang="en-US" smtClean="0"/>
              <a:t>12/01/2016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5453-CBF7-43B6-BEBC-7D176802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9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1AE7B-3D05-4FE9-89B9-E32B510A3C60}" type="datetime1">
              <a:rPr lang="en-US" smtClean="0"/>
              <a:t>12/01/2016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15453-CBF7-43B6-BEBC-7D176802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3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861" y="2062976"/>
            <a:ext cx="7800278" cy="18636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25" dirty="0"/>
              <a:t>ĐỒ ÁN MÔN HỌC CÔNG NGHỆ XML VÀ ỨNG DUNG</a:t>
            </a:r>
            <a:br>
              <a:rPr lang="en-US" sz="2025" dirty="0"/>
            </a:br>
            <a:r>
              <a:rPr lang="en-US" sz="2250" b="1" dirty="0"/>
              <a:t>QUẢN LÝ KHÁCH SẠN </a:t>
            </a:r>
            <a:r>
              <a:rPr lang="en-US" sz="2250" b="1" dirty="0" smtClean="0"/>
              <a:t>2</a:t>
            </a:r>
            <a:br>
              <a:rPr lang="en-US" sz="2250" b="1" dirty="0" smtClean="0"/>
            </a:br>
            <a:r>
              <a:rPr lang="en-US" sz="2250" dirty="0"/>
              <a:t/>
            </a:r>
            <a:br>
              <a:rPr lang="en-US" sz="2250" dirty="0"/>
            </a:br>
            <a:r>
              <a:rPr lang="en-US" b="1" dirty="0" smtClean="0"/>
              <a:t>HỒ SƠ THIẾT KẾ</a:t>
            </a:r>
            <a:endParaRPr lang="en-US" sz="33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42781"/>
            <a:ext cx="6858000" cy="798706"/>
          </a:xfrm>
        </p:spPr>
        <p:txBody>
          <a:bodyPr/>
          <a:lstStyle/>
          <a:p>
            <a:r>
              <a:rPr lang="en-US" dirty="0" smtClean="0"/>
              <a:t>THỰC HIỆN: 	ĐẶNG VĂN QUỐC HÂN – 1312179</a:t>
            </a:r>
          </a:p>
          <a:p>
            <a:r>
              <a:rPr lang="en-US" dirty="0" smtClean="0"/>
              <a:t>GVLT: 		THẦY NGUYỄN TIẾN HUY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9C62-96BE-42CA-91DB-1CB1809FA039}" type="datetime1">
              <a:rPr lang="en-US" smtClean="0"/>
              <a:t>12/01/2016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 bwMode="gray">
          <a:xfrm>
            <a:off x="1143000" y="1264270"/>
            <a:ext cx="6858000" cy="798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TRƯỜNG ĐẠI HỌC KHOA HỌC TỰ NHIÊN</a:t>
            </a:r>
          </a:p>
          <a:p>
            <a:pPr algn="ctr"/>
            <a:r>
              <a:rPr lang="en-US" b="1" dirty="0" smtClean="0"/>
              <a:t>KHOA CÔNG NGHỆ THÔNG TIN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5453-CBF7-43B6-BEBC-7D1768029A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9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258" y="718439"/>
            <a:ext cx="8887522" cy="5738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289374" y="2452197"/>
            <a:ext cx="6642753" cy="3904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78780" y="3289933"/>
            <a:ext cx="2032706" cy="30664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1" y="8574"/>
            <a:ext cx="9015326" cy="70986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GD </a:t>
            </a:r>
            <a:r>
              <a:rPr lang="en-US" sz="2600" b="1" dirty="0" smtClean="0"/>
              <a:t>QUẢN LÝ KHU VỰC </a:t>
            </a:r>
            <a:r>
              <a:rPr lang="en-US" sz="2600" dirty="0" smtClean="0"/>
              <a:t>– TRANG CHỦ | THỐNG KÊ DOANH THU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6F3F-C690-48D6-8BCC-399429D7786C}" type="datetime1">
              <a:rPr lang="en-US" smtClean="0"/>
              <a:t>12/01/2016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00878" y="959103"/>
            <a:ext cx="4025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Xin </a:t>
            </a:r>
            <a:r>
              <a:rPr lang="en-US" sz="2000" b="1" dirty="0" err="1" smtClean="0"/>
              <a:t>chào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Quản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lý</a:t>
            </a:r>
            <a:r>
              <a:rPr lang="en-US" sz="2000" b="1" dirty="0" smtClean="0"/>
              <a:t> - </a:t>
            </a:r>
            <a:r>
              <a:rPr lang="en-US" sz="2000" b="1" dirty="0" err="1" smtClean="0"/>
              <a:t>Nguyễn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Văn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Tí</a:t>
            </a:r>
            <a:endParaRPr lang="en-US" sz="2000" b="1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000" y="947691"/>
            <a:ext cx="622643" cy="62264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84087" y="2458363"/>
            <a:ext cx="5425338" cy="8565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27098" y="2508329"/>
            <a:ext cx="1780673" cy="66559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2016</a:t>
            </a:r>
            <a:r>
              <a:rPr lang="en-US" dirty="0" smtClean="0"/>
              <a:t> </a:t>
            </a:r>
          </a:p>
          <a:p>
            <a:pPr algn="ctr"/>
            <a:r>
              <a:rPr lang="en-US" sz="1200" dirty="0" smtClean="0"/>
              <a:t>1.500.000.000 </a:t>
            </a:r>
            <a:r>
              <a:rPr lang="en-US" sz="1200" dirty="0" err="1" smtClean="0"/>
              <a:t>vnđ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427098" y="3444494"/>
            <a:ext cx="1780673" cy="6565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/>
              <a:t>1 - 2016 </a:t>
            </a:r>
            <a:endParaRPr lang="en-US" dirty="0" smtClean="0"/>
          </a:p>
          <a:p>
            <a:pPr algn="ctr"/>
            <a:r>
              <a:rPr lang="en-US" sz="1200" dirty="0" smtClean="0"/>
              <a:t>120.000.000 </a:t>
            </a:r>
            <a:r>
              <a:rPr lang="en-US" sz="1200" dirty="0" err="1" smtClean="0"/>
              <a:t>vnđ</a:t>
            </a:r>
            <a:r>
              <a:rPr lang="en-US" sz="1200" dirty="0" smtClean="0"/>
              <a:t> – 10%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311486" y="2525195"/>
            <a:ext cx="1610367" cy="659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2015</a:t>
            </a:r>
          </a:p>
          <a:p>
            <a:pPr algn="ctr"/>
            <a:r>
              <a:rPr lang="en-US" sz="1200" dirty="0" smtClean="0"/>
              <a:t>2.000.000.000 </a:t>
            </a:r>
            <a:r>
              <a:rPr lang="en-US" sz="1200" dirty="0" err="1" smtClean="0"/>
              <a:t>vnđ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4049657" y="2550122"/>
            <a:ext cx="1521604" cy="65658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2014</a:t>
            </a:r>
          </a:p>
          <a:p>
            <a:pPr algn="ctr"/>
            <a:r>
              <a:rPr lang="en-US" sz="1200" dirty="0" smtClean="0"/>
              <a:t>1.800.000.000 </a:t>
            </a:r>
            <a:r>
              <a:rPr lang="en-US" sz="1200" dirty="0" err="1" smtClean="0"/>
              <a:t>vnđ</a:t>
            </a:r>
            <a:endParaRPr lang="en-US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403200" y="4178098"/>
            <a:ext cx="1780673" cy="6565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Tháng</a:t>
            </a:r>
            <a:r>
              <a:rPr lang="en-US" dirty="0" smtClean="0"/>
              <a:t> 2 </a:t>
            </a:r>
            <a:r>
              <a:rPr lang="en-US" dirty="0"/>
              <a:t>- 2016 </a:t>
            </a:r>
            <a:endParaRPr lang="en-US" dirty="0" smtClean="0"/>
          </a:p>
          <a:p>
            <a:pPr algn="ctr"/>
            <a:r>
              <a:rPr lang="en-US" sz="1200" dirty="0" smtClean="0"/>
              <a:t>120.000.000 </a:t>
            </a:r>
            <a:r>
              <a:rPr lang="en-US" sz="1200" dirty="0" err="1" smtClean="0"/>
              <a:t>vnđ</a:t>
            </a:r>
            <a:r>
              <a:rPr lang="en-US" sz="1200" dirty="0" smtClean="0"/>
              <a:t> – 10%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88150" y="4911007"/>
            <a:ext cx="1780673" cy="6565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Tháng</a:t>
            </a:r>
            <a:r>
              <a:rPr lang="en-US" dirty="0"/>
              <a:t> </a:t>
            </a:r>
            <a:r>
              <a:rPr lang="en-US" dirty="0" smtClean="0"/>
              <a:t>…</a:t>
            </a:r>
          </a:p>
          <a:p>
            <a:pPr algn="ctr"/>
            <a:r>
              <a:rPr lang="en-US" sz="1200" dirty="0" smtClean="0"/>
              <a:t>y </a:t>
            </a:r>
            <a:r>
              <a:rPr lang="en-US" sz="1200" dirty="0" err="1" smtClean="0"/>
              <a:t>vnđ</a:t>
            </a:r>
            <a:r>
              <a:rPr lang="en-US" sz="1200" dirty="0" smtClean="0"/>
              <a:t> – x%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03200" y="5627982"/>
            <a:ext cx="1780673" cy="65658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Tháng</a:t>
            </a:r>
            <a:r>
              <a:rPr lang="en-US" dirty="0" smtClean="0"/>
              <a:t> 11 - 2016 </a:t>
            </a:r>
          </a:p>
          <a:p>
            <a:pPr algn="ctr"/>
            <a:r>
              <a:rPr lang="en-US" sz="1200" dirty="0" smtClean="0"/>
              <a:t>120.000.000 </a:t>
            </a:r>
            <a:r>
              <a:rPr lang="en-US" sz="1200" dirty="0" err="1" smtClean="0"/>
              <a:t>vnđ</a:t>
            </a:r>
            <a:r>
              <a:rPr lang="en-US" sz="1200" dirty="0" smtClean="0"/>
              <a:t> – 10%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52" y="771551"/>
            <a:ext cx="1895889" cy="1134751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2454339" y="3359517"/>
            <a:ext cx="6257431" cy="86394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Tháng</a:t>
            </a:r>
            <a:r>
              <a:rPr lang="en-US" b="1" dirty="0" smtClean="0"/>
              <a:t> 11 </a:t>
            </a:r>
            <a:r>
              <a:rPr lang="en-US" b="1" dirty="0" err="1" smtClean="0"/>
              <a:t>Năm</a:t>
            </a:r>
            <a:r>
              <a:rPr lang="en-US" b="1" dirty="0" smtClean="0"/>
              <a:t> 2016</a:t>
            </a:r>
          </a:p>
          <a:p>
            <a:pPr algn="ctr"/>
            <a:r>
              <a:rPr lang="en-US" sz="1200" b="1" dirty="0" err="1" smtClean="0"/>
              <a:t>Tổng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thu</a:t>
            </a:r>
            <a:r>
              <a:rPr lang="en-US" sz="1200" b="1" dirty="0" smtClean="0"/>
              <a:t>: 120.000.000 VNĐ</a:t>
            </a:r>
          </a:p>
          <a:p>
            <a:pPr algn="ctr"/>
            <a:r>
              <a:rPr lang="en-US" sz="1200" b="1" dirty="0" err="1" smtClean="0"/>
              <a:t>Tỉ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lệ</a:t>
            </a:r>
            <a:r>
              <a:rPr lang="en-US" sz="1200" b="1" dirty="0" smtClean="0"/>
              <a:t>: 10%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2468037" y="4361427"/>
            <a:ext cx="1932615" cy="103085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Loại</a:t>
            </a:r>
            <a:r>
              <a:rPr lang="en-US" b="1" dirty="0" smtClean="0"/>
              <a:t> </a:t>
            </a:r>
            <a:r>
              <a:rPr lang="en-US" b="1" dirty="0" err="1" smtClean="0"/>
              <a:t>phòng</a:t>
            </a:r>
            <a:r>
              <a:rPr lang="en-US" b="1" dirty="0" smtClean="0"/>
              <a:t> LP_1</a:t>
            </a:r>
          </a:p>
          <a:p>
            <a:pPr algn="ctr"/>
            <a:r>
              <a:rPr lang="en-US" sz="1200" b="1" dirty="0" err="1" smtClean="0"/>
              <a:t>Tổng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thu</a:t>
            </a:r>
            <a:r>
              <a:rPr lang="en-US" sz="1200" b="1" dirty="0" smtClean="0"/>
              <a:t>: 40.000.000 </a:t>
            </a:r>
            <a:r>
              <a:rPr lang="en-US" sz="1200" b="1" dirty="0" err="1" smtClean="0"/>
              <a:t>vnđ</a:t>
            </a:r>
            <a:endParaRPr lang="en-US" sz="1200" b="1" dirty="0" smtClean="0"/>
          </a:p>
          <a:p>
            <a:pPr algn="ctr"/>
            <a:r>
              <a:rPr lang="en-US" sz="1200" b="1" dirty="0" err="1" smtClean="0"/>
              <a:t>Tỉ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lệ</a:t>
            </a:r>
            <a:r>
              <a:rPr lang="en-US" sz="1200" b="1" dirty="0" smtClean="0"/>
              <a:t>: 3.3%</a:t>
            </a:r>
            <a:endParaRPr lang="en-US" sz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4626019" y="4385314"/>
            <a:ext cx="1930192" cy="1006972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Loại</a:t>
            </a:r>
            <a:r>
              <a:rPr lang="en-US" b="1" dirty="0" smtClean="0"/>
              <a:t> </a:t>
            </a:r>
            <a:r>
              <a:rPr lang="en-US" b="1" dirty="0" err="1" smtClean="0"/>
              <a:t>phòng</a:t>
            </a:r>
            <a:r>
              <a:rPr lang="en-US" b="1" dirty="0" smtClean="0"/>
              <a:t> LP_2</a:t>
            </a:r>
          </a:p>
          <a:p>
            <a:pPr algn="ctr"/>
            <a:r>
              <a:rPr lang="en-US" sz="1200" b="1" dirty="0" err="1" smtClean="0"/>
              <a:t>Tổng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thu</a:t>
            </a:r>
            <a:r>
              <a:rPr lang="en-US" sz="1200" b="1" dirty="0" smtClean="0"/>
              <a:t>: 40.000.000 </a:t>
            </a:r>
            <a:r>
              <a:rPr lang="en-US" sz="1200" b="1" dirty="0" err="1" smtClean="0"/>
              <a:t>vnđ</a:t>
            </a:r>
            <a:endParaRPr lang="en-US" sz="1200" b="1" dirty="0" smtClean="0"/>
          </a:p>
          <a:p>
            <a:pPr algn="ctr"/>
            <a:r>
              <a:rPr lang="en-US" sz="1200" b="1" dirty="0" err="1" smtClean="0"/>
              <a:t>Tỉ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lệ</a:t>
            </a:r>
            <a:r>
              <a:rPr lang="en-US" sz="1200" b="1" dirty="0" smtClean="0"/>
              <a:t>: 3.3%</a:t>
            </a:r>
            <a:endParaRPr lang="en-US" sz="1200" dirty="0"/>
          </a:p>
        </p:txBody>
      </p:sp>
      <p:sp>
        <p:nvSpPr>
          <p:cNvPr id="35" name="Rounded Rectangle 34"/>
          <p:cNvSpPr/>
          <p:nvPr/>
        </p:nvSpPr>
        <p:spPr>
          <a:xfrm>
            <a:off x="6763572" y="4361427"/>
            <a:ext cx="1948198" cy="103085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Loại</a:t>
            </a:r>
            <a:r>
              <a:rPr lang="en-US" b="1" dirty="0" smtClean="0"/>
              <a:t> </a:t>
            </a:r>
            <a:r>
              <a:rPr lang="en-US" b="1" dirty="0" err="1" smtClean="0"/>
              <a:t>phòng</a:t>
            </a:r>
            <a:r>
              <a:rPr lang="en-US" b="1" dirty="0" smtClean="0"/>
              <a:t> LP_3</a:t>
            </a:r>
          </a:p>
          <a:p>
            <a:pPr algn="ctr"/>
            <a:r>
              <a:rPr lang="en-US" sz="1200" b="1" dirty="0" err="1" smtClean="0"/>
              <a:t>Tổng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thu</a:t>
            </a:r>
            <a:r>
              <a:rPr lang="en-US" sz="1200" b="1" dirty="0" smtClean="0"/>
              <a:t>: 40.000.000 </a:t>
            </a:r>
            <a:r>
              <a:rPr lang="en-US" sz="1200" b="1" dirty="0" err="1" smtClean="0"/>
              <a:t>vnđ</a:t>
            </a:r>
            <a:endParaRPr lang="en-US" sz="1200" b="1" dirty="0" smtClean="0"/>
          </a:p>
          <a:p>
            <a:pPr algn="ctr"/>
            <a:r>
              <a:rPr lang="en-US" sz="1200" b="1" dirty="0" err="1" smtClean="0"/>
              <a:t>Tỉ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lệ</a:t>
            </a:r>
            <a:r>
              <a:rPr lang="en-US" sz="1200" b="1" dirty="0" smtClean="0"/>
              <a:t>: 3.4%</a:t>
            </a:r>
            <a:endParaRPr lang="en-US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6167311" y="2528284"/>
            <a:ext cx="2544459" cy="65658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3646120" y="1932026"/>
            <a:ext cx="4289500" cy="39140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Nhập</a:t>
            </a:r>
            <a:r>
              <a:rPr lang="en-US" sz="1200" dirty="0" smtClean="0"/>
              <a:t> </a:t>
            </a:r>
            <a:r>
              <a:rPr lang="en-US" sz="1200" dirty="0" err="1" smtClean="0"/>
              <a:t>thông</a:t>
            </a:r>
            <a:r>
              <a:rPr lang="en-US" sz="1200" dirty="0" smtClean="0"/>
              <a:t> tin </a:t>
            </a:r>
            <a:r>
              <a:rPr lang="en-US" sz="1200" dirty="0" err="1" smtClean="0"/>
              <a:t>tìm</a:t>
            </a:r>
            <a:r>
              <a:rPr lang="en-US" sz="1200" dirty="0" smtClean="0"/>
              <a:t> </a:t>
            </a:r>
            <a:r>
              <a:rPr lang="en-US" sz="1200" dirty="0" err="1" smtClean="0"/>
              <a:t>kiếm</a:t>
            </a:r>
            <a:endParaRPr lang="en-US" sz="12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867" y="1877373"/>
            <a:ext cx="500712" cy="500712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331049" y="1912468"/>
            <a:ext cx="1531206" cy="402044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THỐNG KÊ</a:t>
            </a:r>
            <a:endParaRPr lang="en-US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1966123" y="1916929"/>
            <a:ext cx="1531206" cy="40204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ĐỔI ĐƠN GIÁ</a:t>
            </a:r>
            <a:endParaRPr lang="en-US" sz="12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45" y="892326"/>
            <a:ext cx="812632" cy="81263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5453-CBF7-43B6-BEBC-7D1768029A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16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258" y="718439"/>
            <a:ext cx="8887522" cy="5738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58852" y="2378085"/>
            <a:ext cx="8049528" cy="39676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1" y="8574"/>
            <a:ext cx="9015326" cy="70986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GD </a:t>
            </a:r>
            <a:r>
              <a:rPr lang="en-US" sz="2600" b="1" dirty="0" smtClean="0"/>
              <a:t>QUẢN LÝ KHU VỰC </a:t>
            </a:r>
            <a:r>
              <a:rPr lang="en-US" sz="2600" dirty="0" smtClean="0"/>
              <a:t>– TRA CỨU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1992-B44A-4CB3-A472-24DFA4146091}" type="datetime1">
              <a:rPr lang="en-US" smtClean="0"/>
              <a:t>12/01/2016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00878" y="959103"/>
            <a:ext cx="4025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Xin </a:t>
            </a:r>
            <a:r>
              <a:rPr lang="en-US" sz="2000" b="1" dirty="0" err="1"/>
              <a:t>chào</a:t>
            </a:r>
            <a:r>
              <a:rPr lang="en-US" sz="2000" b="1" dirty="0"/>
              <a:t> </a:t>
            </a:r>
            <a:r>
              <a:rPr lang="en-US" sz="2000" b="1" dirty="0" err="1"/>
              <a:t>Quản</a:t>
            </a:r>
            <a:r>
              <a:rPr lang="en-US" sz="2000" b="1" dirty="0"/>
              <a:t> </a:t>
            </a:r>
            <a:r>
              <a:rPr lang="en-US" sz="2000" b="1" dirty="0" err="1"/>
              <a:t>lý</a:t>
            </a:r>
            <a:r>
              <a:rPr lang="en-US" sz="2000" b="1" dirty="0"/>
              <a:t> - </a:t>
            </a:r>
            <a:r>
              <a:rPr lang="en-US" sz="2000" b="1" dirty="0" err="1"/>
              <a:t>Nguyễn</a:t>
            </a:r>
            <a:r>
              <a:rPr lang="en-US" sz="2000" b="1" dirty="0"/>
              <a:t> </a:t>
            </a:r>
            <a:r>
              <a:rPr lang="en-US" sz="2000" b="1" dirty="0" err="1"/>
              <a:t>Văn</a:t>
            </a:r>
            <a:r>
              <a:rPr lang="en-US" sz="2000" b="1" dirty="0"/>
              <a:t> </a:t>
            </a:r>
            <a:r>
              <a:rPr lang="en-US" sz="2000" b="1" dirty="0" err="1"/>
              <a:t>Tí</a:t>
            </a:r>
            <a:endParaRPr lang="en-US" sz="2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000" y="947691"/>
            <a:ext cx="622643" cy="6226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52" y="771551"/>
            <a:ext cx="1895889" cy="1134751"/>
          </a:xfrm>
          <a:prstGeom prst="rect">
            <a:avLst/>
          </a:prstGeom>
        </p:spPr>
      </p:pic>
      <p:sp>
        <p:nvSpPr>
          <p:cNvPr id="39" name="Rounded Rectangle 38"/>
          <p:cNvSpPr/>
          <p:nvPr/>
        </p:nvSpPr>
        <p:spPr>
          <a:xfrm>
            <a:off x="3646120" y="1932026"/>
            <a:ext cx="4289500" cy="39140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Phòng</a:t>
            </a:r>
            <a:r>
              <a:rPr lang="en-US" sz="1200" dirty="0" smtClean="0"/>
              <a:t> A101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867" y="1877373"/>
            <a:ext cx="500712" cy="500712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331049" y="1912468"/>
            <a:ext cx="1531206" cy="40204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TRANG CHỦ</a:t>
            </a:r>
            <a:endParaRPr lang="en-US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1966123" y="1916929"/>
            <a:ext cx="1531206" cy="402044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ĐỔI ĐƠN GIÁ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45" y="892326"/>
            <a:ext cx="812632" cy="812632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5453-CBF7-43B6-BEBC-7D1768029AAD}" type="slidenum">
              <a:rPr lang="en-US" smtClean="0"/>
              <a:t>11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7499" y="2489018"/>
            <a:ext cx="2868678" cy="36776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578120" y="2489018"/>
            <a:ext cx="4841051" cy="36776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99373" y="2552385"/>
            <a:ext cx="2740450" cy="438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– A101 – 14/10 </a:t>
            </a:r>
            <a:r>
              <a:rPr lang="en-US" dirty="0" smtClean="0">
                <a:sym typeface="Wingdings" panose="05000000000000000000" pitchFamily="2" charset="2"/>
              </a:rPr>
              <a:t> 16/10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99373" y="3048170"/>
            <a:ext cx="2740450" cy="4389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A101 </a:t>
            </a:r>
            <a:r>
              <a:rPr lang="en-US" dirty="0"/>
              <a:t>– </a:t>
            </a:r>
            <a:r>
              <a:rPr lang="en-US" dirty="0" smtClean="0"/>
              <a:t>17/10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18/10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81613" y="3543955"/>
            <a:ext cx="2740450" cy="4389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 – A101 </a:t>
            </a:r>
            <a:r>
              <a:rPr lang="en-US" dirty="0"/>
              <a:t>– </a:t>
            </a:r>
            <a:r>
              <a:rPr lang="en-US" dirty="0" smtClean="0"/>
              <a:t>19/10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21/10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99373" y="4033033"/>
            <a:ext cx="2740450" cy="4389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r>
              <a:rPr lang="en-US" dirty="0" smtClean="0"/>
              <a:t> – A101 </a:t>
            </a:r>
            <a:r>
              <a:rPr lang="en-US" dirty="0"/>
              <a:t>– </a:t>
            </a:r>
            <a:r>
              <a:rPr lang="en-US" dirty="0" smtClean="0"/>
              <a:t>25/10 </a:t>
            </a:r>
            <a:r>
              <a:rPr lang="en-US" dirty="0">
                <a:sym typeface="Wingdings" panose="05000000000000000000" pitchFamily="2" charset="2"/>
              </a:rPr>
              <a:t> 2</a:t>
            </a:r>
            <a:r>
              <a:rPr lang="en-US" dirty="0" smtClean="0">
                <a:sym typeface="Wingdings" panose="05000000000000000000" pitchFamily="2" charset="2"/>
              </a:rPr>
              <a:t>6/10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3702467" y="2552384"/>
            <a:ext cx="4592356" cy="2043961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PHIẾU THUÊ PHÒNG</a:t>
            </a:r>
            <a:endParaRPr lang="en-US" b="1" dirty="0"/>
          </a:p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:	A101</a:t>
            </a:r>
          </a:p>
          <a:p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:	14/10/2016</a:t>
            </a:r>
          </a:p>
          <a:p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:		</a:t>
            </a:r>
            <a:r>
              <a:rPr lang="en-US" b="1" dirty="0" smtClean="0"/>
              <a:t>16/10/2016</a:t>
            </a:r>
            <a:r>
              <a:rPr lang="en-US" dirty="0" smtClean="0"/>
              <a:t>	</a:t>
            </a:r>
          </a:p>
          <a:p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/>
              <a:t>:		</a:t>
            </a:r>
            <a:r>
              <a:rPr lang="en-US" dirty="0" smtClean="0"/>
              <a:t>1600000</a:t>
            </a:r>
          </a:p>
          <a:p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:	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863581" y="4534942"/>
            <a:ext cx="2052462" cy="271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Na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916043" y="4534942"/>
            <a:ext cx="1835540" cy="271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123456123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863812" y="4814171"/>
            <a:ext cx="2052231" cy="271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Núng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916043" y="4814171"/>
            <a:ext cx="1835771" cy="271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123456124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94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258" y="718439"/>
            <a:ext cx="8887522" cy="5738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58852" y="2378085"/>
            <a:ext cx="8049528" cy="39676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1" y="8574"/>
            <a:ext cx="9015326" cy="709865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GD TIẾP TÂN – TRANG CHỦ | QUẢN LÝ PHIẾU THUÊ PHÒNG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2B2A-2C9C-4961-B009-3698A3AB7765}" type="datetime1">
              <a:rPr lang="en-US" smtClean="0"/>
              <a:t>12/01/2016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00878" y="959103"/>
            <a:ext cx="507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Xin </a:t>
            </a:r>
            <a:r>
              <a:rPr lang="en-US" sz="2000" b="1" dirty="0" err="1" smtClean="0"/>
              <a:t>chào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Tiếp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tân</a:t>
            </a:r>
            <a:r>
              <a:rPr lang="en-US" sz="2000" b="1" dirty="0" smtClean="0"/>
              <a:t> KV A - </a:t>
            </a:r>
            <a:r>
              <a:rPr lang="en-US" sz="2000" b="1" dirty="0" err="1" smtClean="0"/>
              <a:t>Nguyễn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Thị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Mắm</a:t>
            </a:r>
            <a:endParaRPr lang="en-US" sz="2000" b="1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000" y="947691"/>
            <a:ext cx="622643" cy="6226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52" y="771551"/>
            <a:ext cx="1895889" cy="1134751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2672021" y="2421647"/>
            <a:ext cx="1948198" cy="50867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Khu</a:t>
            </a:r>
            <a:r>
              <a:rPr lang="en-US" b="1" dirty="0" smtClean="0"/>
              <a:t> </a:t>
            </a:r>
            <a:r>
              <a:rPr lang="en-US" b="1" dirty="0" err="1" smtClean="0"/>
              <a:t>vực</a:t>
            </a:r>
            <a:r>
              <a:rPr lang="en-US" b="1" dirty="0" smtClean="0"/>
              <a:t> B</a:t>
            </a:r>
          </a:p>
          <a:p>
            <a:pPr algn="ctr"/>
            <a:r>
              <a:rPr lang="en-US" sz="1200" dirty="0" err="1" smtClean="0"/>
              <a:t>Còn</a:t>
            </a:r>
            <a:r>
              <a:rPr lang="en-US" sz="1200" dirty="0" smtClean="0"/>
              <a:t> 7 </a:t>
            </a:r>
            <a:r>
              <a:rPr lang="en-US" sz="1200" dirty="0" err="1" smtClean="0"/>
              <a:t>phòng</a:t>
            </a:r>
            <a:endParaRPr lang="en-US" sz="1200" dirty="0"/>
          </a:p>
        </p:txBody>
      </p:sp>
      <p:sp>
        <p:nvSpPr>
          <p:cNvPr id="39" name="Rounded Rectangle 38"/>
          <p:cNvSpPr/>
          <p:nvPr/>
        </p:nvSpPr>
        <p:spPr>
          <a:xfrm>
            <a:off x="3646120" y="1932026"/>
            <a:ext cx="4289500" cy="39140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Nhập</a:t>
            </a:r>
            <a:r>
              <a:rPr lang="en-US" sz="1200" dirty="0" smtClean="0"/>
              <a:t> </a:t>
            </a:r>
            <a:r>
              <a:rPr lang="en-US" sz="1200" dirty="0" err="1" smtClean="0"/>
              <a:t>thông</a:t>
            </a:r>
            <a:r>
              <a:rPr lang="en-US" sz="1200" dirty="0" smtClean="0"/>
              <a:t> tin </a:t>
            </a:r>
            <a:r>
              <a:rPr lang="en-US" sz="1200" dirty="0" err="1" smtClean="0"/>
              <a:t>tìm</a:t>
            </a:r>
            <a:r>
              <a:rPr lang="en-US" sz="1200" dirty="0" smtClean="0"/>
              <a:t> </a:t>
            </a:r>
            <a:r>
              <a:rPr lang="en-US" sz="1200" dirty="0" err="1" smtClean="0"/>
              <a:t>kiếm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867" y="1877373"/>
            <a:ext cx="500712" cy="500712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552680" y="2421260"/>
            <a:ext cx="1948198" cy="507564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Khu</a:t>
            </a:r>
            <a:r>
              <a:rPr lang="en-US" b="1" dirty="0" smtClean="0"/>
              <a:t> </a:t>
            </a:r>
            <a:r>
              <a:rPr lang="en-US" b="1" dirty="0" err="1" smtClean="0"/>
              <a:t>vực</a:t>
            </a:r>
            <a:r>
              <a:rPr lang="en-US" b="1" dirty="0" smtClean="0"/>
              <a:t> A</a:t>
            </a:r>
          </a:p>
          <a:p>
            <a:pPr algn="ctr"/>
            <a:r>
              <a:rPr lang="en-US" sz="1200" dirty="0" err="1" smtClean="0"/>
              <a:t>Còn</a:t>
            </a:r>
            <a:r>
              <a:rPr lang="en-US" sz="1200" dirty="0" smtClean="0"/>
              <a:t> 5 </a:t>
            </a:r>
            <a:r>
              <a:rPr lang="en-US" sz="1200" dirty="0" err="1" smtClean="0"/>
              <a:t>phòng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4819420" y="2441380"/>
            <a:ext cx="1948198" cy="49455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Khu</a:t>
            </a:r>
            <a:r>
              <a:rPr lang="en-US" b="1" dirty="0" smtClean="0"/>
              <a:t> </a:t>
            </a:r>
            <a:r>
              <a:rPr lang="en-US" b="1" dirty="0" err="1" smtClean="0"/>
              <a:t>vực</a:t>
            </a:r>
            <a:r>
              <a:rPr lang="en-US" b="1" dirty="0" smtClean="0"/>
              <a:t> C</a:t>
            </a:r>
          </a:p>
          <a:p>
            <a:pPr algn="ctr"/>
            <a:r>
              <a:rPr lang="en-US" sz="1200" dirty="0" err="1" smtClean="0"/>
              <a:t>Hết</a:t>
            </a:r>
            <a:r>
              <a:rPr lang="en-US" sz="1200" dirty="0" smtClean="0"/>
              <a:t> </a:t>
            </a:r>
            <a:r>
              <a:rPr lang="en-US" sz="1200" dirty="0" err="1" smtClean="0"/>
              <a:t>phòng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458852" y="3026751"/>
            <a:ext cx="8049528" cy="33189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27" y="3173355"/>
            <a:ext cx="695448" cy="6703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80" y="3173356"/>
            <a:ext cx="693063" cy="67036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42" y="3173125"/>
            <a:ext cx="695448" cy="6703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059" y="3990328"/>
            <a:ext cx="695448" cy="6703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2" y="3990329"/>
            <a:ext cx="693063" cy="67036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358" y="3980092"/>
            <a:ext cx="695448" cy="67036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997" y="3980092"/>
            <a:ext cx="693063" cy="67036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059" y="4787289"/>
            <a:ext cx="695448" cy="67036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2" y="4787290"/>
            <a:ext cx="693063" cy="67036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358" y="4777053"/>
            <a:ext cx="695448" cy="67036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43" y="5578458"/>
            <a:ext cx="695448" cy="67036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42" y="5568222"/>
            <a:ext cx="695448" cy="6703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066" y="3184517"/>
            <a:ext cx="669505" cy="647582"/>
          </a:xfrm>
          <a:prstGeom prst="rect">
            <a:avLst/>
          </a:prstGeom>
        </p:spPr>
      </p:pic>
      <p:sp>
        <p:nvSpPr>
          <p:cNvPr id="44" name="Rounded Rectangle 43"/>
          <p:cNvSpPr/>
          <p:nvPr/>
        </p:nvSpPr>
        <p:spPr>
          <a:xfrm>
            <a:off x="738102" y="3238613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A100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1504366" y="3238726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A101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2315007" y="3238613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A102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044008" y="3228469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A103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782497" y="4049246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A200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514364" y="4042429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A201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2326101" y="4053732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A202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3044008" y="4058183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A203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807811" y="4848915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A300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546597" y="4848915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A301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3038779" y="4848362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A303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1552127" y="5640669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A401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3026351" y="5630702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A403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12" y="4773592"/>
            <a:ext cx="695448" cy="670369"/>
          </a:xfrm>
          <a:prstGeom prst="rect">
            <a:avLst/>
          </a:prstGeom>
        </p:spPr>
      </p:pic>
      <p:sp>
        <p:nvSpPr>
          <p:cNvPr id="57" name="Rounded Rectangle 56"/>
          <p:cNvSpPr/>
          <p:nvPr/>
        </p:nvSpPr>
        <p:spPr>
          <a:xfrm>
            <a:off x="2291993" y="4848362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A302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865" y="5566507"/>
            <a:ext cx="695448" cy="670369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54" y="5566507"/>
            <a:ext cx="695448" cy="670369"/>
          </a:xfrm>
          <a:prstGeom prst="rect">
            <a:avLst/>
          </a:prstGeom>
        </p:spPr>
      </p:pic>
      <p:sp>
        <p:nvSpPr>
          <p:cNvPr id="62" name="Rounded Rectangle 61"/>
          <p:cNvSpPr/>
          <p:nvPr/>
        </p:nvSpPr>
        <p:spPr>
          <a:xfrm>
            <a:off x="2275520" y="5638067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A402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94193" y="5641806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A400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3809584" y="3171361"/>
            <a:ext cx="4592356" cy="1418608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PHIẾU THUÊ PHÒNG</a:t>
            </a:r>
            <a:endParaRPr lang="en-US" b="1" dirty="0"/>
          </a:p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:	A102</a:t>
            </a:r>
          </a:p>
          <a:p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:	25/11/2016</a:t>
            </a:r>
          </a:p>
          <a:p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:	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708107" y="5763045"/>
            <a:ext cx="4693833" cy="4648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587" y="5828962"/>
            <a:ext cx="311603" cy="300366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825" y="5827128"/>
            <a:ext cx="314942" cy="304629"/>
          </a:xfrm>
          <a:prstGeom prst="rect">
            <a:avLst/>
          </a:prstGeom>
        </p:spPr>
      </p:pic>
      <p:sp>
        <p:nvSpPr>
          <p:cNvPr id="72" name="Rounded Rectangle 71"/>
          <p:cNvSpPr/>
          <p:nvPr/>
        </p:nvSpPr>
        <p:spPr>
          <a:xfrm>
            <a:off x="4136591" y="5828081"/>
            <a:ext cx="1499266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 smtClean="0"/>
              <a:t>Phòng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có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người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thuê</a:t>
            </a:r>
            <a:endParaRPr lang="en-US" sz="1000" b="1" dirty="0" smtClean="0"/>
          </a:p>
        </p:txBody>
      </p:sp>
      <p:sp>
        <p:nvSpPr>
          <p:cNvPr id="73" name="Rounded Rectangle 72"/>
          <p:cNvSpPr/>
          <p:nvPr/>
        </p:nvSpPr>
        <p:spPr>
          <a:xfrm>
            <a:off x="5810974" y="5828081"/>
            <a:ext cx="1499266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 smtClean="0"/>
              <a:t>Phòng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trống</a:t>
            </a:r>
            <a:endParaRPr lang="en-US" sz="1000" b="1" dirty="0" smtClean="0"/>
          </a:p>
        </p:txBody>
      </p:sp>
      <p:sp>
        <p:nvSpPr>
          <p:cNvPr id="74" name="Rounded Rectangle 73"/>
          <p:cNvSpPr/>
          <p:nvPr/>
        </p:nvSpPr>
        <p:spPr>
          <a:xfrm>
            <a:off x="5756190" y="4147103"/>
            <a:ext cx="1499266" cy="28879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30/11/2016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798" y="5826830"/>
            <a:ext cx="310962" cy="302498"/>
          </a:xfrm>
          <a:prstGeom prst="rect">
            <a:avLst/>
          </a:prstGeom>
        </p:spPr>
      </p:pic>
      <p:sp>
        <p:nvSpPr>
          <p:cNvPr id="75" name="Rounded Rectangle 74"/>
          <p:cNvSpPr/>
          <p:nvPr/>
        </p:nvSpPr>
        <p:spPr>
          <a:xfrm>
            <a:off x="7208678" y="5823739"/>
            <a:ext cx="1499266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 smtClean="0"/>
              <a:t>Phòng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đang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chọn</a:t>
            </a:r>
            <a:endParaRPr lang="en-US" sz="1000" b="1" dirty="0" smtClean="0"/>
          </a:p>
        </p:txBody>
      </p:sp>
      <p:sp>
        <p:nvSpPr>
          <p:cNvPr id="76" name="Rectangle 75"/>
          <p:cNvSpPr/>
          <p:nvPr/>
        </p:nvSpPr>
        <p:spPr>
          <a:xfrm>
            <a:off x="3986388" y="4490784"/>
            <a:ext cx="2052462" cy="271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An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6038850" y="4490784"/>
            <a:ext cx="1835540" cy="271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123456789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6238916" y="5363786"/>
            <a:ext cx="1635474" cy="31886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CHO THUÊ PHÒNG</a:t>
            </a:r>
            <a:endParaRPr lang="en-US" sz="1400" dirty="0"/>
          </a:p>
        </p:txBody>
      </p:sp>
      <p:sp>
        <p:nvSpPr>
          <p:cNvPr id="83" name="Rectangle 82"/>
          <p:cNvSpPr/>
          <p:nvPr/>
        </p:nvSpPr>
        <p:spPr>
          <a:xfrm>
            <a:off x="3986619" y="4770013"/>
            <a:ext cx="2052231" cy="271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Ân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6038850" y="4770013"/>
            <a:ext cx="1835771" cy="271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123456790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3986388" y="5068355"/>
            <a:ext cx="2052462" cy="271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038850" y="5068355"/>
            <a:ext cx="1835540" cy="271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5453-CBF7-43B6-BEBC-7D1768029AAD}" type="slidenum">
              <a:rPr lang="en-US" smtClean="0"/>
              <a:t>12</a:t>
            </a:fld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331049" y="1912468"/>
            <a:ext cx="3138824" cy="402044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QUẢN LÝ PHIẾU THUÊ PHÒNG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66555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258" y="718439"/>
            <a:ext cx="8887522" cy="5738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58852" y="2378085"/>
            <a:ext cx="8049528" cy="39676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1" y="8574"/>
            <a:ext cx="9015326" cy="70986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GD </a:t>
            </a:r>
            <a:r>
              <a:rPr lang="en-US" sz="2600" b="1" dirty="0" smtClean="0"/>
              <a:t>TIẾP TÂN – TRANG CHỦ | QUẢN LÝ PHIẾU THUÊ PHÒNG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FA936-0867-49D9-AED0-6A645D3013B0}" type="datetime1">
              <a:rPr lang="en-US" smtClean="0"/>
              <a:t>12/01/2016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00878" y="959103"/>
            <a:ext cx="507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Xin </a:t>
            </a:r>
            <a:r>
              <a:rPr lang="en-US" sz="2000" b="1" dirty="0" err="1" smtClean="0"/>
              <a:t>chào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Tiếp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tân</a:t>
            </a:r>
            <a:r>
              <a:rPr lang="en-US" sz="2000" b="1" dirty="0" smtClean="0"/>
              <a:t> KV A - </a:t>
            </a:r>
            <a:r>
              <a:rPr lang="en-US" sz="2000" b="1" dirty="0" err="1" smtClean="0"/>
              <a:t>Nguyễn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Thị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Mắm</a:t>
            </a:r>
            <a:endParaRPr lang="en-US" sz="2000" b="1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000" y="947691"/>
            <a:ext cx="622643" cy="6226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52" y="771551"/>
            <a:ext cx="1895889" cy="1134751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2672021" y="2421647"/>
            <a:ext cx="1948198" cy="50867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Khu</a:t>
            </a:r>
            <a:r>
              <a:rPr lang="en-US" b="1" dirty="0" smtClean="0"/>
              <a:t> </a:t>
            </a:r>
            <a:r>
              <a:rPr lang="en-US" b="1" dirty="0" err="1" smtClean="0"/>
              <a:t>vực</a:t>
            </a:r>
            <a:r>
              <a:rPr lang="en-US" b="1" dirty="0" smtClean="0"/>
              <a:t> B</a:t>
            </a:r>
          </a:p>
          <a:p>
            <a:pPr algn="ctr"/>
            <a:r>
              <a:rPr lang="en-US" sz="1200" dirty="0" err="1" smtClean="0"/>
              <a:t>Còn</a:t>
            </a:r>
            <a:r>
              <a:rPr lang="en-US" sz="1200" dirty="0" smtClean="0"/>
              <a:t> 7 </a:t>
            </a:r>
            <a:r>
              <a:rPr lang="en-US" sz="1200" dirty="0" err="1" smtClean="0"/>
              <a:t>phòng</a:t>
            </a:r>
            <a:endParaRPr lang="en-US" sz="1200" dirty="0"/>
          </a:p>
        </p:txBody>
      </p:sp>
      <p:sp>
        <p:nvSpPr>
          <p:cNvPr id="39" name="Rounded Rectangle 38"/>
          <p:cNvSpPr/>
          <p:nvPr/>
        </p:nvSpPr>
        <p:spPr>
          <a:xfrm>
            <a:off x="3646120" y="1932026"/>
            <a:ext cx="4289500" cy="39140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Nhập</a:t>
            </a:r>
            <a:r>
              <a:rPr lang="en-US" sz="1200" dirty="0" smtClean="0"/>
              <a:t> </a:t>
            </a:r>
            <a:r>
              <a:rPr lang="en-US" sz="1200" dirty="0" err="1" smtClean="0"/>
              <a:t>thông</a:t>
            </a:r>
            <a:r>
              <a:rPr lang="en-US" sz="1200" dirty="0" smtClean="0"/>
              <a:t> tin </a:t>
            </a:r>
            <a:r>
              <a:rPr lang="en-US" sz="1200" dirty="0" err="1" smtClean="0"/>
              <a:t>tìm</a:t>
            </a:r>
            <a:r>
              <a:rPr lang="en-US" sz="1200" dirty="0" smtClean="0"/>
              <a:t> </a:t>
            </a:r>
            <a:r>
              <a:rPr lang="en-US" sz="1200" dirty="0" err="1" smtClean="0"/>
              <a:t>kiếm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867" y="1877373"/>
            <a:ext cx="500712" cy="500712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331049" y="1912468"/>
            <a:ext cx="3138824" cy="402044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QUẢN LÝ PHIẾU THUÊ PHÒNG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552680" y="2421260"/>
            <a:ext cx="1948198" cy="507564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Khu</a:t>
            </a:r>
            <a:r>
              <a:rPr lang="en-US" b="1" dirty="0" smtClean="0"/>
              <a:t> </a:t>
            </a:r>
            <a:r>
              <a:rPr lang="en-US" b="1" dirty="0" err="1" smtClean="0"/>
              <a:t>vực</a:t>
            </a:r>
            <a:r>
              <a:rPr lang="en-US" b="1" dirty="0" smtClean="0"/>
              <a:t> A</a:t>
            </a:r>
          </a:p>
          <a:p>
            <a:pPr algn="ctr"/>
            <a:r>
              <a:rPr lang="en-US" sz="1200" dirty="0" err="1" smtClean="0"/>
              <a:t>Còn</a:t>
            </a:r>
            <a:r>
              <a:rPr lang="en-US" sz="1200" dirty="0" smtClean="0"/>
              <a:t> 5 </a:t>
            </a:r>
            <a:r>
              <a:rPr lang="en-US" sz="1200" dirty="0" err="1" smtClean="0"/>
              <a:t>phòng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4819420" y="2441380"/>
            <a:ext cx="1948198" cy="49455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Khu</a:t>
            </a:r>
            <a:r>
              <a:rPr lang="en-US" b="1" dirty="0" smtClean="0"/>
              <a:t> </a:t>
            </a:r>
            <a:r>
              <a:rPr lang="en-US" b="1" dirty="0" err="1" smtClean="0"/>
              <a:t>vực</a:t>
            </a:r>
            <a:r>
              <a:rPr lang="en-US" b="1" dirty="0" smtClean="0"/>
              <a:t> C</a:t>
            </a:r>
          </a:p>
          <a:p>
            <a:pPr algn="ctr"/>
            <a:r>
              <a:rPr lang="en-US" sz="1200" dirty="0" err="1" smtClean="0"/>
              <a:t>Hết</a:t>
            </a:r>
            <a:r>
              <a:rPr lang="en-US" sz="1200" dirty="0" smtClean="0"/>
              <a:t> </a:t>
            </a:r>
            <a:r>
              <a:rPr lang="en-US" sz="1200" dirty="0" err="1" smtClean="0"/>
              <a:t>phòng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458852" y="3026751"/>
            <a:ext cx="8049528" cy="33189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80" y="3173356"/>
            <a:ext cx="693063" cy="67036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42" y="3173125"/>
            <a:ext cx="695448" cy="6703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059" y="3990328"/>
            <a:ext cx="695448" cy="6703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2" y="3990329"/>
            <a:ext cx="693063" cy="67036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358" y="3980092"/>
            <a:ext cx="695448" cy="67036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997" y="3980092"/>
            <a:ext cx="693063" cy="67036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059" y="4787289"/>
            <a:ext cx="695448" cy="67036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2" y="4787290"/>
            <a:ext cx="693063" cy="67036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358" y="4777053"/>
            <a:ext cx="695448" cy="67036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43" y="5578458"/>
            <a:ext cx="695448" cy="67036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42" y="5568222"/>
            <a:ext cx="695448" cy="670369"/>
          </a:xfrm>
          <a:prstGeom prst="rect">
            <a:avLst/>
          </a:prstGeom>
        </p:spPr>
      </p:pic>
      <p:sp>
        <p:nvSpPr>
          <p:cNvPr id="44" name="Rounded Rectangle 43"/>
          <p:cNvSpPr/>
          <p:nvPr/>
        </p:nvSpPr>
        <p:spPr>
          <a:xfrm>
            <a:off x="738102" y="3238613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A100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044008" y="3228469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A103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782497" y="4049246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A200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514364" y="4042429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A201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2326101" y="4053732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A202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3044008" y="4058183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A203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807811" y="4848915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A300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546597" y="4848915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A301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3038779" y="4848362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A303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1552127" y="5640669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A401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3026351" y="5630702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A403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12" y="4773592"/>
            <a:ext cx="695448" cy="670369"/>
          </a:xfrm>
          <a:prstGeom prst="rect">
            <a:avLst/>
          </a:prstGeom>
        </p:spPr>
      </p:pic>
      <p:sp>
        <p:nvSpPr>
          <p:cNvPr id="57" name="Rounded Rectangle 56"/>
          <p:cNvSpPr/>
          <p:nvPr/>
        </p:nvSpPr>
        <p:spPr>
          <a:xfrm>
            <a:off x="2291993" y="4848362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A302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865" y="5566507"/>
            <a:ext cx="695448" cy="670369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54" y="5566507"/>
            <a:ext cx="695448" cy="670369"/>
          </a:xfrm>
          <a:prstGeom prst="rect">
            <a:avLst/>
          </a:prstGeom>
        </p:spPr>
      </p:pic>
      <p:sp>
        <p:nvSpPr>
          <p:cNvPr id="62" name="Rounded Rectangle 61"/>
          <p:cNvSpPr/>
          <p:nvPr/>
        </p:nvSpPr>
        <p:spPr>
          <a:xfrm>
            <a:off x="2275520" y="5638067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A402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94193" y="5641806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A400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3844432" y="3120572"/>
            <a:ext cx="4592356" cy="1418608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PHIẾU THUÊ PHÒNG</a:t>
            </a:r>
            <a:endParaRPr lang="en-US" b="1" dirty="0"/>
          </a:p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:	A101</a:t>
            </a:r>
          </a:p>
          <a:p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:	25/11/2016</a:t>
            </a:r>
          </a:p>
          <a:p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:	</a:t>
            </a:r>
            <a:r>
              <a:rPr lang="en-US" b="1" dirty="0" smtClean="0"/>
              <a:t>27/11/2016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708107" y="5763045"/>
            <a:ext cx="4693833" cy="4648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587" y="5828962"/>
            <a:ext cx="311603" cy="300366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825" y="5827128"/>
            <a:ext cx="314942" cy="304629"/>
          </a:xfrm>
          <a:prstGeom prst="rect">
            <a:avLst/>
          </a:prstGeom>
        </p:spPr>
      </p:pic>
      <p:sp>
        <p:nvSpPr>
          <p:cNvPr id="72" name="Rounded Rectangle 71"/>
          <p:cNvSpPr/>
          <p:nvPr/>
        </p:nvSpPr>
        <p:spPr>
          <a:xfrm>
            <a:off x="4136591" y="5828081"/>
            <a:ext cx="1499266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 smtClean="0"/>
              <a:t>Phòng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có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người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thuê</a:t>
            </a:r>
            <a:endParaRPr lang="en-US" sz="1000" b="1" dirty="0" smtClean="0"/>
          </a:p>
        </p:txBody>
      </p:sp>
      <p:sp>
        <p:nvSpPr>
          <p:cNvPr id="73" name="Rounded Rectangle 72"/>
          <p:cNvSpPr/>
          <p:nvPr/>
        </p:nvSpPr>
        <p:spPr>
          <a:xfrm>
            <a:off x="5810974" y="5828081"/>
            <a:ext cx="1499266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 smtClean="0"/>
              <a:t>Phòng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trống</a:t>
            </a:r>
            <a:endParaRPr lang="en-US" sz="1000" b="1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798" y="5826830"/>
            <a:ext cx="310962" cy="302498"/>
          </a:xfrm>
          <a:prstGeom prst="rect">
            <a:avLst/>
          </a:prstGeom>
        </p:spPr>
      </p:pic>
      <p:sp>
        <p:nvSpPr>
          <p:cNvPr id="75" name="Rounded Rectangle 74"/>
          <p:cNvSpPr/>
          <p:nvPr/>
        </p:nvSpPr>
        <p:spPr>
          <a:xfrm>
            <a:off x="7208678" y="5823739"/>
            <a:ext cx="1499266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 smtClean="0"/>
              <a:t>Phòng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đang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chọn</a:t>
            </a:r>
            <a:endParaRPr lang="en-US" sz="1000" b="1" dirty="0" smtClean="0"/>
          </a:p>
        </p:txBody>
      </p:sp>
      <p:sp>
        <p:nvSpPr>
          <p:cNvPr id="76" name="Rectangle 75"/>
          <p:cNvSpPr/>
          <p:nvPr/>
        </p:nvSpPr>
        <p:spPr>
          <a:xfrm>
            <a:off x="3986388" y="4490784"/>
            <a:ext cx="2052462" cy="271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Na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6038850" y="4490784"/>
            <a:ext cx="1835540" cy="271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123456123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6238916" y="5363786"/>
            <a:ext cx="1635474" cy="31886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TRẢ PHÒNG</a:t>
            </a:r>
            <a:endParaRPr lang="en-US" sz="1400" dirty="0"/>
          </a:p>
        </p:txBody>
      </p:sp>
      <p:sp>
        <p:nvSpPr>
          <p:cNvPr id="83" name="Rectangle 82"/>
          <p:cNvSpPr/>
          <p:nvPr/>
        </p:nvSpPr>
        <p:spPr>
          <a:xfrm>
            <a:off x="3986619" y="4770013"/>
            <a:ext cx="2052231" cy="271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Núng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6038850" y="4770013"/>
            <a:ext cx="1835771" cy="271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123456124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3986388" y="5068355"/>
            <a:ext cx="2052462" cy="271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038850" y="5068355"/>
            <a:ext cx="1835540" cy="271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81" y="3173125"/>
            <a:ext cx="695448" cy="670369"/>
          </a:xfrm>
          <a:prstGeom prst="rect">
            <a:avLst/>
          </a:prstGeom>
        </p:spPr>
      </p:pic>
      <p:sp>
        <p:nvSpPr>
          <p:cNvPr id="46" name="Rounded Rectangle 45"/>
          <p:cNvSpPr/>
          <p:nvPr/>
        </p:nvSpPr>
        <p:spPr>
          <a:xfrm>
            <a:off x="2315007" y="3238613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A102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20" y="3181962"/>
            <a:ext cx="725093" cy="636760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1504366" y="3238726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A101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5453-CBF7-43B6-BEBC-7D1768029A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82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258" y="718439"/>
            <a:ext cx="8887522" cy="5738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58852" y="2378085"/>
            <a:ext cx="8049528" cy="39676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1" y="8574"/>
            <a:ext cx="9015326" cy="70986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GD </a:t>
            </a:r>
            <a:r>
              <a:rPr lang="en-US" sz="2600" b="1" dirty="0" smtClean="0"/>
              <a:t>TIẾP TÂN </a:t>
            </a:r>
            <a:r>
              <a:rPr lang="en-US" sz="2600" dirty="0" smtClean="0"/>
              <a:t>– TRA CỨU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1992-B44A-4CB3-A472-24DFA4146091}" type="datetime1">
              <a:rPr lang="en-US" smtClean="0"/>
              <a:t>12/01/2016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000" y="947691"/>
            <a:ext cx="622643" cy="6226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52" y="771551"/>
            <a:ext cx="1895889" cy="1134751"/>
          </a:xfrm>
          <a:prstGeom prst="rect">
            <a:avLst/>
          </a:prstGeom>
        </p:spPr>
      </p:pic>
      <p:sp>
        <p:nvSpPr>
          <p:cNvPr id="39" name="Rounded Rectangle 38"/>
          <p:cNvSpPr/>
          <p:nvPr/>
        </p:nvSpPr>
        <p:spPr>
          <a:xfrm>
            <a:off x="3646120" y="1932026"/>
            <a:ext cx="4289500" cy="39140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Phòng</a:t>
            </a:r>
            <a:r>
              <a:rPr lang="en-US" sz="1200" dirty="0" smtClean="0"/>
              <a:t> A101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867" y="1877373"/>
            <a:ext cx="500712" cy="500712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5453-CBF7-43B6-BEBC-7D1768029AAD}" type="slidenum">
              <a:rPr lang="en-US" smtClean="0"/>
              <a:t>14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7499" y="2489018"/>
            <a:ext cx="2868678" cy="36776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578120" y="2489018"/>
            <a:ext cx="4841051" cy="36776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99373" y="2552385"/>
            <a:ext cx="2740450" cy="438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– A101 – 14/10 </a:t>
            </a:r>
            <a:r>
              <a:rPr lang="en-US" dirty="0" smtClean="0">
                <a:sym typeface="Wingdings" panose="05000000000000000000" pitchFamily="2" charset="2"/>
              </a:rPr>
              <a:t> 16/10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99373" y="3048170"/>
            <a:ext cx="2740450" cy="4389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A101 </a:t>
            </a:r>
            <a:r>
              <a:rPr lang="en-US" dirty="0"/>
              <a:t>– </a:t>
            </a:r>
            <a:r>
              <a:rPr lang="en-US" dirty="0" smtClean="0"/>
              <a:t>17/10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18/10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81613" y="3543955"/>
            <a:ext cx="2740450" cy="4389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 – A101 </a:t>
            </a:r>
            <a:r>
              <a:rPr lang="en-US" dirty="0"/>
              <a:t>– </a:t>
            </a:r>
            <a:r>
              <a:rPr lang="en-US" dirty="0" smtClean="0"/>
              <a:t>19/10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21/10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99373" y="4033033"/>
            <a:ext cx="2740450" cy="4389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r>
              <a:rPr lang="en-US" dirty="0" smtClean="0"/>
              <a:t> – A101 </a:t>
            </a:r>
            <a:r>
              <a:rPr lang="en-US" dirty="0"/>
              <a:t>– </a:t>
            </a:r>
            <a:r>
              <a:rPr lang="en-US" dirty="0" smtClean="0"/>
              <a:t>25/10 </a:t>
            </a:r>
            <a:r>
              <a:rPr lang="en-US" dirty="0">
                <a:sym typeface="Wingdings" panose="05000000000000000000" pitchFamily="2" charset="2"/>
              </a:rPr>
              <a:t> 2</a:t>
            </a:r>
            <a:r>
              <a:rPr lang="en-US" dirty="0" smtClean="0">
                <a:sym typeface="Wingdings" panose="05000000000000000000" pitchFamily="2" charset="2"/>
              </a:rPr>
              <a:t>6/10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3702467" y="2552384"/>
            <a:ext cx="4592356" cy="2043961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PHIẾU THUÊ PHÒNG</a:t>
            </a:r>
            <a:endParaRPr lang="en-US" b="1" dirty="0"/>
          </a:p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:	A101</a:t>
            </a:r>
          </a:p>
          <a:p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:	14/10/2016</a:t>
            </a:r>
          </a:p>
          <a:p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:		</a:t>
            </a:r>
            <a:r>
              <a:rPr lang="en-US" b="1" dirty="0" smtClean="0"/>
              <a:t>16/10/2016</a:t>
            </a:r>
            <a:r>
              <a:rPr lang="en-US" dirty="0" smtClean="0"/>
              <a:t>	</a:t>
            </a:r>
          </a:p>
          <a:p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/>
              <a:t>:		</a:t>
            </a:r>
            <a:r>
              <a:rPr lang="en-US" dirty="0" smtClean="0"/>
              <a:t>1600000</a:t>
            </a:r>
          </a:p>
          <a:p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:	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863581" y="4534942"/>
            <a:ext cx="2052462" cy="271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Na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916043" y="4534942"/>
            <a:ext cx="1835540" cy="271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123456123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863812" y="4814171"/>
            <a:ext cx="2052231" cy="271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Núng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916043" y="4814171"/>
            <a:ext cx="1835771" cy="271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123456124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00878" y="959103"/>
            <a:ext cx="507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Xin </a:t>
            </a:r>
            <a:r>
              <a:rPr lang="en-US" sz="2000" b="1" dirty="0" err="1" smtClean="0"/>
              <a:t>chào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Tiếp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tân</a:t>
            </a:r>
            <a:r>
              <a:rPr lang="en-US" sz="2000" b="1" dirty="0" smtClean="0"/>
              <a:t> KV A - </a:t>
            </a:r>
            <a:r>
              <a:rPr lang="en-US" sz="2000" b="1" dirty="0" err="1" smtClean="0"/>
              <a:t>Nguyễn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Thị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Mắm</a:t>
            </a:r>
            <a:endParaRPr lang="en-US" sz="2000" b="1" dirty="0" smtClean="0"/>
          </a:p>
        </p:txBody>
      </p:sp>
      <p:sp>
        <p:nvSpPr>
          <p:cNvPr id="38" name="Rounded Rectangle 37"/>
          <p:cNvSpPr/>
          <p:nvPr/>
        </p:nvSpPr>
        <p:spPr>
          <a:xfrm>
            <a:off x="331049" y="1912468"/>
            <a:ext cx="3138824" cy="40204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QUẢN LÝ PHIẾU THUÊ PHÒNG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0495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258" y="718439"/>
            <a:ext cx="8887522" cy="5738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58852" y="2146967"/>
            <a:ext cx="8119335" cy="41987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1" y="8574"/>
            <a:ext cx="9015326" cy="70986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GD </a:t>
            </a:r>
            <a:r>
              <a:rPr lang="en-US" sz="2600" b="1" dirty="0" smtClean="0"/>
              <a:t>KHÁCH HÀNG | WEB –</a:t>
            </a:r>
            <a:r>
              <a:rPr lang="en-US" sz="2600" dirty="0" smtClean="0"/>
              <a:t> TRA CỨU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E1367-4449-4CC2-BC62-B1502B0F115C}" type="datetime1">
              <a:rPr lang="en-US" smtClean="0"/>
              <a:t>12/01/2016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00878" y="959103"/>
            <a:ext cx="537351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CHÀO MỪNG QUÝ KHÁCH ĐẾN VỚI KHÁCH SẠN</a:t>
            </a:r>
          </a:p>
          <a:p>
            <a:pPr algn="ctr"/>
            <a:r>
              <a:rPr lang="en-US" sz="2500" b="1" dirty="0" smtClean="0"/>
              <a:t>CHIỀU HẠ VÀNG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52" y="771551"/>
            <a:ext cx="1895889" cy="1134751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3417763" y="2353970"/>
            <a:ext cx="1948198" cy="50867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Khu</a:t>
            </a:r>
            <a:r>
              <a:rPr lang="en-US" b="1" dirty="0" smtClean="0"/>
              <a:t> </a:t>
            </a:r>
            <a:r>
              <a:rPr lang="en-US" b="1" dirty="0" err="1" smtClean="0"/>
              <a:t>vực</a:t>
            </a:r>
            <a:r>
              <a:rPr lang="en-US" b="1" dirty="0" smtClean="0"/>
              <a:t> B</a:t>
            </a:r>
          </a:p>
          <a:p>
            <a:pPr algn="ctr"/>
            <a:r>
              <a:rPr lang="en-US" sz="1200" dirty="0" err="1" smtClean="0"/>
              <a:t>Còn</a:t>
            </a:r>
            <a:r>
              <a:rPr lang="en-US" sz="1200" dirty="0" smtClean="0"/>
              <a:t> 7 </a:t>
            </a:r>
            <a:r>
              <a:rPr lang="en-US" sz="1200" dirty="0" err="1" smtClean="0"/>
              <a:t>phòng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560541" y="2315007"/>
            <a:ext cx="1948198" cy="507564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Khu</a:t>
            </a:r>
            <a:r>
              <a:rPr lang="en-US" b="1" dirty="0" smtClean="0"/>
              <a:t> </a:t>
            </a:r>
            <a:r>
              <a:rPr lang="en-US" b="1" dirty="0" err="1" smtClean="0"/>
              <a:t>vực</a:t>
            </a:r>
            <a:r>
              <a:rPr lang="en-US" b="1" dirty="0" smtClean="0"/>
              <a:t> A</a:t>
            </a:r>
          </a:p>
          <a:p>
            <a:pPr algn="ctr"/>
            <a:r>
              <a:rPr lang="en-US" sz="1200" dirty="0" err="1" smtClean="0"/>
              <a:t>Còn</a:t>
            </a:r>
            <a:r>
              <a:rPr lang="en-US" sz="1200" dirty="0" smtClean="0"/>
              <a:t> 4 </a:t>
            </a:r>
            <a:r>
              <a:rPr lang="en-US" sz="1200" dirty="0" err="1" smtClean="0"/>
              <a:t>phòng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6340060" y="2328013"/>
            <a:ext cx="1948198" cy="49455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Khu</a:t>
            </a:r>
            <a:r>
              <a:rPr lang="en-US" b="1" dirty="0" smtClean="0"/>
              <a:t> </a:t>
            </a:r>
            <a:r>
              <a:rPr lang="en-US" b="1" dirty="0" err="1" smtClean="0"/>
              <a:t>vực</a:t>
            </a:r>
            <a:r>
              <a:rPr lang="en-US" b="1" dirty="0" smtClean="0"/>
              <a:t> C</a:t>
            </a:r>
          </a:p>
          <a:p>
            <a:pPr algn="ctr"/>
            <a:r>
              <a:rPr lang="en-US" sz="1200" dirty="0" err="1" smtClean="0"/>
              <a:t>Hết</a:t>
            </a:r>
            <a:r>
              <a:rPr lang="en-US" sz="1200" dirty="0" smtClean="0"/>
              <a:t> </a:t>
            </a:r>
            <a:r>
              <a:rPr lang="en-US" sz="1200" dirty="0" err="1" smtClean="0"/>
              <a:t>phòng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458851" y="3026751"/>
            <a:ext cx="7943089" cy="33189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80" y="3173356"/>
            <a:ext cx="693063" cy="67036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42" y="3173125"/>
            <a:ext cx="695448" cy="6703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059" y="3990328"/>
            <a:ext cx="695448" cy="6703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2" y="3990329"/>
            <a:ext cx="693063" cy="67036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358" y="3980092"/>
            <a:ext cx="695448" cy="67036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997" y="3980092"/>
            <a:ext cx="693063" cy="67036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059" y="4787289"/>
            <a:ext cx="695448" cy="67036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2" y="4787290"/>
            <a:ext cx="693063" cy="67036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358" y="4777053"/>
            <a:ext cx="695448" cy="67036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43" y="5578458"/>
            <a:ext cx="695448" cy="67036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42" y="5568222"/>
            <a:ext cx="695448" cy="670369"/>
          </a:xfrm>
          <a:prstGeom prst="rect">
            <a:avLst/>
          </a:prstGeom>
        </p:spPr>
      </p:pic>
      <p:sp>
        <p:nvSpPr>
          <p:cNvPr id="44" name="Rounded Rectangle 43"/>
          <p:cNvSpPr/>
          <p:nvPr/>
        </p:nvSpPr>
        <p:spPr>
          <a:xfrm>
            <a:off x="738102" y="3238613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A100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044008" y="3228469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A103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782497" y="4049246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A200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514364" y="4042429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A201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2326101" y="4053732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A202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3044008" y="4058183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A203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807811" y="4848915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A300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546597" y="4848915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A301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3038779" y="4848362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A303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1552127" y="5640669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A401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3026351" y="5630702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A403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12" y="4773592"/>
            <a:ext cx="695448" cy="670369"/>
          </a:xfrm>
          <a:prstGeom prst="rect">
            <a:avLst/>
          </a:prstGeom>
        </p:spPr>
      </p:pic>
      <p:sp>
        <p:nvSpPr>
          <p:cNvPr id="57" name="Rounded Rectangle 56"/>
          <p:cNvSpPr/>
          <p:nvPr/>
        </p:nvSpPr>
        <p:spPr>
          <a:xfrm>
            <a:off x="2291993" y="4848362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A302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865" y="5566507"/>
            <a:ext cx="695448" cy="670369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54" y="5566507"/>
            <a:ext cx="695448" cy="670369"/>
          </a:xfrm>
          <a:prstGeom prst="rect">
            <a:avLst/>
          </a:prstGeom>
        </p:spPr>
      </p:pic>
      <p:sp>
        <p:nvSpPr>
          <p:cNvPr id="62" name="Rounded Rectangle 61"/>
          <p:cNvSpPr/>
          <p:nvPr/>
        </p:nvSpPr>
        <p:spPr>
          <a:xfrm>
            <a:off x="2275520" y="5638067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A402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94193" y="5641806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708107" y="3181963"/>
            <a:ext cx="4693833" cy="3045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81" y="3173125"/>
            <a:ext cx="695448" cy="670369"/>
          </a:xfrm>
          <a:prstGeom prst="rect">
            <a:avLst/>
          </a:prstGeom>
        </p:spPr>
      </p:pic>
      <p:sp>
        <p:nvSpPr>
          <p:cNvPr id="46" name="Rounded Rectangle 45"/>
          <p:cNvSpPr/>
          <p:nvPr/>
        </p:nvSpPr>
        <p:spPr>
          <a:xfrm>
            <a:off x="2315007" y="3238613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A102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502776" y="3522917"/>
            <a:ext cx="793518" cy="26653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PL_1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35262" y="3538875"/>
            <a:ext cx="793518" cy="26653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PL_1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2781029" y="3554009"/>
            <a:ext cx="793518" cy="26653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PL_1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545989" y="4363819"/>
            <a:ext cx="793518" cy="26653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PL_1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1305024" y="4361904"/>
            <a:ext cx="793518" cy="26653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PL_1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2056673" y="4369268"/>
            <a:ext cx="793518" cy="26653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PL_2</a:t>
            </a:r>
            <a:endParaRPr lang="en-US" sz="1000" dirty="0"/>
          </a:p>
        </p:txBody>
      </p:sp>
      <p:sp>
        <p:nvSpPr>
          <p:cNvPr id="89" name="Rounded Rectangle 88"/>
          <p:cNvSpPr/>
          <p:nvPr/>
        </p:nvSpPr>
        <p:spPr>
          <a:xfrm>
            <a:off x="2795959" y="4360047"/>
            <a:ext cx="793518" cy="26653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PL_2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560541" y="5146810"/>
            <a:ext cx="793518" cy="26653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PL_2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1309552" y="5145988"/>
            <a:ext cx="793518" cy="26653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PL_2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2049295" y="5161708"/>
            <a:ext cx="793518" cy="26653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PL_3</a:t>
            </a:r>
            <a:endParaRPr lang="en-US" sz="1000" dirty="0"/>
          </a:p>
        </p:txBody>
      </p:sp>
      <p:sp>
        <p:nvSpPr>
          <p:cNvPr id="93" name="Rounded Rectangle 92"/>
          <p:cNvSpPr/>
          <p:nvPr/>
        </p:nvSpPr>
        <p:spPr>
          <a:xfrm>
            <a:off x="2795959" y="5153835"/>
            <a:ext cx="793518" cy="26653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PL_3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560541" y="5929801"/>
            <a:ext cx="793518" cy="26653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PL_3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2056673" y="5929801"/>
            <a:ext cx="793518" cy="26653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PL_3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1303024" y="5946334"/>
            <a:ext cx="793518" cy="26653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PL_3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2788507" y="5939766"/>
            <a:ext cx="793518" cy="26653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PL_3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3829400" y="3181961"/>
            <a:ext cx="4572540" cy="1109211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LƯU Ý</a:t>
            </a:r>
          </a:p>
          <a:p>
            <a:r>
              <a:rPr lang="en-US" sz="1600" dirty="0" smtClean="0"/>
              <a:t>1. </a:t>
            </a:r>
            <a:r>
              <a:rPr lang="en-US" sz="1600" dirty="0" err="1" smtClean="0"/>
              <a:t>Tiền</a:t>
            </a:r>
            <a:r>
              <a:rPr lang="en-US" sz="1600" dirty="0" smtClean="0"/>
              <a:t> </a:t>
            </a:r>
            <a:r>
              <a:rPr lang="en-US" sz="1600" dirty="0" err="1" smtClean="0"/>
              <a:t>thuê</a:t>
            </a:r>
            <a:r>
              <a:rPr lang="en-US" sz="1600" dirty="0" smtClean="0"/>
              <a:t> </a:t>
            </a:r>
            <a:r>
              <a:rPr lang="en-US" sz="1600" dirty="0" err="1" smtClean="0"/>
              <a:t>tính</a:t>
            </a:r>
            <a:r>
              <a:rPr lang="en-US" sz="1600" dirty="0" smtClean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</a:t>
            </a:r>
            <a:r>
              <a:rPr lang="en-US" sz="1600" dirty="0" err="1" smtClean="0"/>
              <a:t>số</a:t>
            </a:r>
            <a:r>
              <a:rPr lang="en-US" sz="1600" dirty="0" smtClean="0"/>
              <a:t> </a:t>
            </a:r>
            <a:r>
              <a:rPr lang="en-US" sz="1600" dirty="0" err="1" smtClean="0"/>
              <a:t>ngày</a:t>
            </a:r>
            <a:r>
              <a:rPr lang="en-US" sz="1600" dirty="0" smtClean="0"/>
              <a:t> </a:t>
            </a:r>
            <a:r>
              <a:rPr lang="en-US" sz="1600" dirty="0" err="1" smtClean="0"/>
              <a:t>thuê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2. </a:t>
            </a:r>
            <a:r>
              <a:rPr lang="en-US" sz="1600" dirty="0" err="1" smtClean="0"/>
              <a:t>Đơn</a:t>
            </a:r>
            <a:r>
              <a:rPr lang="en-US" sz="1600" dirty="0" smtClean="0"/>
              <a:t> </a:t>
            </a:r>
            <a:r>
              <a:rPr lang="en-US" sz="1600" dirty="0" err="1" smtClean="0"/>
              <a:t>giá</a:t>
            </a:r>
            <a:r>
              <a:rPr lang="en-US" sz="1600" dirty="0" smtClean="0"/>
              <a:t> </a:t>
            </a:r>
            <a:r>
              <a:rPr lang="en-US" sz="1600" dirty="0" err="1" smtClean="0"/>
              <a:t>tính</a:t>
            </a:r>
            <a:r>
              <a:rPr lang="en-US" sz="1600" dirty="0" smtClean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</a:t>
            </a:r>
            <a:r>
              <a:rPr lang="en-US" sz="1600" dirty="0" err="1" smtClean="0"/>
              <a:t>ngày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3. </a:t>
            </a:r>
            <a:r>
              <a:rPr lang="en-US" sz="1600" dirty="0" err="1" smtClean="0"/>
              <a:t>Đơn</a:t>
            </a:r>
            <a:r>
              <a:rPr lang="en-US" sz="1600" dirty="0" smtClean="0"/>
              <a:t> </a:t>
            </a:r>
            <a:r>
              <a:rPr lang="en-US" sz="1600" dirty="0" err="1" smtClean="0"/>
              <a:t>vị</a:t>
            </a:r>
            <a:r>
              <a:rPr lang="en-US" sz="1600" dirty="0" smtClean="0"/>
              <a:t>: VNĐ.</a:t>
            </a: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47" y="3174343"/>
            <a:ext cx="695448" cy="670369"/>
          </a:xfrm>
          <a:prstGeom prst="rect">
            <a:avLst/>
          </a:prstGeom>
        </p:spPr>
      </p:pic>
      <p:sp>
        <p:nvSpPr>
          <p:cNvPr id="74" name="Rounded Rectangle 73"/>
          <p:cNvSpPr/>
          <p:nvPr/>
        </p:nvSpPr>
        <p:spPr>
          <a:xfrm>
            <a:off x="1279107" y="3530476"/>
            <a:ext cx="793518" cy="26653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PL_1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1504366" y="3238726"/>
            <a:ext cx="505509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A101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708108" y="5763045"/>
            <a:ext cx="4668274" cy="4648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587" y="5828962"/>
            <a:ext cx="311603" cy="300366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825" y="5827128"/>
            <a:ext cx="314942" cy="304629"/>
          </a:xfrm>
          <a:prstGeom prst="rect">
            <a:avLst/>
          </a:prstGeom>
        </p:spPr>
      </p:pic>
      <p:sp>
        <p:nvSpPr>
          <p:cNvPr id="104" name="Rounded Rectangle 103"/>
          <p:cNvSpPr/>
          <p:nvPr/>
        </p:nvSpPr>
        <p:spPr>
          <a:xfrm>
            <a:off x="4136591" y="5828081"/>
            <a:ext cx="1499266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 smtClean="0"/>
              <a:t>Phòng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có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người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thuê</a:t>
            </a:r>
            <a:endParaRPr lang="en-US" sz="1000" b="1" dirty="0" smtClean="0"/>
          </a:p>
        </p:txBody>
      </p:sp>
      <p:sp>
        <p:nvSpPr>
          <p:cNvPr id="106" name="Rounded Rectangle 105"/>
          <p:cNvSpPr/>
          <p:nvPr/>
        </p:nvSpPr>
        <p:spPr>
          <a:xfrm>
            <a:off x="3802531" y="4360047"/>
            <a:ext cx="1386903" cy="128513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Phòng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loại</a:t>
            </a:r>
            <a:r>
              <a:rPr lang="en-US" sz="1600" b="1" dirty="0" smtClean="0"/>
              <a:t> 1</a:t>
            </a:r>
          </a:p>
          <a:p>
            <a:pPr algn="ctr"/>
            <a:r>
              <a:rPr lang="en-US" sz="1200" dirty="0" smtClean="0"/>
              <a:t>Internet Video</a:t>
            </a:r>
          </a:p>
          <a:p>
            <a:pPr algn="ctr"/>
            <a:r>
              <a:rPr lang="en-US" sz="1200" dirty="0" err="1" smtClean="0"/>
              <a:t>Tủ</a:t>
            </a:r>
            <a:r>
              <a:rPr lang="en-US" sz="1200" dirty="0" smtClean="0"/>
              <a:t> </a:t>
            </a:r>
            <a:r>
              <a:rPr lang="en-US" sz="1200" dirty="0" err="1" smtClean="0"/>
              <a:t>lạnh</a:t>
            </a:r>
            <a:endParaRPr lang="en-US" sz="1200" dirty="0" smtClean="0"/>
          </a:p>
          <a:p>
            <a:pPr algn="ctr"/>
            <a:r>
              <a:rPr lang="en-US" sz="1200" dirty="0" err="1" smtClean="0"/>
              <a:t>Giá</a:t>
            </a:r>
            <a:r>
              <a:rPr lang="en-US" sz="1200" dirty="0" smtClean="0"/>
              <a:t>: 800.000 </a:t>
            </a:r>
            <a:r>
              <a:rPr lang="en-US" sz="1200" dirty="0" err="1" smtClean="0"/>
              <a:t>vnđ</a:t>
            </a:r>
            <a:r>
              <a:rPr lang="en-US" sz="1200" dirty="0" smtClean="0"/>
              <a:t>/</a:t>
            </a:r>
            <a:r>
              <a:rPr lang="en-US" sz="1200" dirty="0" err="1" smtClean="0"/>
              <a:t>ngày</a:t>
            </a:r>
            <a:endParaRPr lang="en-US" sz="1200" dirty="0"/>
          </a:p>
        </p:txBody>
      </p:sp>
      <p:sp>
        <p:nvSpPr>
          <p:cNvPr id="105" name="Rounded Rectangle 104"/>
          <p:cNvSpPr/>
          <p:nvPr/>
        </p:nvSpPr>
        <p:spPr>
          <a:xfrm>
            <a:off x="5810974" y="5828081"/>
            <a:ext cx="1499266" cy="30200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 smtClean="0"/>
              <a:t>Phòng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trống</a:t>
            </a:r>
            <a:endParaRPr lang="en-US" sz="1000" b="1" dirty="0" smtClean="0"/>
          </a:p>
        </p:txBody>
      </p:sp>
      <p:sp>
        <p:nvSpPr>
          <p:cNvPr id="107" name="Rounded Rectangle 106"/>
          <p:cNvSpPr/>
          <p:nvPr/>
        </p:nvSpPr>
        <p:spPr>
          <a:xfrm>
            <a:off x="5284603" y="4356794"/>
            <a:ext cx="1350373" cy="128513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Phòng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loại</a:t>
            </a:r>
            <a:r>
              <a:rPr lang="en-US" sz="1600" b="1" dirty="0" smtClean="0"/>
              <a:t> 2</a:t>
            </a:r>
          </a:p>
          <a:p>
            <a:pPr algn="ctr"/>
            <a:r>
              <a:rPr lang="en-US" sz="1200" dirty="0"/>
              <a:t>Internet </a:t>
            </a:r>
            <a:r>
              <a:rPr lang="en-US" sz="1200" dirty="0" err="1" smtClean="0"/>
              <a:t>Tủ</a:t>
            </a:r>
            <a:r>
              <a:rPr lang="en-US" sz="1200" dirty="0" smtClean="0"/>
              <a:t> </a:t>
            </a:r>
            <a:r>
              <a:rPr lang="en-US" sz="1200" dirty="0" err="1" smtClean="0"/>
              <a:t>lạnh</a:t>
            </a:r>
            <a:endParaRPr lang="en-US" sz="1200" dirty="0" smtClean="0"/>
          </a:p>
          <a:p>
            <a:pPr algn="ctr"/>
            <a:r>
              <a:rPr lang="en-US" sz="1200" dirty="0" err="1" smtClean="0"/>
              <a:t>Giá</a:t>
            </a:r>
            <a:r>
              <a:rPr lang="en-US" sz="1200" dirty="0" smtClean="0"/>
              <a:t>: 600.000 </a:t>
            </a:r>
            <a:r>
              <a:rPr lang="en-US" sz="1200" dirty="0" err="1" smtClean="0"/>
              <a:t>vnđ</a:t>
            </a:r>
            <a:r>
              <a:rPr lang="en-US" sz="1200" dirty="0" smtClean="0"/>
              <a:t>/</a:t>
            </a:r>
            <a:r>
              <a:rPr lang="en-US" sz="1200" dirty="0" err="1" smtClean="0"/>
              <a:t>ngày</a:t>
            </a:r>
            <a:endParaRPr lang="en-US" sz="1200" dirty="0"/>
          </a:p>
        </p:txBody>
      </p:sp>
      <p:sp>
        <p:nvSpPr>
          <p:cNvPr id="108" name="Rounded Rectangle 107"/>
          <p:cNvSpPr/>
          <p:nvPr/>
        </p:nvSpPr>
        <p:spPr>
          <a:xfrm>
            <a:off x="6724634" y="4345565"/>
            <a:ext cx="1348849" cy="128513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Phòng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loại</a:t>
            </a:r>
            <a:r>
              <a:rPr lang="en-US" sz="1600" b="1" dirty="0" smtClean="0"/>
              <a:t> 3</a:t>
            </a:r>
          </a:p>
          <a:p>
            <a:pPr algn="ctr"/>
            <a:r>
              <a:rPr lang="en-US" sz="1200" dirty="0" err="1" smtClean="0"/>
              <a:t>Tủ</a:t>
            </a:r>
            <a:r>
              <a:rPr lang="en-US" sz="1200" dirty="0" smtClean="0"/>
              <a:t> </a:t>
            </a:r>
            <a:r>
              <a:rPr lang="en-US" sz="1200" dirty="0" err="1" smtClean="0"/>
              <a:t>lạnh</a:t>
            </a:r>
            <a:endParaRPr lang="en-US" sz="1200" dirty="0" smtClean="0"/>
          </a:p>
          <a:p>
            <a:pPr algn="ctr"/>
            <a:r>
              <a:rPr lang="en-US" sz="1200" dirty="0" err="1" smtClean="0"/>
              <a:t>Giá</a:t>
            </a:r>
            <a:r>
              <a:rPr lang="en-US" sz="1200" dirty="0" smtClean="0"/>
              <a:t>: 500.000 </a:t>
            </a:r>
            <a:r>
              <a:rPr lang="en-US" sz="1200" dirty="0" err="1" smtClean="0"/>
              <a:t>vnđ</a:t>
            </a:r>
            <a:r>
              <a:rPr lang="en-US" sz="1200" dirty="0" smtClean="0"/>
              <a:t>/</a:t>
            </a:r>
            <a:r>
              <a:rPr lang="en-US" sz="1200" dirty="0" err="1" smtClean="0"/>
              <a:t>ngày</a:t>
            </a:r>
            <a:endParaRPr lang="en-US" sz="12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5453-CBF7-43B6-BEBC-7D1768029A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57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529582" y="220237"/>
            <a:ext cx="3615246" cy="488500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GHI CHÚ</a:t>
            </a:r>
          </a:p>
          <a:p>
            <a:r>
              <a:rPr lang="en-US" sz="2400" dirty="0" err="1" smtClean="0">
                <a:cs typeface="Times New Roman" panose="02020603050405020304" pitchFamily="18" charset="0"/>
              </a:rPr>
              <a:t>Bảng</a:t>
            </a:r>
            <a:r>
              <a:rPr 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PHIEU_THUE</a:t>
            </a:r>
            <a:endParaRPr lang="en-US" sz="2400" u="sng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sz="2100" dirty="0" err="1" smtClean="0">
                <a:cs typeface="Times New Roman" panose="02020603050405020304" pitchFamily="18" charset="0"/>
              </a:rPr>
              <a:t>Tien_thue</a:t>
            </a:r>
            <a:r>
              <a:rPr lang="en-US" sz="2100" dirty="0" smtClean="0">
                <a:cs typeface="Times New Roman" panose="02020603050405020304" pitchFamily="18" charset="0"/>
              </a:rPr>
              <a:t> = (</a:t>
            </a:r>
            <a:r>
              <a:rPr lang="en-US" sz="2100" dirty="0" err="1" smtClean="0">
                <a:cs typeface="Times New Roman" panose="02020603050405020304" pitchFamily="18" charset="0"/>
              </a:rPr>
              <a:t>Ngay_tra</a:t>
            </a:r>
            <a:r>
              <a:rPr lang="en-US" sz="2100" dirty="0" smtClean="0">
                <a:cs typeface="Times New Roman" panose="02020603050405020304" pitchFamily="18" charset="0"/>
              </a:rPr>
              <a:t> – </a:t>
            </a:r>
            <a:r>
              <a:rPr lang="en-US" sz="2100" dirty="0" err="1" smtClean="0">
                <a:cs typeface="Times New Roman" panose="02020603050405020304" pitchFamily="18" charset="0"/>
              </a:rPr>
              <a:t>Ngay_bat_dau_thue</a:t>
            </a:r>
            <a:r>
              <a:rPr lang="en-US" sz="2100" dirty="0" smtClean="0">
                <a:cs typeface="Times New Roman" panose="02020603050405020304" pitchFamily="18" charset="0"/>
              </a:rPr>
              <a:t>)*</a:t>
            </a:r>
            <a:r>
              <a:rPr lang="en-US" sz="2100" dirty="0" err="1" smtClean="0">
                <a:cs typeface="Times New Roman" panose="02020603050405020304" pitchFamily="18" charset="0"/>
              </a:rPr>
              <a:t>Don_gia</a:t>
            </a:r>
            <a:r>
              <a:rPr lang="en-US" sz="2100" dirty="0" smtClean="0">
                <a:cs typeface="Times New Roman" panose="02020603050405020304" pitchFamily="18" charset="0"/>
              </a:rPr>
              <a:t> (</a:t>
            </a:r>
            <a:r>
              <a:rPr lang="en-US" sz="2100" dirty="0" err="1" smtClean="0">
                <a:cs typeface="Times New Roman" panose="02020603050405020304" pitchFamily="18" charset="0"/>
              </a:rPr>
              <a:t>tính</a:t>
            </a:r>
            <a:r>
              <a:rPr lang="en-US" sz="2100" dirty="0" smtClean="0"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cs typeface="Times New Roman" panose="02020603050405020304" pitchFamily="18" charset="0"/>
              </a:rPr>
              <a:t>theo</a:t>
            </a:r>
            <a:r>
              <a:rPr lang="en-US" sz="2100" dirty="0" smtClean="0"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cs typeface="Times New Roman" panose="02020603050405020304" pitchFamily="18" charset="0"/>
              </a:rPr>
              <a:t>ngày</a:t>
            </a:r>
            <a:r>
              <a:rPr lang="en-US" sz="2100" dirty="0" smtClean="0"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cs typeface="Times New Roman" panose="02020603050405020304" pitchFamily="18" charset="0"/>
              </a:rPr>
              <a:t>tùy</a:t>
            </a:r>
            <a:r>
              <a:rPr lang="en-US" sz="2100" dirty="0" smtClean="0"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cs typeface="Times New Roman" panose="02020603050405020304" pitchFamily="18" charset="0"/>
              </a:rPr>
              <a:t>vào</a:t>
            </a:r>
            <a:r>
              <a:rPr lang="en-US" sz="2100" dirty="0" smtClean="0"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cs typeface="Times New Roman" panose="02020603050405020304" pitchFamily="18" charset="0"/>
              </a:rPr>
              <a:t>loại</a:t>
            </a:r>
            <a:r>
              <a:rPr lang="en-US" sz="2100" dirty="0" smtClean="0"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cs typeface="Times New Roman" panose="02020603050405020304" pitchFamily="18" charset="0"/>
              </a:rPr>
              <a:t>phòng</a:t>
            </a:r>
            <a:r>
              <a:rPr lang="en-US" sz="2100" dirty="0" smtClean="0"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 err="1" smtClean="0">
                <a:cs typeface="Times New Roman" panose="02020603050405020304" pitchFamily="18" charset="0"/>
              </a:rPr>
              <a:t>Bảng</a:t>
            </a:r>
            <a:r>
              <a:rPr lang="en-US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KHU_VUC </a:t>
            </a:r>
            <a:r>
              <a:rPr lang="en-US" sz="2400" dirty="0" err="1" smtClean="0"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tên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mã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khu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vực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tương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100" dirty="0" smtClean="0">
                <a:cs typeface="Times New Roman" panose="02020603050405020304" pitchFamily="18" charset="0"/>
              </a:rPr>
              <a:t>“</a:t>
            </a:r>
            <a:r>
              <a:rPr lang="en-US" sz="2100" dirty="0" err="1" smtClean="0">
                <a:cs typeface="Times New Roman" panose="02020603050405020304" pitchFamily="18" charset="0"/>
              </a:rPr>
              <a:t>Khu</a:t>
            </a:r>
            <a:r>
              <a:rPr lang="en-US" sz="2100" dirty="0" smtClean="0"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cs typeface="Times New Roman" panose="02020603050405020304" pitchFamily="18" charset="0"/>
              </a:rPr>
              <a:t>vuc</a:t>
            </a:r>
            <a:r>
              <a:rPr lang="en-US" sz="2100" dirty="0" smtClean="0">
                <a:cs typeface="Times New Roman" panose="02020603050405020304" pitchFamily="18" charset="0"/>
              </a:rPr>
              <a:t> A”,	“A”</a:t>
            </a:r>
          </a:p>
          <a:p>
            <a:pPr lvl="1"/>
            <a:r>
              <a:rPr lang="en-US" sz="2100" dirty="0" smtClean="0">
                <a:cs typeface="Times New Roman" panose="02020603050405020304" pitchFamily="18" charset="0"/>
              </a:rPr>
              <a:t>“</a:t>
            </a:r>
            <a:r>
              <a:rPr lang="en-US" sz="2100" dirty="0" err="1" smtClean="0">
                <a:cs typeface="Times New Roman" panose="02020603050405020304" pitchFamily="18" charset="0"/>
              </a:rPr>
              <a:t>Khu</a:t>
            </a:r>
            <a:r>
              <a:rPr lang="en-US" sz="2100" dirty="0" smtClean="0"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cs typeface="Times New Roman" panose="02020603050405020304" pitchFamily="18" charset="0"/>
              </a:rPr>
              <a:t>vuc</a:t>
            </a:r>
            <a:r>
              <a:rPr lang="en-US" sz="2100" dirty="0" smtClean="0">
                <a:cs typeface="Times New Roman" panose="02020603050405020304" pitchFamily="18" charset="0"/>
              </a:rPr>
              <a:t> B”,	“B”</a:t>
            </a:r>
          </a:p>
          <a:p>
            <a:pPr lvl="1"/>
            <a:r>
              <a:rPr lang="en-US" sz="2100" dirty="0" smtClean="0">
                <a:cs typeface="Times New Roman" panose="02020603050405020304" pitchFamily="18" charset="0"/>
              </a:rPr>
              <a:t>“</a:t>
            </a:r>
            <a:r>
              <a:rPr lang="en-US" sz="2100" dirty="0" err="1" smtClean="0">
                <a:cs typeface="Times New Roman" panose="02020603050405020304" pitchFamily="18" charset="0"/>
              </a:rPr>
              <a:t>Khu</a:t>
            </a:r>
            <a:r>
              <a:rPr lang="en-US" sz="2100" dirty="0" smtClean="0"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cs typeface="Times New Roman" panose="02020603050405020304" pitchFamily="18" charset="0"/>
              </a:rPr>
              <a:t>vuc</a:t>
            </a:r>
            <a:r>
              <a:rPr lang="en-US" sz="2100" dirty="0" smtClean="0">
                <a:cs typeface="Times New Roman" panose="02020603050405020304" pitchFamily="18" charset="0"/>
              </a:rPr>
              <a:t> C”,	“C”</a:t>
            </a:r>
          </a:p>
          <a:p>
            <a:r>
              <a:rPr lang="en-US" sz="2400" dirty="0" err="1" smtClean="0">
                <a:cs typeface="Times New Roman" panose="02020603050405020304" pitchFamily="18" charset="0"/>
              </a:rPr>
              <a:t>Bảng</a:t>
            </a:r>
            <a:r>
              <a:rPr lang="en-US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TANG </a:t>
            </a:r>
            <a:r>
              <a:rPr lang="en-US" sz="2400" dirty="0" err="1" smtClean="0"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tên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mã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tầng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tương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100" dirty="0" smtClean="0">
                <a:cs typeface="Times New Roman" panose="02020603050405020304" pitchFamily="18" charset="0"/>
              </a:rPr>
              <a:t>“Tang 1”		“1”</a:t>
            </a:r>
          </a:p>
          <a:p>
            <a:pPr lvl="1"/>
            <a:r>
              <a:rPr lang="en-US" sz="2100" dirty="0" smtClean="0">
                <a:cs typeface="Times New Roman" panose="02020603050405020304" pitchFamily="18" charset="0"/>
              </a:rPr>
              <a:t>“Tang 2”		“2”</a:t>
            </a:r>
          </a:p>
          <a:p>
            <a:pPr lvl="1"/>
            <a:r>
              <a:rPr lang="en-US" sz="2100" dirty="0" smtClean="0">
                <a:cs typeface="Times New Roman" panose="02020603050405020304" pitchFamily="18" charset="0"/>
              </a:rPr>
              <a:t>“Tang 3”		“3”</a:t>
            </a:r>
          </a:p>
          <a:p>
            <a:pPr lvl="1"/>
            <a:r>
              <a:rPr lang="en-US" sz="2100" dirty="0" smtClean="0">
                <a:cs typeface="Times New Roman" panose="02020603050405020304" pitchFamily="18" charset="0"/>
              </a:rPr>
              <a:t>“Tang 4”		“4”</a:t>
            </a:r>
          </a:p>
          <a:p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6011" y="8574"/>
            <a:ext cx="9015326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 smtClean="0"/>
              <a:t>SƠ ĐỒ LOGIC DỮ LIỆU</a:t>
            </a:r>
            <a:endParaRPr lang="en-US" sz="2600" b="1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151517" y="2156690"/>
            <a:ext cx="1922601" cy="1400550"/>
            <a:chOff x="4289273" y="2470331"/>
            <a:chExt cx="2858291" cy="951337"/>
          </a:xfrm>
        </p:grpSpPr>
        <p:sp>
          <p:nvSpPr>
            <p:cNvPr id="133" name="Rectangle 132"/>
            <p:cNvSpPr/>
            <p:nvPr/>
          </p:nvSpPr>
          <p:spPr>
            <a:xfrm>
              <a:off x="4289273" y="2808333"/>
              <a:ext cx="2858285" cy="61333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b="1" u="sng" dirty="0" smtClean="0">
                  <a:latin typeface="Calibri (Body)"/>
                  <a:cs typeface="Times New Roman" panose="02020603050405020304" pitchFamily="18" charset="0"/>
                </a:rPr>
                <a:t>ID</a:t>
              </a:r>
              <a:r>
                <a:rPr lang="en-US" sz="1400" dirty="0" smtClean="0">
                  <a:latin typeface="Calibri (Body)"/>
                  <a:cs typeface="Times New Roman" panose="02020603050405020304" pitchFamily="18" charset="0"/>
                </a:rPr>
                <a:t>, </a:t>
              </a:r>
              <a:r>
                <a:rPr lang="en-US" sz="1400" dirty="0">
                  <a:latin typeface="Calibri (Body)"/>
                  <a:cs typeface="Times New Roman" panose="02020603050405020304" pitchFamily="18" charset="0"/>
                </a:rPr>
                <a:t>Ten, </a:t>
              </a:r>
              <a:r>
                <a:rPr lang="en-US" sz="1400" dirty="0" err="1" smtClean="0">
                  <a:latin typeface="Calibri (Body)"/>
                  <a:cs typeface="Times New Roman" panose="02020603050405020304" pitchFamily="18" charset="0"/>
                </a:rPr>
                <a:t>Ma_so</a:t>
              </a:r>
              <a:r>
                <a:rPr lang="en-US" sz="1400" dirty="0" smtClean="0">
                  <a:latin typeface="Calibri (Body)"/>
                  <a:cs typeface="Times New Roman" panose="02020603050405020304" pitchFamily="18" charset="0"/>
                </a:rPr>
                <a:t>, ID_LOAI_PHONG, ID_TANG</a:t>
              </a:r>
              <a:endParaRPr lang="en-US" sz="1400" dirty="0">
                <a:latin typeface="Calibri (Body)"/>
                <a:cs typeface="Times New Roman" panose="02020603050405020304" pitchFamily="18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289274" y="2470331"/>
              <a:ext cx="2858290" cy="33800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PHONG</a:t>
              </a:r>
              <a:endParaRPr lang="en-US" b="1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151518" y="3868565"/>
            <a:ext cx="1922605" cy="2637737"/>
            <a:chOff x="4495799" y="2497126"/>
            <a:chExt cx="2651760" cy="4522259"/>
          </a:xfrm>
        </p:grpSpPr>
        <p:sp>
          <p:nvSpPr>
            <p:cNvPr id="136" name="Rectangle 135"/>
            <p:cNvSpPr/>
            <p:nvPr/>
          </p:nvSpPr>
          <p:spPr>
            <a:xfrm>
              <a:off x="4495803" y="3365802"/>
              <a:ext cx="2651750" cy="365358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b="1" u="sng" dirty="0" smtClean="0">
                  <a:latin typeface="Calibri (Body)"/>
                  <a:cs typeface="Times New Roman" panose="02020603050405020304" pitchFamily="18" charset="0"/>
                </a:rPr>
                <a:t>ID</a:t>
              </a:r>
              <a:r>
                <a:rPr lang="en-US" sz="1400" dirty="0" smtClean="0">
                  <a:latin typeface="Calibri (Body)"/>
                  <a:cs typeface="Times New Roman" panose="02020603050405020304" pitchFamily="18" charset="0"/>
                </a:rPr>
                <a:t>, </a:t>
              </a:r>
              <a:r>
                <a:rPr lang="en-US" sz="1400" b="1" dirty="0" err="1" smtClean="0">
                  <a:latin typeface="Calibri (Body)"/>
                  <a:cs typeface="Times New Roman" panose="02020603050405020304" pitchFamily="18" charset="0"/>
                </a:rPr>
                <a:t>Tien_thue</a:t>
              </a:r>
              <a:r>
                <a:rPr lang="en-US" sz="1400" b="1" dirty="0" smtClean="0">
                  <a:latin typeface="Calibri (Body)"/>
                  <a:cs typeface="Times New Roman" panose="02020603050405020304" pitchFamily="18" charset="0"/>
                </a:rPr>
                <a:t>, </a:t>
              </a:r>
              <a:r>
                <a:rPr lang="en-US" sz="1400" dirty="0" err="1" smtClean="0">
                  <a:latin typeface="Calibri (Body)"/>
                  <a:cs typeface="Times New Roman" panose="02020603050405020304" pitchFamily="18" charset="0"/>
                </a:rPr>
                <a:t>DS_Ho_ten</a:t>
              </a:r>
              <a:r>
                <a:rPr lang="en-US" sz="1400" dirty="0" smtClean="0">
                  <a:latin typeface="Calibri (Body)"/>
                  <a:cs typeface="Times New Roman" panose="02020603050405020304" pitchFamily="18" charset="0"/>
                </a:rPr>
                <a:t>, DS_CMND, </a:t>
              </a:r>
              <a:r>
                <a:rPr lang="en-US" sz="1400" dirty="0" err="1" smtClean="0">
                  <a:latin typeface="Calibri (Body)"/>
                  <a:cs typeface="Times New Roman" panose="02020603050405020304" pitchFamily="18" charset="0"/>
                </a:rPr>
                <a:t>Ngay_bat_dau_thue</a:t>
              </a:r>
              <a:r>
                <a:rPr lang="en-US" sz="1400" dirty="0" smtClean="0">
                  <a:latin typeface="Calibri (Body)"/>
                  <a:cs typeface="Times New Roman" panose="02020603050405020304" pitchFamily="18" charset="0"/>
                </a:rPr>
                <a:t>, </a:t>
              </a:r>
              <a:r>
                <a:rPr lang="en-US" sz="1400" dirty="0" err="1">
                  <a:latin typeface="Calibri (Body)"/>
                  <a:cs typeface="Times New Roman" panose="02020603050405020304" pitchFamily="18" charset="0"/>
                </a:rPr>
                <a:t>Ngay_du_kien_tra</a:t>
              </a:r>
              <a:r>
                <a:rPr lang="en-US" sz="1400" dirty="0">
                  <a:latin typeface="Calibri (Body)"/>
                  <a:cs typeface="Times New Roman" panose="02020603050405020304" pitchFamily="18" charset="0"/>
                </a:rPr>
                <a:t>, </a:t>
              </a:r>
              <a:r>
                <a:rPr lang="en-US" sz="1400" dirty="0" err="1">
                  <a:latin typeface="Calibri (Body)"/>
                  <a:cs typeface="Times New Roman" panose="02020603050405020304" pitchFamily="18" charset="0"/>
                </a:rPr>
                <a:t>Ngay_tra</a:t>
              </a:r>
              <a:r>
                <a:rPr lang="en-US" sz="1400" dirty="0">
                  <a:latin typeface="Calibri (Body)"/>
                  <a:cs typeface="Times New Roman" panose="02020603050405020304" pitchFamily="18" charset="0"/>
                </a:rPr>
                <a:t>, </a:t>
              </a:r>
              <a:r>
                <a:rPr lang="en-US" sz="1400" dirty="0" smtClean="0">
                  <a:latin typeface="Calibri (Body)"/>
                  <a:cs typeface="Times New Roman" panose="02020603050405020304" pitchFamily="18" charset="0"/>
                </a:rPr>
                <a:t>ID_PHONG</a:t>
              </a:r>
              <a:endParaRPr lang="en-US" sz="1400" dirty="0">
                <a:latin typeface="Calibri (Body)"/>
                <a:cs typeface="Times New Roman" panose="02020603050405020304" pitchFamily="18" charset="0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495799" y="2497126"/>
              <a:ext cx="2651760" cy="86867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PHIEU_THUE</a:t>
              </a:r>
              <a:endParaRPr lang="en-US" b="1" dirty="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3846647" y="618266"/>
            <a:ext cx="1626174" cy="1239034"/>
            <a:chOff x="4542331" y="2388343"/>
            <a:chExt cx="2605232" cy="1379671"/>
          </a:xfrm>
        </p:grpSpPr>
        <p:sp>
          <p:nvSpPr>
            <p:cNvPr id="139" name="Rectangle 138"/>
            <p:cNvSpPr/>
            <p:nvPr/>
          </p:nvSpPr>
          <p:spPr>
            <a:xfrm>
              <a:off x="4542331" y="2895601"/>
              <a:ext cx="2605229" cy="87241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b="1" u="sng" dirty="0">
                  <a:latin typeface="Calibri (Body)"/>
                  <a:cs typeface="Times New Roman" panose="02020603050405020304" pitchFamily="18" charset="0"/>
                </a:rPr>
                <a:t>ID</a:t>
              </a:r>
              <a:r>
                <a:rPr lang="en-US" sz="1500" dirty="0">
                  <a:latin typeface="Calibri (Body)"/>
                  <a:cs typeface="Times New Roman" panose="02020603050405020304" pitchFamily="18" charset="0"/>
                </a:rPr>
                <a:t>, </a:t>
              </a:r>
              <a:r>
                <a:rPr lang="en-US" sz="1500" dirty="0" err="1">
                  <a:latin typeface="Calibri (Body)"/>
                  <a:cs typeface="Times New Roman" panose="02020603050405020304" pitchFamily="18" charset="0"/>
                </a:rPr>
                <a:t>Dia_chi</a:t>
              </a:r>
              <a:r>
                <a:rPr lang="en-US" sz="1500" dirty="0">
                  <a:latin typeface="Calibri (Body)"/>
                  <a:cs typeface="Times New Roman" panose="02020603050405020304" pitchFamily="18" charset="0"/>
                </a:rPr>
                <a:t>, Mail, </a:t>
              </a:r>
              <a:r>
                <a:rPr lang="en-US" sz="1500" dirty="0" smtClean="0">
                  <a:latin typeface="Calibri (Body)"/>
                  <a:cs typeface="Times New Roman" panose="02020603050405020304" pitchFamily="18" charset="0"/>
                </a:rPr>
                <a:t>Ten, </a:t>
              </a:r>
              <a:r>
                <a:rPr lang="en-US" sz="1500" dirty="0" err="1" smtClean="0">
                  <a:latin typeface="Calibri (Body)"/>
                  <a:cs typeface="Times New Roman" panose="02020603050405020304" pitchFamily="18" charset="0"/>
                </a:rPr>
                <a:t>Dien_thoai</a:t>
              </a:r>
              <a:r>
                <a:rPr lang="en-US" sz="1500" dirty="0" smtClean="0">
                  <a:latin typeface="Calibri (Body)"/>
                  <a:cs typeface="Times New Roman" panose="02020603050405020304" pitchFamily="18" charset="0"/>
                </a:rPr>
                <a:t> </a:t>
              </a:r>
              <a:endParaRPr lang="en-US" sz="1500" dirty="0">
                <a:latin typeface="Calibri (Body)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542333" y="2388343"/>
              <a:ext cx="2605230" cy="5470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KHACH_SAN</a:t>
              </a:r>
              <a:endParaRPr lang="en-US" b="1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841310" y="593345"/>
            <a:ext cx="1758356" cy="1256553"/>
            <a:chOff x="4082877" y="2352942"/>
            <a:chExt cx="3064683" cy="1023276"/>
          </a:xfrm>
        </p:grpSpPr>
        <p:sp>
          <p:nvSpPr>
            <p:cNvPr id="142" name="Rectangle 141"/>
            <p:cNvSpPr/>
            <p:nvPr/>
          </p:nvSpPr>
          <p:spPr>
            <a:xfrm>
              <a:off x="4082878" y="2723154"/>
              <a:ext cx="3064682" cy="6530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b="1" u="sng" dirty="0" smtClean="0">
                  <a:latin typeface="Calibri (Body)"/>
                  <a:cs typeface="Times New Roman" panose="02020603050405020304" pitchFamily="18" charset="0"/>
                </a:rPr>
                <a:t>ID</a:t>
              </a:r>
              <a:r>
                <a:rPr lang="en-US" sz="1500" dirty="0" smtClean="0">
                  <a:latin typeface="Calibri (Body)"/>
                  <a:cs typeface="Times New Roman" panose="02020603050405020304" pitchFamily="18" charset="0"/>
                </a:rPr>
                <a:t>, Ten, </a:t>
              </a:r>
              <a:r>
                <a:rPr lang="en-US" sz="1500" dirty="0" err="1" smtClean="0">
                  <a:latin typeface="Calibri (Body)"/>
                  <a:cs typeface="Times New Roman" panose="02020603050405020304" pitchFamily="18" charset="0"/>
                </a:rPr>
                <a:t>Ma_so</a:t>
              </a:r>
              <a:r>
                <a:rPr lang="en-US" sz="1500" dirty="0" smtClean="0">
                  <a:latin typeface="Calibri (Body)"/>
                  <a:cs typeface="Times New Roman" panose="02020603050405020304" pitchFamily="18" charset="0"/>
                </a:rPr>
                <a:t>, ID_KHACH_SAN</a:t>
              </a:r>
              <a:endParaRPr lang="en-US" sz="1500" dirty="0">
                <a:latin typeface="Calibri (Body)"/>
                <a:cs typeface="Times New Roman" panose="02020603050405020304" pitchFamily="18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082877" y="2352942"/>
              <a:ext cx="3064683" cy="37021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KHU_VUC</a:t>
              </a:r>
              <a:endParaRPr lang="en-US" b="1" dirty="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151518" y="593345"/>
            <a:ext cx="1510014" cy="1263955"/>
            <a:chOff x="4495799" y="2470331"/>
            <a:chExt cx="2067124" cy="901566"/>
          </a:xfrm>
        </p:grpSpPr>
        <p:sp>
          <p:nvSpPr>
            <p:cNvPr id="145" name="Rectangle 144"/>
            <p:cNvSpPr/>
            <p:nvPr/>
          </p:nvSpPr>
          <p:spPr>
            <a:xfrm>
              <a:off x="4495799" y="2808333"/>
              <a:ext cx="2067124" cy="5635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smtClean="0">
                  <a:cs typeface="Times New Roman" panose="02020603050405020304" pitchFamily="18" charset="0"/>
                </a:rPr>
                <a:t>Ten, </a:t>
              </a:r>
              <a:r>
                <a:rPr lang="en-US" sz="1500" b="1" u="sng" dirty="0" smtClean="0">
                  <a:cs typeface="Times New Roman" panose="02020603050405020304" pitchFamily="18" charset="0"/>
                </a:rPr>
                <a:t>ID</a:t>
              </a:r>
              <a:r>
                <a:rPr lang="en-US" sz="1500" dirty="0" smtClean="0">
                  <a:cs typeface="Times New Roman" panose="02020603050405020304" pitchFamily="18" charset="0"/>
                </a:rPr>
                <a:t>, </a:t>
              </a:r>
              <a:r>
                <a:rPr lang="en-US" sz="1500" dirty="0" err="1" smtClean="0">
                  <a:cs typeface="Times New Roman" panose="02020603050405020304" pitchFamily="18" charset="0"/>
                </a:rPr>
                <a:t>Ma_so</a:t>
              </a:r>
              <a:r>
                <a:rPr lang="en-US" sz="1500" dirty="0" smtClean="0">
                  <a:cs typeface="Times New Roman" panose="02020603050405020304" pitchFamily="18" charset="0"/>
                </a:rPr>
                <a:t>, ID_KHU_VUC</a:t>
              </a:r>
              <a:endParaRPr lang="en-US" sz="1500" dirty="0">
                <a:cs typeface="Times New Roman" panose="02020603050405020304" pitchFamily="18" charset="0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4495801" y="2470331"/>
              <a:ext cx="2067121" cy="33800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TANG</a:t>
              </a:r>
              <a:endParaRPr lang="en-US" b="1" dirty="0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2326767" y="2156689"/>
            <a:ext cx="3201984" cy="1236172"/>
            <a:chOff x="4495799" y="2334342"/>
            <a:chExt cx="2651766" cy="897072"/>
          </a:xfrm>
          <a:solidFill>
            <a:srgbClr val="CC99FF"/>
          </a:solidFill>
        </p:grpSpPr>
        <p:sp>
          <p:nvSpPr>
            <p:cNvPr id="148" name="Rectangle 147"/>
            <p:cNvSpPr/>
            <p:nvPr/>
          </p:nvSpPr>
          <p:spPr>
            <a:xfrm>
              <a:off x="4495799" y="2754362"/>
              <a:ext cx="2651760" cy="477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b="1" u="sng" dirty="0" smtClean="0">
                  <a:latin typeface="Calibri (Body)"/>
                  <a:cs typeface="Times New Roman" panose="02020603050405020304" pitchFamily="18" charset="0"/>
                </a:rPr>
                <a:t>ID</a:t>
              </a:r>
              <a:r>
                <a:rPr lang="en-US" sz="1500" dirty="0" smtClean="0">
                  <a:latin typeface="Calibri (Body)"/>
                  <a:cs typeface="Times New Roman" panose="02020603050405020304" pitchFamily="18" charset="0"/>
                </a:rPr>
                <a:t>, Ten, </a:t>
              </a:r>
              <a:r>
                <a:rPr lang="en-US" sz="1500" dirty="0" err="1" smtClean="0">
                  <a:latin typeface="Calibri (Body)"/>
                  <a:cs typeface="Times New Roman" panose="02020603050405020304" pitchFamily="18" charset="0"/>
                </a:rPr>
                <a:t>Tien_nghi</a:t>
              </a:r>
              <a:r>
                <a:rPr lang="en-US" sz="1500" dirty="0" smtClean="0">
                  <a:latin typeface="Calibri (Body)"/>
                  <a:cs typeface="Times New Roman" panose="02020603050405020304" pitchFamily="18" charset="0"/>
                </a:rPr>
                <a:t>, </a:t>
              </a:r>
              <a:r>
                <a:rPr lang="en-US" sz="1500" dirty="0" err="1">
                  <a:latin typeface="Calibri (Body)"/>
                  <a:cs typeface="Times New Roman" panose="02020603050405020304" pitchFamily="18" charset="0"/>
                </a:rPr>
                <a:t>Don_gia</a:t>
              </a:r>
              <a:r>
                <a:rPr lang="en-US" sz="1500" dirty="0">
                  <a:latin typeface="Calibri (Body)"/>
                  <a:cs typeface="Times New Roman" panose="02020603050405020304" pitchFamily="18" charset="0"/>
                </a:rPr>
                <a:t>, </a:t>
              </a:r>
              <a:r>
                <a:rPr lang="en-US" sz="1500" dirty="0" err="1">
                  <a:latin typeface="Calibri (Body)"/>
                  <a:cs typeface="Times New Roman" panose="02020603050405020304" pitchFamily="18" charset="0"/>
                </a:rPr>
                <a:t>So_khach_toi_da</a:t>
              </a:r>
              <a:r>
                <a:rPr lang="en-US" sz="1500" dirty="0" smtClean="0">
                  <a:latin typeface="Calibri (Body)"/>
                  <a:cs typeface="Times New Roman" panose="02020603050405020304" pitchFamily="18" charset="0"/>
                </a:rPr>
                <a:t>, </a:t>
              </a:r>
              <a:r>
                <a:rPr lang="en-US" sz="1500" dirty="0" err="1" smtClean="0">
                  <a:latin typeface="Calibri (Body)"/>
                  <a:cs typeface="Times New Roman" panose="02020603050405020304" pitchFamily="18" charset="0"/>
                </a:rPr>
                <a:t>Ma_so</a:t>
              </a:r>
              <a:r>
                <a:rPr lang="en-US" sz="1500" dirty="0" smtClean="0">
                  <a:latin typeface="Calibri (Body)"/>
                  <a:cs typeface="Times New Roman" panose="02020603050405020304" pitchFamily="18" charset="0"/>
                </a:rPr>
                <a:t>, </a:t>
              </a:r>
              <a:endParaRPr lang="en-US" sz="1500" dirty="0">
                <a:latin typeface="Calibri (Body)"/>
                <a:cs typeface="Times New Roman" panose="02020603050405020304" pitchFamily="18" charset="0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495805" y="2334342"/>
              <a:ext cx="2651760" cy="43063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LOAI_PHONG</a:t>
              </a:r>
              <a:endParaRPr lang="en-US" b="1" dirty="0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2288424" y="4607043"/>
            <a:ext cx="3240320" cy="862533"/>
            <a:chOff x="4495800" y="2346960"/>
            <a:chExt cx="2651760" cy="1787666"/>
          </a:xfrm>
        </p:grpSpPr>
        <p:sp>
          <p:nvSpPr>
            <p:cNvPr id="151" name="Rectangle 150"/>
            <p:cNvSpPr/>
            <p:nvPr/>
          </p:nvSpPr>
          <p:spPr>
            <a:xfrm>
              <a:off x="4495800" y="2895600"/>
              <a:ext cx="2651760" cy="123902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b="1" u="sng" dirty="0" smtClean="0">
                  <a:latin typeface="Calibri (Body)"/>
                  <a:cs typeface="Times New Roman" panose="02020603050405020304" pitchFamily="18" charset="0"/>
                </a:rPr>
                <a:t>ID</a:t>
              </a:r>
              <a:r>
                <a:rPr lang="en-US" sz="1500" dirty="0" smtClean="0">
                  <a:latin typeface="Calibri (Body)"/>
                  <a:cs typeface="Times New Roman" panose="02020603050405020304" pitchFamily="18" charset="0"/>
                </a:rPr>
                <a:t>, </a:t>
              </a:r>
              <a:r>
                <a:rPr lang="en-US" sz="1500" dirty="0" err="1">
                  <a:latin typeface="Calibri (Body)"/>
                  <a:cs typeface="Times New Roman" panose="02020603050405020304" pitchFamily="18" charset="0"/>
                </a:rPr>
                <a:t>Mat_khau</a:t>
              </a:r>
              <a:r>
                <a:rPr lang="en-US" sz="1500" dirty="0">
                  <a:latin typeface="Calibri (Body)"/>
                  <a:cs typeface="Times New Roman" panose="02020603050405020304" pitchFamily="18" charset="0"/>
                </a:rPr>
                <a:t> </a:t>
              </a:r>
              <a:r>
                <a:rPr lang="en-US" sz="1500" dirty="0" err="1">
                  <a:latin typeface="Calibri (Body)"/>
                  <a:cs typeface="Times New Roman" panose="02020603050405020304" pitchFamily="18" charset="0"/>
                </a:rPr>
                <a:t>Ten_dang_nhap</a:t>
              </a:r>
              <a:r>
                <a:rPr lang="en-US" sz="1500" dirty="0" smtClean="0">
                  <a:latin typeface="Calibri (Body)"/>
                  <a:cs typeface="Times New Roman" panose="02020603050405020304" pitchFamily="18" charset="0"/>
                </a:rPr>
                <a:t>, DS_ID_KHU_VUC</a:t>
              </a:r>
              <a:endParaRPr lang="en-US" sz="1500" dirty="0">
                <a:latin typeface="Calibri (Body)"/>
                <a:cs typeface="Times New Roman" panose="02020603050405020304" pitchFamily="18" charset="0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4495800" y="2346960"/>
              <a:ext cx="2651760" cy="54864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QLKV</a:t>
              </a:r>
              <a:endParaRPr lang="en-US" b="1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2288772" y="5570235"/>
            <a:ext cx="3239972" cy="979469"/>
            <a:chOff x="4495800" y="2346960"/>
            <a:chExt cx="2651760" cy="1787666"/>
          </a:xfrm>
        </p:grpSpPr>
        <p:sp>
          <p:nvSpPr>
            <p:cNvPr id="154" name="Rectangle 153"/>
            <p:cNvSpPr/>
            <p:nvPr/>
          </p:nvSpPr>
          <p:spPr>
            <a:xfrm>
              <a:off x="4495800" y="2895600"/>
              <a:ext cx="2651760" cy="123902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b="1" u="sng" dirty="0" smtClean="0">
                  <a:latin typeface="Calibri (Body)"/>
                  <a:cs typeface="Times New Roman" panose="02020603050405020304" pitchFamily="18" charset="0"/>
                </a:rPr>
                <a:t>ID</a:t>
              </a:r>
              <a:r>
                <a:rPr lang="en-US" sz="1500" dirty="0" smtClean="0">
                  <a:latin typeface="Calibri (Body)"/>
                  <a:cs typeface="Times New Roman" panose="02020603050405020304" pitchFamily="18" charset="0"/>
                </a:rPr>
                <a:t>, </a:t>
              </a:r>
              <a:r>
                <a:rPr lang="en-US" sz="1500" dirty="0" err="1">
                  <a:latin typeface="Calibri (Body)"/>
                  <a:cs typeface="Times New Roman" panose="02020603050405020304" pitchFamily="18" charset="0"/>
                </a:rPr>
                <a:t>Mat_khau</a:t>
              </a:r>
              <a:r>
                <a:rPr lang="en-US" sz="1500" dirty="0">
                  <a:latin typeface="Calibri (Body)"/>
                  <a:cs typeface="Times New Roman" panose="02020603050405020304" pitchFamily="18" charset="0"/>
                </a:rPr>
                <a:t> </a:t>
              </a:r>
              <a:r>
                <a:rPr lang="en-US" sz="1500" dirty="0" err="1">
                  <a:latin typeface="Calibri (Body)"/>
                  <a:cs typeface="Times New Roman" panose="02020603050405020304" pitchFamily="18" charset="0"/>
                </a:rPr>
                <a:t>Ten_dang_nhap</a:t>
              </a:r>
              <a:r>
                <a:rPr lang="en-US" sz="1500" dirty="0" smtClean="0">
                  <a:latin typeface="Calibri (Body)"/>
                  <a:cs typeface="Times New Roman" panose="02020603050405020304" pitchFamily="18" charset="0"/>
                </a:rPr>
                <a:t>, ID_KHU_VUC</a:t>
              </a:r>
              <a:endParaRPr lang="en-US" sz="1500" dirty="0">
                <a:latin typeface="Calibri (Body)"/>
                <a:cs typeface="Times New Roman" panose="02020603050405020304" pitchFamily="18" charset="0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4495800" y="2346960"/>
              <a:ext cx="2651760" cy="54864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TIEP_TAN</a:t>
              </a:r>
              <a:endParaRPr lang="en-US" b="1" dirty="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2291167" y="3557240"/>
            <a:ext cx="3237582" cy="944450"/>
            <a:chOff x="4495800" y="2346960"/>
            <a:chExt cx="2651760" cy="1787666"/>
          </a:xfrm>
        </p:grpSpPr>
        <p:sp>
          <p:nvSpPr>
            <p:cNvPr id="157" name="Rectangle 156"/>
            <p:cNvSpPr/>
            <p:nvPr/>
          </p:nvSpPr>
          <p:spPr>
            <a:xfrm>
              <a:off x="4495800" y="2895600"/>
              <a:ext cx="2651760" cy="123902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b="1" u="sng" dirty="0" smtClean="0">
                  <a:latin typeface="Calibri (Body)"/>
                  <a:cs typeface="Times New Roman" panose="02020603050405020304" pitchFamily="18" charset="0"/>
                </a:rPr>
                <a:t>ID</a:t>
              </a:r>
              <a:r>
                <a:rPr lang="en-US" sz="1500" dirty="0" smtClean="0">
                  <a:latin typeface="Calibri (Body)"/>
                  <a:cs typeface="Times New Roman" panose="02020603050405020304" pitchFamily="18" charset="0"/>
                </a:rPr>
                <a:t>, </a:t>
              </a:r>
              <a:r>
                <a:rPr lang="en-US" sz="1500" dirty="0" err="1">
                  <a:latin typeface="Calibri (Body)"/>
                  <a:cs typeface="Times New Roman" panose="02020603050405020304" pitchFamily="18" charset="0"/>
                </a:rPr>
                <a:t>Mat_khau</a:t>
              </a:r>
              <a:r>
                <a:rPr lang="en-US" sz="1500" dirty="0">
                  <a:latin typeface="Calibri (Body)"/>
                  <a:cs typeface="Times New Roman" panose="02020603050405020304" pitchFamily="18" charset="0"/>
                </a:rPr>
                <a:t> </a:t>
              </a:r>
              <a:r>
                <a:rPr lang="en-US" sz="1500" dirty="0" err="1">
                  <a:latin typeface="Calibri (Body)"/>
                  <a:cs typeface="Times New Roman" panose="02020603050405020304" pitchFamily="18" charset="0"/>
                </a:rPr>
                <a:t>Ten_dang_nhap</a:t>
              </a:r>
              <a:r>
                <a:rPr lang="en-US" sz="1500" dirty="0" smtClean="0">
                  <a:latin typeface="Calibri (Body)"/>
                  <a:cs typeface="Times New Roman" panose="02020603050405020304" pitchFamily="18" charset="0"/>
                </a:rPr>
                <a:t>, ID_KHACH_SAN</a:t>
              </a:r>
              <a:endParaRPr lang="en-US" sz="1500" dirty="0">
                <a:latin typeface="Calibri (Body)"/>
                <a:cs typeface="Times New Roman" panose="02020603050405020304" pitchFamily="18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495800" y="2346960"/>
              <a:ext cx="2651760" cy="54864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QLKS</a:t>
              </a:r>
              <a:endParaRPr lang="en-US" b="1" dirty="0"/>
            </a:p>
          </p:txBody>
        </p:sp>
      </p:grpSp>
      <p:cxnSp>
        <p:nvCxnSpPr>
          <p:cNvPr id="159" name="Straight Arrow Connector 158"/>
          <p:cNvCxnSpPr>
            <a:stCxn id="142" idx="3"/>
            <a:endCxn id="139" idx="1"/>
          </p:cNvCxnSpPr>
          <p:nvPr/>
        </p:nvCxnSpPr>
        <p:spPr>
          <a:xfrm>
            <a:off x="3599666" y="1448927"/>
            <a:ext cx="246981" cy="16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45" idx="3"/>
            <a:endCxn id="142" idx="1"/>
          </p:cNvCxnSpPr>
          <p:nvPr/>
        </p:nvCxnSpPr>
        <p:spPr>
          <a:xfrm flipV="1">
            <a:off x="1661532" y="1448927"/>
            <a:ext cx="179779" cy="13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34" idx="0"/>
            <a:endCxn id="145" idx="2"/>
          </p:cNvCxnSpPr>
          <p:nvPr/>
        </p:nvCxnSpPr>
        <p:spPr>
          <a:xfrm flipH="1" flipV="1">
            <a:off x="906525" y="1857300"/>
            <a:ext cx="206293" cy="2993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3" idx="3"/>
            <a:endCxn id="148" idx="1"/>
          </p:cNvCxnSpPr>
          <p:nvPr/>
        </p:nvCxnSpPr>
        <p:spPr>
          <a:xfrm flipV="1">
            <a:off x="2074115" y="3064171"/>
            <a:ext cx="252652" cy="415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7" idx="0"/>
            <a:endCxn id="133" idx="2"/>
          </p:cNvCxnSpPr>
          <p:nvPr/>
        </p:nvCxnSpPr>
        <p:spPr>
          <a:xfrm flipH="1" flipV="1">
            <a:off x="1112816" y="3557240"/>
            <a:ext cx="5" cy="311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5637854" y="4761571"/>
            <a:ext cx="3398702" cy="178813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latin typeface="+mj-lt"/>
                <a:cs typeface="Times New Roman" panose="02020603050405020304" pitchFamily="18" charset="0"/>
              </a:rPr>
              <a:t>Du_lieu</a:t>
            </a:r>
            <a:endParaRPr lang="en-US" sz="1600" b="1" dirty="0" smtClean="0">
              <a:latin typeface="+mj-lt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+mj-lt"/>
                <a:cs typeface="Times New Roman" panose="02020603050405020304" pitchFamily="18" charset="0"/>
              </a:rPr>
              <a:t>     Media</a:t>
            </a:r>
          </a:p>
          <a:p>
            <a:r>
              <a:rPr lang="en-US" sz="1600" b="1" dirty="0" smtClean="0">
                <a:latin typeface="+mj-lt"/>
                <a:cs typeface="Times New Roman" panose="02020603050405020304" pitchFamily="18" charset="0"/>
              </a:rPr>
              <a:t>          </a:t>
            </a:r>
            <a:r>
              <a:rPr lang="en-US" sz="1600" b="1" dirty="0" err="1" smtClean="0">
                <a:latin typeface="+mj-lt"/>
                <a:cs typeface="Times New Roman" panose="02020603050405020304" pitchFamily="18" charset="0"/>
              </a:rPr>
              <a:t>Bieu_tuong</a:t>
            </a:r>
            <a:endParaRPr lang="en-US" sz="1600" b="1" dirty="0" smtClean="0">
              <a:latin typeface="+mj-lt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	PhongCoNguoiO.png</a:t>
            </a:r>
          </a:p>
          <a:p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	PhongTrong.png	logo.png</a:t>
            </a:r>
          </a:p>
          <a:p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	…</a:t>
            </a:r>
          </a:p>
        </p:txBody>
      </p:sp>
      <p:sp>
        <p:nvSpPr>
          <p:cNvPr id="169" name="Date Placeholder 16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508C-07A8-481D-9529-F553D0B701A5}" type="datetime1">
              <a:rPr lang="en-US" smtClean="0"/>
              <a:t>12/01/2016</a:t>
            </a:fld>
            <a:endParaRPr lang="en-US"/>
          </a:p>
        </p:txBody>
      </p:sp>
      <p:sp>
        <p:nvSpPr>
          <p:cNvPr id="170" name="Slide Number Placeholder 1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5453-CBF7-43B6-BEBC-7D1768029A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NỘI DUNG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TÓM TẮT YÊU CẦU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GIẢI </a:t>
            </a:r>
            <a:r>
              <a:rPr lang="en-US" dirty="0" smtClean="0"/>
              <a:t>PHÁP NGƯỜI </a:t>
            </a:r>
            <a:r>
              <a:rPr lang="en-US" dirty="0" smtClean="0"/>
              <a:t>DÙNG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GIẢI PHÁP KIẾN TRÚC PHẦN MỀM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KIẾN TRÚC PHẦN MỀM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HỒ </a:t>
            </a:r>
            <a:r>
              <a:rPr lang="en-US" b="1" dirty="0" smtClean="0"/>
              <a:t>SƠ GIAO DIỆN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QUẢN LÝ KHÁCH SẠN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QUẢN LÝ KHU VỰC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TIÊP TÂN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KHÁCH (WEB)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SƠ ĐỒ LOGIC DỮ LIỆU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5E2F-B95A-4B7E-9322-26CD7E3E6A95}" type="datetime1">
              <a:rPr lang="en-US" smtClean="0"/>
              <a:t>12/01/2016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5453-CBF7-43B6-BEBC-7D1768029A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638484"/>
          </a:xfrm>
        </p:spPr>
        <p:txBody>
          <a:bodyPr/>
          <a:lstStyle/>
          <a:p>
            <a:r>
              <a:rPr lang="en-US" b="1" dirty="0" smtClean="0"/>
              <a:t>TÓM TẮT YÊU CẦU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0299" y="638484"/>
            <a:ext cx="8771828" cy="60745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 smtClean="0"/>
              <a:t>Thiết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kế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giao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diện</a:t>
            </a:r>
            <a:endParaRPr lang="en-US" sz="24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QUẢN LÝ KHÁCH SẠN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: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, </a:t>
            </a:r>
            <a:r>
              <a:rPr lang="en-US" dirty="0" err="1" smtClean="0"/>
              <a:t>tháng</a:t>
            </a:r>
            <a:r>
              <a:rPr lang="en-US" dirty="0" smtClean="0"/>
              <a:t>,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(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thác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thuê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(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thác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QUẢN LÝ KHU VỰC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: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, </a:t>
            </a:r>
            <a:r>
              <a:rPr lang="en-US" dirty="0" err="1" smtClean="0"/>
              <a:t>tháng</a:t>
            </a:r>
            <a:r>
              <a:rPr lang="en-US" dirty="0" smtClean="0"/>
              <a:t>,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(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thác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thuê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(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thác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TIẾP TÂN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: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thuê</a:t>
            </a:r>
            <a:r>
              <a:rPr lang="en-US" dirty="0" smtClean="0"/>
              <a:t> (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thuê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(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thác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KHÁCH HÀNG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(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thác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tin)</a:t>
            </a:r>
          </a:p>
          <a:p>
            <a:pPr marL="0" indent="0">
              <a:buNone/>
            </a:pPr>
            <a:r>
              <a:rPr lang="en-US" sz="2400" b="1" dirty="0" err="1" smtClean="0"/>
              <a:t>Thiết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kế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dữ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liệu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(7)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:		LOAI_PHONG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:		KHACH_SAN, KHU_VUC, TANG, PHONG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Người</a:t>
            </a:r>
            <a:r>
              <a:rPr lang="en-US" dirty="0" smtClean="0"/>
              <a:t>:		KHACH_HANG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:	PHIEU_THUE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4353-CEA5-4A97-9295-9ADBD87E380C}" type="datetime1">
              <a:rPr lang="en-US" smtClean="0"/>
              <a:t>12/01/2016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5453-CBF7-43B6-BEBC-7D1768029A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2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69"/>
            <a:ext cx="7886700" cy="582728"/>
          </a:xfrm>
        </p:spPr>
        <p:txBody>
          <a:bodyPr/>
          <a:lstStyle/>
          <a:p>
            <a:r>
              <a:rPr lang="en-US" b="1" dirty="0" smtClean="0"/>
              <a:t>GIẢI PHÁP NGƯỜI DÙNG</a:t>
            </a:r>
            <a:endParaRPr lang="en-US" b="1" dirty="0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9564-C8F1-4368-ACAB-A2A9905A788C}" type="datetime1">
              <a:rPr lang="en-US" smtClean="0"/>
              <a:t>12/01/2016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02384" y="963329"/>
            <a:ext cx="1899062" cy="742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600" b="1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6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6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b="1" dirty="0" smtClean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600" b="1" dirty="0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TIẾP TÂN</a:t>
            </a:r>
            <a:endParaRPr lang="en-US" sz="1600" b="1" dirty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6408" y="2682393"/>
            <a:ext cx="2140420" cy="771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600" b="1" dirty="0" err="1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600" b="1" dirty="0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endParaRPr lang="en-US" sz="1600" b="1" dirty="0" smtClean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600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QUẢN LÝ KHU VỰC</a:t>
            </a:r>
            <a:endParaRPr lang="en-US" sz="1600" b="1" dirty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07971" y="2879417"/>
            <a:ext cx="2682377" cy="771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600" b="1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6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6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b="1" dirty="0" smtClean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600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QUẢN LÝ </a:t>
            </a:r>
            <a:r>
              <a:rPr lang="en-US" sz="1600" b="1" dirty="0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KHÁCH </a:t>
            </a:r>
            <a:r>
              <a:rPr lang="en-US" sz="16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SẠN</a:t>
            </a: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302384" y="4759940"/>
            <a:ext cx="8348082" cy="16363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16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6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6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6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(desktop)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kỳ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internet. </a:t>
            </a:r>
            <a:endParaRPr lang="en-US" sz="1600" dirty="0" smtClean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600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1600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600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600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1600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endParaRPr lang="en-US" sz="1600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50" name="TextBox 2049"/>
          <p:cNvSpPr txBox="1"/>
          <p:nvPr/>
        </p:nvSpPr>
        <p:spPr>
          <a:xfrm>
            <a:off x="470754" y="1684240"/>
            <a:ext cx="1730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smtClean="0"/>
              <a:t>PTP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smtClean="0"/>
              <a:t>PTP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3889" y="3504975"/>
            <a:ext cx="2474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 smtClean="0"/>
              <a:t>thu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smtClean="0"/>
              <a:t>PTP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96257" y="3772064"/>
            <a:ext cx="3087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phòng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endParaRPr lang="en-US" dirty="0" smtClean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smtClean="0"/>
              <a:t>PTP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5453-CBF7-43B6-BEBC-7D1768029AAD}" type="slidenum">
              <a:rPr lang="en-US" smtClean="0"/>
              <a:t>4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57950" y="1313201"/>
            <a:ext cx="1848882" cy="742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MOBILE WEB BROWSER</a:t>
            </a:r>
            <a:endParaRPr lang="en-US" b="1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57950" y="2553874"/>
            <a:ext cx="1848882" cy="771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DESKTOP WEB BROWSER</a:t>
            </a:r>
            <a:endParaRPr lang="en-US" b="1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gular Pentagon 8"/>
          <p:cNvSpPr/>
          <p:nvPr/>
        </p:nvSpPr>
        <p:spPr>
          <a:xfrm>
            <a:off x="3246104" y="1494263"/>
            <a:ext cx="1939211" cy="1069001"/>
          </a:xfrm>
          <a:prstGeom prst="pent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48" name="Cube 47"/>
          <p:cNvSpPr/>
          <p:nvPr/>
        </p:nvSpPr>
        <p:spPr>
          <a:xfrm>
            <a:off x="5413915" y="137512"/>
            <a:ext cx="1533295" cy="759935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9" idx="0"/>
            <a:endCxn id="48" idx="2"/>
          </p:cNvCxnSpPr>
          <p:nvPr/>
        </p:nvCxnSpPr>
        <p:spPr>
          <a:xfrm flipV="1">
            <a:off x="4215710" y="612471"/>
            <a:ext cx="1198205" cy="8817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9" idx="5"/>
            <a:endCxn id="22" idx="1"/>
          </p:cNvCxnSpPr>
          <p:nvPr/>
        </p:nvCxnSpPr>
        <p:spPr>
          <a:xfrm flipV="1">
            <a:off x="5185313" y="1684240"/>
            <a:ext cx="1272637" cy="2183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9" idx="4"/>
            <a:endCxn id="24" idx="1"/>
          </p:cNvCxnSpPr>
          <p:nvPr/>
        </p:nvCxnSpPr>
        <p:spPr>
          <a:xfrm>
            <a:off x="4814957" y="2563261"/>
            <a:ext cx="1642993" cy="3763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9" idx="3"/>
            <a:endCxn id="27" idx="0"/>
          </p:cNvCxnSpPr>
          <p:nvPr/>
        </p:nvCxnSpPr>
        <p:spPr>
          <a:xfrm>
            <a:off x="4215710" y="2563264"/>
            <a:ext cx="33450" cy="31615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1"/>
            <a:endCxn id="25" idx="3"/>
          </p:cNvCxnSpPr>
          <p:nvPr/>
        </p:nvCxnSpPr>
        <p:spPr>
          <a:xfrm flipH="1" flipV="1">
            <a:off x="2201446" y="1334368"/>
            <a:ext cx="1044660" cy="5682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9" idx="2"/>
            <a:endCxn id="26" idx="3"/>
          </p:cNvCxnSpPr>
          <p:nvPr/>
        </p:nvCxnSpPr>
        <p:spPr>
          <a:xfrm flipH="1">
            <a:off x="2366828" y="2563261"/>
            <a:ext cx="1249634" cy="5048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1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69"/>
            <a:ext cx="7886700" cy="582728"/>
          </a:xfrm>
        </p:spPr>
        <p:txBody>
          <a:bodyPr/>
          <a:lstStyle/>
          <a:p>
            <a:r>
              <a:rPr lang="en-US" b="1" dirty="0" smtClean="0"/>
              <a:t>GIẢI PHÁP </a:t>
            </a:r>
            <a:r>
              <a:rPr lang="en-US" b="1" dirty="0" smtClean="0"/>
              <a:t>KIẾN TRÚC PHẦN MỀM</a:t>
            </a:r>
            <a:endParaRPr lang="en-US" b="1" dirty="0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9564-C8F1-4368-ACAB-A2A9905A788C}" type="datetime1">
              <a:rPr lang="en-US" smtClean="0"/>
              <a:t>12/01/2016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02384" y="963329"/>
            <a:ext cx="1899062" cy="742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600" b="1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6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6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b="1" dirty="0" smtClean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600" b="1" dirty="0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TIẾP TÂN</a:t>
            </a:r>
            <a:endParaRPr lang="en-US" sz="1600" b="1" dirty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7268" y="3501531"/>
            <a:ext cx="2034178" cy="771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600" b="1" dirty="0" err="1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600" b="1" dirty="0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endParaRPr lang="en-US" sz="1600" b="1" dirty="0" smtClean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600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QUẢN LÝ KHU VỰC</a:t>
            </a:r>
            <a:endParaRPr lang="en-US" sz="1600" b="1" dirty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04283" y="4116546"/>
            <a:ext cx="2682377" cy="771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600" b="1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6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6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b="1" dirty="0" smtClean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600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QUẢN LÝ </a:t>
            </a:r>
            <a:r>
              <a:rPr lang="en-US" sz="1600" b="1" dirty="0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KHÁCH </a:t>
            </a:r>
            <a:r>
              <a:rPr lang="en-US" sz="16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SẠN</a:t>
            </a:r>
          </a:p>
        </p:txBody>
      </p:sp>
      <p:sp>
        <p:nvSpPr>
          <p:cNvPr id="2050" name="TextBox 2049"/>
          <p:cNvSpPr txBox="1"/>
          <p:nvPr/>
        </p:nvSpPr>
        <p:spPr>
          <a:xfrm>
            <a:off x="470754" y="1684240"/>
            <a:ext cx="1730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smtClean="0"/>
              <a:t>PTP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smtClean="0"/>
              <a:t>PTP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0" y="4430905"/>
            <a:ext cx="2474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 smtClean="0"/>
              <a:t>thu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smtClean="0"/>
              <a:t>PTP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558857" y="5117323"/>
            <a:ext cx="3087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phòng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endParaRPr lang="en-US" dirty="0" smtClean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smtClean="0"/>
              <a:t>PTP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5453-CBF7-43B6-BEBC-7D1768029AAD}" type="slidenum">
              <a:rPr lang="en-US" smtClean="0"/>
              <a:t>5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811450" y="5261881"/>
            <a:ext cx="1103950" cy="742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300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DESKTOP WEB </a:t>
            </a:r>
            <a:r>
              <a:rPr lang="en-US" sz="1300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BROWSER</a:t>
            </a:r>
            <a:endParaRPr lang="en-US" sz="1300" b="1" dirty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80562" y="5262479"/>
            <a:ext cx="1151734" cy="778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300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MOBILE </a:t>
            </a:r>
            <a:r>
              <a:rPr lang="en-US" sz="1300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BROWSER</a:t>
            </a:r>
            <a:endParaRPr lang="en-US" sz="1300" b="1" dirty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gular Pentagon 8"/>
          <p:cNvSpPr/>
          <p:nvPr/>
        </p:nvSpPr>
        <p:spPr>
          <a:xfrm>
            <a:off x="3021588" y="2293248"/>
            <a:ext cx="1939211" cy="1069001"/>
          </a:xfrm>
          <a:prstGeom prst="pent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INTERNET</a:t>
            </a:r>
            <a:endParaRPr lang="en-US" b="1" dirty="0"/>
          </a:p>
        </p:txBody>
      </p:sp>
      <p:sp>
        <p:nvSpPr>
          <p:cNvPr id="48" name="Cube 47"/>
          <p:cNvSpPr/>
          <p:nvPr/>
        </p:nvSpPr>
        <p:spPr>
          <a:xfrm>
            <a:off x="4700498" y="1033304"/>
            <a:ext cx="1399338" cy="1059545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DỊCH VỤ DỮ LIỆU</a:t>
            </a:r>
            <a:endParaRPr lang="en-US" b="1" dirty="0"/>
          </a:p>
        </p:txBody>
      </p:sp>
      <p:cxnSp>
        <p:nvCxnSpPr>
          <p:cNvPr id="52" name="Straight Connector 51"/>
          <p:cNvCxnSpPr>
            <a:stCxn id="9" idx="0"/>
            <a:endCxn id="48" idx="2"/>
          </p:cNvCxnSpPr>
          <p:nvPr/>
        </p:nvCxnSpPr>
        <p:spPr>
          <a:xfrm flipV="1">
            <a:off x="3991194" y="1695520"/>
            <a:ext cx="709304" cy="5977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95" idx="3"/>
            <a:endCxn id="22" idx="0"/>
          </p:cNvCxnSpPr>
          <p:nvPr/>
        </p:nvCxnSpPr>
        <p:spPr>
          <a:xfrm>
            <a:off x="7042287" y="4888071"/>
            <a:ext cx="1321138" cy="3738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95" idx="3"/>
            <a:endCxn id="24" idx="0"/>
          </p:cNvCxnSpPr>
          <p:nvPr/>
        </p:nvCxnSpPr>
        <p:spPr>
          <a:xfrm flipH="1">
            <a:off x="6756429" y="4888071"/>
            <a:ext cx="285858" cy="374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9" idx="3"/>
            <a:endCxn id="27" idx="0"/>
          </p:cNvCxnSpPr>
          <p:nvPr/>
        </p:nvCxnSpPr>
        <p:spPr>
          <a:xfrm>
            <a:off x="3991194" y="3362249"/>
            <a:ext cx="154278" cy="7542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1"/>
            <a:endCxn id="25" idx="3"/>
          </p:cNvCxnSpPr>
          <p:nvPr/>
        </p:nvCxnSpPr>
        <p:spPr>
          <a:xfrm flipH="1" flipV="1">
            <a:off x="2201446" y="1334368"/>
            <a:ext cx="820144" cy="136720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9" idx="2"/>
            <a:endCxn id="26" idx="3"/>
          </p:cNvCxnSpPr>
          <p:nvPr/>
        </p:nvCxnSpPr>
        <p:spPr>
          <a:xfrm flipH="1">
            <a:off x="2201446" y="3362246"/>
            <a:ext cx="1190500" cy="5250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be 94"/>
          <p:cNvSpPr/>
          <p:nvPr/>
        </p:nvSpPr>
        <p:spPr>
          <a:xfrm>
            <a:off x="6457950" y="3429587"/>
            <a:ext cx="1533295" cy="145848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/>
              <a:t>ỨNG DỤNG TRA CỨU THÔNG TIN</a:t>
            </a:r>
            <a:endParaRPr lang="en-US" sz="1500" b="1" dirty="0"/>
          </a:p>
        </p:txBody>
      </p:sp>
      <p:sp>
        <p:nvSpPr>
          <p:cNvPr id="136" name="Regular Pentagon 135"/>
          <p:cNvSpPr/>
          <p:nvPr/>
        </p:nvSpPr>
        <p:spPr>
          <a:xfrm>
            <a:off x="6457950" y="2007405"/>
            <a:ext cx="1939211" cy="1069001"/>
          </a:xfrm>
          <a:prstGeom prst="pent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INTERNET</a:t>
            </a:r>
            <a:endParaRPr lang="en-US" b="1" dirty="0"/>
          </a:p>
        </p:txBody>
      </p:sp>
      <p:cxnSp>
        <p:nvCxnSpPr>
          <p:cNvPr id="149" name="Straight Connector 148"/>
          <p:cNvCxnSpPr>
            <a:stCxn id="136" idx="3"/>
            <a:endCxn id="95" idx="0"/>
          </p:cNvCxnSpPr>
          <p:nvPr/>
        </p:nvCxnSpPr>
        <p:spPr>
          <a:xfrm flipH="1">
            <a:off x="7406908" y="3076406"/>
            <a:ext cx="20648" cy="3531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48" idx="4"/>
            <a:endCxn id="136" idx="1"/>
          </p:cNvCxnSpPr>
          <p:nvPr/>
        </p:nvCxnSpPr>
        <p:spPr>
          <a:xfrm>
            <a:off x="5834950" y="1695520"/>
            <a:ext cx="623002" cy="7202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n 132"/>
          <p:cNvSpPr/>
          <p:nvPr/>
        </p:nvSpPr>
        <p:spPr>
          <a:xfrm>
            <a:off x="6858000" y="287900"/>
            <a:ext cx="2057400" cy="1021534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DỮ LIỆU</a:t>
            </a:r>
            <a:endParaRPr lang="en-US" b="1" dirty="0"/>
          </a:p>
        </p:txBody>
      </p:sp>
      <p:cxnSp>
        <p:nvCxnSpPr>
          <p:cNvPr id="169" name="Straight Connector 168"/>
          <p:cNvCxnSpPr>
            <a:stCxn id="48" idx="5"/>
            <a:endCxn id="133" idx="2"/>
          </p:cNvCxnSpPr>
          <p:nvPr/>
        </p:nvCxnSpPr>
        <p:spPr>
          <a:xfrm flipV="1">
            <a:off x="6099836" y="798667"/>
            <a:ext cx="758164" cy="63196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6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605030"/>
          </a:xfrm>
        </p:spPr>
        <p:txBody>
          <a:bodyPr/>
          <a:lstStyle/>
          <a:p>
            <a:r>
              <a:rPr lang="en-US" b="1" dirty="0" smtClean="0"/>
              <a:t>SƠ ĐỒ KIẾN TRÚC PHẦN MỀM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AF50-432E-42A8-A127-20BF34AAD6A6}" type="datetime1">
              <a:rPr lang="en-US" smtClean="0"/>
              <a:t>12/01/2016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5453-CBF7-43B6-BEBC-7D1768029AAD}" type="slidenum">
              <a:rPr lang="en-US" smtClean="0"/>
              <a:t>6</a:t>
            </a:fld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1102576" y="4627756"/>
            <a:ext cx="1583473" cy="14273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Tập</a:t>
            </a:r>
            <a:r>
              <a:rPr lang="en-US" dirty="0" smtClean="0"/>
              <a:t> tin XML hay CSDL</a:t>
            </a: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1063547" y="1023279"/>
            <a:ext cx="3245005" cy="2545111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5132348" y="3208919"/>
            <a:ext cx="3245005" cy="2730964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6" idx="1"/>
            <a:endCxn id="7" idx="3"/>
          </p:cNvCxnSpPr>
          <p:nvPr/>
        </p:nvCxnSpPr>
        <p:spPr>
          <a:xfrm flipV="1">
            <a:off x="1894313" y="3568390"/>
            <a:ext cx="473598" cy="1059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4"/>
            <a:endCxn id="8" idx="2"/>
          </p:cNvCxnSpPr>
          <p:nvPr/>
        </p:nvCxnSpPr>
        <p:spPr>
          <a:xfrm flipV="1">
            <a:off x="2686049" y="4915772"/>
            <a:ext cx="2446299" cy="425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0"/>
            <a:endCxn id="7" idx="5"/>
          </p:cNvCxnSpPr>
          <p:nvPr/>
        </p:nvCxnSpPr>
        <p:spPr>
          <a:xfrm flipH="1" flipV="1">
            <a:off x="4308552" y="1977696"/>
            <a:ext cx="2787669" cy="1231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733829">
            <a:off x="5437628" y="2327788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Chuỗi</a:t>
            </a:r>
            <a:r>
              <a:rPr lang="en-US" dirty="0" smtClean="0"/>
              <a:t> XML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57350" y="1210394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1353" y="6069309"/>
            <a:ext cx="28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DL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DL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02576" y="2593307"/>
            <a:ext cx="938097" cy="914400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DOM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202062" y="4915772"/>
            <a:ext cx="1035192" cy="914400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DOM</a:t>
            </a:r>
            <a:endParaRPr lang="en-US" dirty="0"/>
          </a:p>
        </p:txBody>
      </p:sp>
      <p:sp>
        <p:nvSpPr>
          <p:cNvPr id="27" name="Flowchart: Preparation 26"/>
          <p:cNvSpPr/>
          <p:nvPr/>
        </p:nvSpPr>
        <p:spPr>
          <a:xfrm>
            <a:off x="1128731" y="1760077"/>
            <a:ext cx="2038215" cy="535259"/>
          </a:xfrm>
          <a:prstGeom prst="flowChartPreparation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XL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2310172" y="2566011"/>
            <a:ext cx="1235916" cy="914400"/>
          </a:xfrm>
          <a:prstGeom prst="ellipse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XL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</p:txBody>
      </p:sp>
      <p:cxnSp>
        <p:nvCxnSpPr>
          <p:cNvPr id="31" name="Straight Connector 30"/>
          <p:cNvCxnSpPr>
            <a:stCxn id="27" idx="2"/>
            <a:endCxn id="25" idx="0"/>
          </p:cNvCxnSpPr>
          <p:nvPr/>
        </p:nvCxnSpPr>
        <p:spPr>
          <a:xfrm flipH="1">
            <a:off x="1571625" y="2295336"/>
            <a:ext cx="576214" cy="29797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9" idx="2"/>
            <a:endCxn id="25" idx="3"/>
          </p:cNvCxnSpPr>
          <p:nvPr/>
        </p:nvCxnSpPr>
        <p:spPr>
          <a:xfrm flipH="1">
            <a:off x="2040673" y="3023211"/>
            <a:ext cx="269499" cy="27296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334516" y="4915772"/>
            <a:ext cx="1235916" cy="914400"/>
          </a:xfrm>
          <a:prstGeom prst="ellips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XL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</p:txBody>
      </p:sp>
      <p:sp>
        <p:nvSpPr>
          <p:cNvPr id="36" name="Flowchart: Preparation 35"/>
          <p:cNvSpPr/>
          <p:nvPr/>
        </p:nvSpPr>
        <p:spPr>
          <a:xfrm>
            <a:off x="5218146" y="3997735"/>
            <a:ext cx="2264322" cy="630021"/>
          </a:xfrm>
          <a:prstGeom prst="flowChartPreparation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XL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endParaRPr lang="en-US" dirty="0"/>
          </a:p>
        </p:txBody>
      </p:sp>
      <p:cxnSp>
        <p:nvCxnSpPr>
          <p:cNvPr id="38" name="Straight Connector 37"/>
          <p:cNvCxnSpPr>
            <a:stCxn id="36" idx="2"/>
            <a:endCxn id="26" idx="0"/>
          </p:cNvCxnSpPr>
          <p:nvPr/>
        </p:nvCxnSpPr>
        <p:spPr>
          <a:xfrm flipH="1">
            <a:off x="5719658" y="4627756"/>
            <a:ext cx="630649" cy="28801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5" idx="2"/>
          </p:cNvCxnSpPr>
          <p:nvPr/>
        </p:nvCxnSpPr>
        <p:spPr>
          <a:xfrm flipH="1">
            <a:off x="6237254" y="5372972"/>
            <a:ext cx="97262" cy="7708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64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258" y="718439"/>
            <a:ext cx="8887522" cy="5738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289374" y="2452197"/>
            <a:ext cx="6642753" cy="3904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78780" y="3289933"/>
            <a:ext cx="2032706" cy="30664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1" y="8574"/>
            <a:ext cx="9015326" cy="70986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GD </a:t>
            </a:r>
            <a:r>
              <a:rPr lang="en-US" sz="2600" b="1" dirty="0" smtClean="0"/>
              <a:t>QUẢN LÝ KHÁCH SẠN </a:t>
            </a:r>
            <a:r>
              <a:rPr lang="en-US" sz="2600" dirty="0" smtClean="0"/>
              <a:t>– TRANG CHỦ | THỐNG KÊ DOANH THU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F4F5-897C-49CA-ACB1-B00B09F78351}" type="datetime1">
              <a:rPr lang="en-US" smtClean="0"/>
              <a:t>12/01/2016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540" y="916612"/>
            <a:ext cx="657600" cy="6605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00878" y="959103"/>
            <a:ext cx="4025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Xin </a:t>
            </a:r>
            <a:r>
              <a:rPr lang="en-US" sz="2000" b="1" dirty="0" err="1" smtClean="0"/>
              <a:t>chào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Giám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đốc</a:t>
            </a:r>
            <a:r>
              <a:rPr lang="en-US" sz="2000" b="1" dirty="0"/>
              <a:t> </a:t>
            </a:r>
            <a:r>
              <a:rPr lang="en-US" sz="2000" b="1" dirty="0" smtClean="0"/>
              <a:t>- </a:t>
            </a:r>
            <a:r>
              <a:rPr lang="en-US" sz="2000" b="1" dirty="0" err="1" smtClean="0"/>
              <a:t>Nguyễn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Văn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Tèo</a:t>
            </a:r>
            <a:endParaRPr lang="en-US" sz="2000" b="1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000" y="947691"/>
            <a:ext cx="622643" cy="62264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84087" y="2458363"/>
            <a:ext cx="5425338" cy="8565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27098" y="2508329"/>
            <a:ext cx="1780673" cy="66559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2016</a:t>
            </a:r>
            <a:r>
              <a:rPr lang="en-US" dirty="0" smtClean="0"/>
              <a:t> </a:t>
            </a:r>
          </a:p>
          <a:p>
            <a:pPr algn="ctr"/>
            <a:r>
              <a:rPr lang="en-US" sz="1200" dirty="0" smtClean="0"/>
              <a:t>1.500.000.000 </a:t>
            </a:r>
            <a:r>
              <a:rPr lang="en-US" sz="1200" dirty="0" err="1" smtClean="0"/>
              <a:t>vnđ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427098" y="3444494"/>
            <a:ext cx="1780673" cy="6565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/>
              <a:t>1 - 2016 </a:t>
            </a:r>
            <a:endParaRPr lang="en-US" dirty="0" smtClean="0"/>
          </a:p>
          <a:p>
            <a:pPr algn="ctr"/>
            <a:r>
              <a:rPr lang="en-US" sz="1200" dirty="0" smtClean="0"/>
              <a:t>120.000.000 </a:t>
            </a:r>
            <a:r>
              <a:rPr lang="en-US" sz="1200" dirty="0" err="1" smtClean="0"/>
              <a:t>vnđ</a:t>
            </a:r>
            <a:r>
              <a:rPr lang="en-US" sz="1200" dirty="0" smtClean="0"/>
              <a:t> – 10%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311486" y="2525195"/>
            <a:ext cx="1610367" cy="659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2015</a:t>
            </a:r>
          </a:p>
          <a:p>
            <a:pPr algn="ctr"/>
            <a:r>
              <a:rPr lang="en-US" sz="1200" dirty="0" smtClean="0"/>
              <a:t>2.000.000.000 </a:t>
            </a:r>
            <a:r>
              <a:rPr lang="en-US" sz="1200" dirty="0" err="1" smtClean="0"/>
              <a:t>vnđ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4049657" y="2550122"/>
            <a:ext cx="1521604" cy="65658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2014</a:t>
            </a:r>
          </a:p>
          <a:p>
            <a:pPr algn="ctr"/>
            <a:r>
              <a:rPr lang="en-US" sz="1200" dirty="0" smtClean="0"/>
              <a:t>1.800.000.000 </a:t>
            </a:r>
            <a:r>
              <a:rPr lang="en-US" sz="1200" dirty="0" err="1" smtClean="0"/>
              <a:t>vnđ</a:t>
            </a:r>
            <a:endParaRPr lang="en-US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403200" y="4178098"/>
            <a:ext cx="1780673" cy="6565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Tháng</a:t>
            </a:r>
            <a:r>
              <a:rPr lang="en-US" dirty="0" smtClean="0"/>
              <a:t> 2 </a:t>
            </a:r>
            <a:r>
              <a:rPr lang="en-US" dirty="0"/>
              <a:t>- 2016 </a:t>
            </a:r>
            <a:endParaRPr lang="en-US" dirty="0" smtClean="0"/>
          </a:p>
          <a:p>
            <a:pPr algn="ctr"/>
            <a:r>
              <a:rPr lang="en-US" sz="1200" dirty="0" smtClean="0"/>
              <a:t>120.000.000 </a:t>
            </a:r>
            <a:r>
              <a:rPr lang="en-US" sz="1200" dirty="0" err="1" smtClean="0"/>
              <a:t>vnđ</a:t>
            </a:r>
            <a:r>
              <a:rPr lang="en-US" sz="1200" dirty="0" smtClean="0"/>
              <a:t> – 10%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88150" y="4911007"/>
            <a:ext cx="1780673" cy="6565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Tháng</a:t>
            </a:r>
            <a:r>
              <a:rPr lang="en-US" dirty="0"/>
              <a:t> </a:t>
            </a:r>
            <a:r>
              <a:rPr lang="en-US" dirty="0" smtClean="0"/>
              <a:t>…</a:t>
            </a:r>
          </a:p>
          <a:p>
            <a:pPr algn="ctr"/>
            <a:r>
              <a:rPr lang="en-US" sz="1200" dirty="0" smtClean="0"/>
              <a:t>y </a:t>
            </a:r>
            <a:r>
              <a:rPr lang="en-US" sz="1200" dirty="0" err="1" smtClean="0"/>
              <a:t>vnđ</a:t>
            </a:r>
            <a:r>
              <a:rPr lang="en-US" sz="1200" dirty="0" smtClean="0"/>
              <a:t> – x%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03200" y="5627982"/>
            <a:ext cx="1780673" cy="65658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Tháng</a:t>
            </a:r>
            <a:r>
              <a:rPr lang="en-US" dirty="0" smtClean="0"/>
              <a:t> 11 - 2016 </a:t>
            </a:r>
          </a:p>
          <a:p>
            <a:pPr algn="ctr"/>
            <a:r>
              <a:rPr lang="en-US" sz="1200" dirty="0" smtClean="0"/>
              <a:t>120.000.000 </a:t>
            </a:r>
            <a:r>
              <a:rPr lang="en-US" sz="1200" dirty="0" err="1" smtClean="0"/>
              <a:t>vnđ</a:t>
            </a:r>
            <a:r>
              <a:rPr lang="en-US" sz="1200" dirty="0" smtClean="0"/>
              <a:t> – 10%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52" y="771551"/>
            <a:ext cx="1895889" cy="1134751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2454339" y="3359517"/>
            <a:ext cx="6257431" cy="86394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Tháng</a:t>
            </a:r>
            <a:r>
              <a:rPr lang="en-US" b="1" dirty="0" smtClean="0"/>
              <a:t> 11 </a:t>
            </a:r>
            <a:r>
              <a:rPr lang="en-US" b="1" dirty="0" err="1" smtClean="0"/>
              <a:t>Năm</a:t>
            </a:r>
            <a:r>
              <a:rPr lang="en-US" b="1" dirty="0" smtClean="0"/>
              <a:t> 2016</a:t>
            </a:r>
          </a:p>
          <a:p>
            <a:pPr algn="ctr"/>
            <a:r>
              <a:rPr lang="en-US" sz="1200" b="1" dirty="0" err="1" smtClean="0"/>
              <a:t>Tổng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thu</a:t>
            </a:r>
            <a:r>
              <a:rPr lang="en-US" sz="1200" b="1" dirty="0" smtClean="0"/>
              <a:t>: 120.000.000 VNĐ</a:t>
            </a:r>
          </a:p>
          <a:p>
            <a:pPr algn="ctr"/>
            <a:r>
              <a:rPr lang="en-US" sz="1200" b="1" dirty="0" err="1" smtClean="0"/>
              <a:t>Tỉ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lệ</a:t>
            </a:r>
            <a:r>
              <a:rPr lang="en-US" sz="1200" b="1" dirty="0" smtClean="0"/>
              <a:t>: 10%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2468037" y="4361427"/>
            <a:ext cx="1932615" cy="103085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Loại</a:t>
            </a:r>
            <a:r>
              <a:rPr lang="en-US" b="1" dirty="0" smtClean="0"/>
              <a:t> </a:t>
            </a:r>
            <a:r>
              <a:rPr lang="en-US" b="1" dirty="0" err="1" smtClean="0"/>
              <a:t>phòng</a:t>
            </a:r>
            <a:r>
              <a:rPr lang="en-US" b="1" dirty="0" smtClean="0"/>
              <a:t> LP_1</a:t>
            </a:r>
          </a:p>
          <a:p>
            <a:pPr algn="ctr"/>
            <a:r>
              <a:rPr lang="en-US" sz="1200" b="1" dirty="0" err="1" smtClean="0"/>
              <a:t>Tổng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thu</a:t>
            </a:r>
            <a:r>
              <a:rPr lang="en-US" sz="1200" b="1" dirty="0" smtClean="0"/>
              <a:t>: 40.000.000 </a:t>
            </a:r>
            <a:r>
              <a:rPr lang="en-US" sz="1200" b="1" dirty="0" err="1" smtClean="0"/>
              <a:t>vnđ</a:t>
            </a:r>
            <a:endParaRPr lang="en-US" sz="1200" b="1" dirty="0" smtClean="0"/>
          </a:p>
          <a:p>
            <a:pPr algn="ctr"/>
            <a:r>
              <a:rPr lang="en-US" sz="1200" b="1" dirty="0" err="1" smtClean="0"/>
              <a:t>Tỉ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lệ</a:t>
            </a:r>
            <a:r>
              <a:rPr lang="en-US" sz="1200" b="1" dirty="0" smtClean="0"/>
              <a:t>: 3.3%</a:t>
            </a:r>
            <a:endParaRPr lang="en-US" sz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4626019" y="4385314"/>
            <a:ext cx="1930192" cy="1006972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Loại</a:t>
            </a:r>
            <a:r>
              <a:rPr lang="en-US" b="1" dirty="0" smtClean="0"/>
              <a:t> </a:t>
            </a:r>
            <a:r>
              <a:rPr lang="en-US" b="1" dirty="0" err="1" smtClean="0"/>
              <a:t>phòng</a:t>
            </a:r>
            <a:r>
              <a:rPr lang="en-US" b="1" dirty="0" smtClean="0"/>
              <a:t> LP_2</a:t>
            </a:r>
          </a:p>
          <a:p>
            <a:pPr algn="ctr"/>
            <a:r>
              <a:rPr lang="en-US" sz="1200" b="1" dirty="0" err="1" smtClean="0"/>
              <a:t>Tổng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thu</a:t>
            </a:r>
            <a:r>
              <a:rPr lang="en-US" sz="1200" b="1" dirty="0" smtClean="0"/>
              <a:t>: 40.000.000 </a:t>
            </a:r>
            <a:r>
              <a:rPr lang="en-US" sz="1200" b="1" dirty="0" err="1" smtClean="0"/>
              <a:t>vnđ</a:t>
            </a:r>
            <a:endParaRPr lang="en-US" sz="1200" b="1" dirty="0" smtClean="0"/>
          </a:p>
          <a:p>
            <a:pPr algn="ctr"/>
            <a:r>
              <a:rPr lang="en-US" sz="1200" b="1" dirty="0" err="1" smtClean="0"/>
              <a:t>Tỉ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lệ</a:t>
            </a:r>
            <a:r>
              <a:rPr lang="en-US" sz="1200" b="1" dirty="0" smtClean="0"/>
              <a:t>: 3.3%</a:t>
            </a:r>
            <a:endParaRPr lang="en-US" sz="1200" dirty="0"/>
          </a:p>
        </p:txBody>
      </p:sp>
      <p:sp>
        <p:nvSpPr>
          <p:cNvPr id="35" name="Rounded Rectangle 34"/>
          <p:cNvSpPr/>
          <p:nvPr/>
        </p:nvSpPr>
        <p:spPr>
          <a:xfrm>
            <a:off x="6763572" y="4361427"/>
            <a:ext cx="1948198" cy="103085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Loại</a:t>
            </a:r>
            <a:r>
              <a:rPr lang="en-US" b="1" dirty="0" smtClean="0"/>
              <a:t> </a:t>
            </a:r>
            <a:r>
              <a:rPr lang="en-US" b="1" dirty="0" err="1" smtClean="0"/>
              <a:t>phòng</a:t>
            </a:r>
            <a:r>
              <a:rPr lang="en-US" b="1" dirty="0" smtClean="0"/>
              <a:t> LP_3</a:t>
            </a:r>
          </a:p>
          <a:p>
            <a:pPr algn="ctr"/>
            <a:r>
              <a:rPr lang="en-US" sz="1200" b="1" dirty="0" err="1" smtClean="0"/>
              <a:t>Tổng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thu</a:t>
            </a:r>
            <a:r>
              <a:rPr lang="en-US" sz="1200" b="1" dirty="0" smtClean="0"/>
              <a:t>: 40.000.000 </a:t>
            </a:r>
            <a:r>
              <a:rPr lang="en-US" sz="1200" b="1" dirty="0" err="1" smtClean="0"/>
              <a:t>vnđ</a:t>
            </a:r>
            <a:endParaRPr lang="en-US" sz="1200" b="1" dirty="0" smtClean="0"/>
          </a:p>
          <a:p>
            <a:pPr algn="ctr"/>
            <a:r>
              <a:rPr lang="en-US" sz="1200" b="1" dirty="0" err="1" smtClean="0"/>
              <a:t>Tỉ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lệ</a:t>
            </a:r>
            <a:r>
              <a:rPr lang="en-US" sz="1200" b="1" dirty="0" smtClean="0"/>
              <a:t>: 3.4%</a:t>
            </a:r>
            <a:endParaRPr lang="en-US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6167311" y="2528284"/>
            <a:ext cx="2544459" cy="65658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3646121" y="1932026"/>
            <a:ext cx="1635074" cy="39140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Nhập</a:t>
            </a:r>
            <a:r>
              <a:rPr lang="en-US" sz="1200" dirty="0" smtClean="0"/>
              <a:t> </a:t>
            </a:r>
            <a:r>
              <a:rPr lang="en-US" sz="1200" dirty="0" err="1" smtClean="0"/>
              <a:t>tháng</a:t>
            </a:r>
            <a:r>
              <a:rPr lang="en-US" sz="1200" dirty="0" smtClean="0"/>
              <a:t> </a:t>
            </a:r>
            <a:r>
              <a:rPr lang="en-US" sz="1200" dirty="0" err="1" smtClean="0"/>
              <a:t>tra</a:t>
            </a:r>
            <a:r>
              <a:rPr lang="en-US" sz="1200" dirty="0" smtClean="0"/>
              <a:t> </a:t>
            </a:r>
            <a:r>
              <a:rPr lang="en-US" sz="1200" dirty="0" err="1" smtClean="0"/>
              <a:t>cứu</a:t>
            </a:r>
            <a:endParaRPr lang="en-US" sz="12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867" y="1877373"/>
            <a:ext cx="500712" cy="500712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331049" y="1912468"/>
            <a:ext cx="1531206" cy="402044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THỐNG KÊ</a:t>
            </a:r>
            <a:endParaRPr lang="en-US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1966123" y="1916929"/>
            <a:ext cx="1531206" cy="40204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ĐỔI ĐƠN GIÁ</a:t>
            </a:r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5453-CBF7-43B6-BEBC-7D1768029AAD}" type="slidenum">
              <a:rPr lang="en-US" smtClean="0"/>
              <a:t>7</a:t>
            </a:fld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5326118" y="1927566"/>
            <a:ext cx="2669306" cy="39140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Nhập</a:t>
            </a:r>
            <a:r>
              <a:rPr lang="en-US" sz="1200" dirty="0" smtClean="0"/>
              <a:t> </a:t>
            </a:r>
            <a:r>
              <a:rPr lang="en-US" sz="1200" dirty="0" err="1" smtClean="0"/>
              <a:t>khu</a:t>
            </a:r>
            <a:r>
              <a:rPr lang="en-US" sz="1200" dirty="0" smtClean="0"/>
              <a:t> </a:t>
            </a:r>
            <a:r>
              <a:rPr lang="en-US" sz="1200" dirty="0" err="1" smtClean="0"/>
              <a:t>vực</a:t>
            </a:r>
            <a:r>
              <a:rPr lang="en-US" sz="1200" dirty="0" smtClean="0"/>
              <a:t> </a:t>
            </a:r>
            <a:r>
              <a:rPr lang="en-US" sz="1200" dirty="0" err="1" smtClean="0"/>
              <a:t>hoặc</a:t>
            </a:r>
            <a:r>
              <a:rPr lang="en-US" sz="1200" dirty="0" smtClean="0"/>
              <a:t> </a:t>
            </a:r>
            <a:r>
              <a:rPr lang="en-US" sz="1200" dirty="0" err="1" smtClean="0"/>
              <a:t>họ</a:t>
            </a:r>
            <a:r>
              <a:rPr lang="en-US" sz="1200" dirty="0" smtClean="0"/>
              <a:t> </a:t>
            </a:r>
            <a:r>
              <a:rPr lang="en-US" sz="1200" dirty="0" err="1" smtClean="0"/>
              <a:t>tên</a:t>
            </a:r>
            <a:r>
              <a:rPr lang="en-US" sz="1200" dirty="0" smtClean="0"/>
              <a:t> </a:t>
            </a:r>
            <a:r>
              <a:rPr lang="en-US" sz="1200" dirty="0" err="1" smtClean="0"/>
              <a:t>khách</a:t>
            </a:r>
            <a:r>
              <a:rPr lang="en-US" sz="1200" dirty="0" smtClean="0"/>
              <a:t> </a:t>
            </a:r>
            <a:r>
              <a:rPr lang="en-US" sz="1200" dirty="0" err="1" smtClean="0"/>
              <a:t>hàng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7001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258" y="718439"/>
            <a:ext cx="8887522" cy="5738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58853" y="2452197"/>
            <a:ext cx="8049528" cy="3904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1" y="8574"/>
            <a:ext cx="9015326" cy="709865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GD QUẢN LÝ KHÁCH SẠN – TRA CỨU PHIẾU THUÊ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59AF-DB0B-4E5B-A3E7-D9090C89DB44}" type="datetime1">
              <a:rPr lang="en-US" smtClean="0"/>
              <a:t>12/01/2016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540" y="916612"/>
            <a:ext cx="657600" cy="6605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00878" y="959103"/>
            <a:ext cx="4025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Xin </a:t>
            </a:r>
            <a:r>
              <a:rPr lang="en-US" sz="2000" b="1" dirty="0" err="1" smtClean="0"/>
              <a:t>chào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Giám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đốc</a:t>
            </a:r>
            <a:r>
              <a:rPr lang="en-US" sz="2000" b="1" dirty="0"/>
              <a:t> </a:t>
            </a:r>
            <a:r>
              <a:rPr lang="en-US" sz="2000" b="1" dirty="0" smtClean="0"/>
              <a:t>- </a:t>
            </a:r>
            <a:r>
              <a:rPr lang="en-US" sz="2000" b="1" dirty="0" err="1" smtClean="0"/>
              <a:t>Nguyễn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Văn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Tèo</a:t>
            </a:r>
            <a:endParaRPr lang="en-US" sz="2000" b="1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000" y="947691"/>
            <a:ext cx="622643" cy="6226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52" y="771551"/>
            <a:ext cx="1895889" cy="11347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867" y="1877373"/>
            <a:ext cx="500712" cy="500712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331049" y="1912468"/>
            <a:ext cx="1531206" cy="40204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THỐNG KÊ</a:t>
            </a:r>
            <a:endParaRPr lang="en-US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1966123" y="1916929"/>
            <a:ext cx="1531206" cy="40204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ĐỔI ĐƠN GIÁ</a:t>
            </a:r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5453-CBF7-43B6-BEBC-7D1768029AAD}" type="slidenum">
              <a:rPr lang="en-US" smtClean="0"/>
              <a:t>8</a:t>
            </a:fld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3646121" y="1932026"/>
            <a:ext cx="1635074" cy="39140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10/2016</a:t>
            </a:r>
            <a:endParaRPr lang="en-US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5326118" y="1927566"/>
            <a:ext cx="2669306" cy="39140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Khu</a:t>
            </a:r>
            <a:r>
              <a:rPr lang="en-US" sz="1200" dirty="0" smtClean="0"/>
              <a:t> </a:t>
            </a:r>
            <a:r>
              <a:rPr lang="en-US" sz="1200" dirty="0" err="1" smtClean="0"/>
              <a:t>vực</a:t>
            </a:r>
            <a:r>
              <a:rPr lang="en-US" sz="1200" dirty="0" smtClean="0"/>
              <a:t> A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628650" y="2589377"/>
            <a:ext cx="2868678" cy="36776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589271" y="2589377"/>
            <a:ext cx="4841051" cy="36776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10524" y="2652744"/>
            <a:ext cx="2740450" cy="438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– A101 – 14/10 </a:t>
            </a:r>
            <a:r>
              <a:rPr lang="en-US" dirty="0" smtClean="0">
                <a:sym typeface="Wingdings" panose="05000000000000000000" pitchFamily="2" charset="2"/>
              </a:rPr>
              <a:t> 16/10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10524" y="3148529"/>
            <a:ext cx="2740450" cy="4389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 – </a:t>
            </a:r>
            <a:r>
              <a:rPr lang="en-US" dirty="0" smtClean="0"/>
              <a:t>A202 </a:t>
            </a:r>
            <a:r>
              <a:rPr lang="en-US" dirty="0"/>
              <a:t>– </a:t>
            </a:r>
            <a:r>
              <a:rPr lang="en-US" dirty="0" smtClean="0"/>
              <a:t>12/10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16/10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92764" y="3644314"/>
            <a:ext cx="2740450" cy="4389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 – A301 </a:t>
            </a:r>
            <a:r>
              <a:rPr lang="en-US" dirty="0"/>
              <a:t>– </a:t>
            </a:r>
            <a:r>
              <a:rPr lang="en-US" dirty="0" smtClean="0"/>
              <a:t>24/10 </a:t>
            </a:r>
            <a:r>
              <a:rPr lang="en-US" dirty="0">
                <a:sym typeface="Wingdings" panose="05000000000000000000" pitchFamily="2" charset="2"/>
              </a:rPr>
              <a:t> 2</a:t>
            </a:r>
            <a:r>
              <a:rPr lang="en-US" dirty="0" smtClean="0">
                <a:sym typeface="Wingdings" panose="05000000000000000000" pitchFamily="2" charset="2"/>
              </a:rPr>
              <a:t>6/10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10524" y="4133392"/>
            <a:ext cx="2740450" cy="4389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 – A102 </a:t>
            </a:r>
            <a:r>
              <a:rPr lang="en-US" dirty="0"/>
              <a:t>– </a:t>
            </a:r>
            <a:r>
              <a:rPr lang="en-US" dirty="0" smtClean="0"/>
              <a:t>10/10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16/10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3713618" y="2652743"/>
            <a:ext cx="4592356" cy="2043961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PHIẾU THUÊ PHÒNG</a:t>
            </a:r>
            <a:endParaRPr lang="en-US" b="1" dirty="0"/>
          </a:p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:	A101</a:t>
            </a:r>
          </a:p>
          <a:p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:	14/10/2016</a:t>
            </a:r>
          </a:p>
          <a:p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:		</a:t>
            </a:r>
            <a:r>
              <a:rPr lang="en-US" b="1" dirty="0" smtClean="0"/>
              <a:t>16/10/2016</a:t>
            </a:r>
            <a:r>
              <a:rPr lang="en-US" dirty="0" smtClean="0"/>
              <a:t>	</a:t>
            </a:r>
          </a:p>
          <a:p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/>
              <a:t>:		</a:t>
            </a:r>
            <a:r>
              <a:rPr lang="en-US" dirty="0" smtClean="0"/>
              <a:t>1600000</a:t>
            </a:r>
          </a:p>
          <a:p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:	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874732" y="4635301"/>
            <a:ext cx="2052462" cy="271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Na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927194" y="4635301"/>
            <a:ext cx="1835540" cy="271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123456123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874963" y="4914530"/>
            <a:ext cx="2052231" cy="271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Núng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927194" y="4914530"/>
            <a:ext cx="1835771" cy="271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123456124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3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258" y="718439"/>
            <a:ext cx="8887522" cy="5738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58852" y="2378085"/>
            <a:ext cx="8049528" cy="39676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1" y="8574"/>
            <a:ext cx="9015326" cy="70986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GD </a:t>
            </a:r>
            <a:r>
              <a:rPr lang="en-US" sz="2600" b="1" dirty="0" smtClean="0"/>
              <a:t>QUẢN LÝ KHÁCH SẠN </a:t>
            </a:r>
            <a:r>
              <a:rPr lang="en-US" sz="2600" dirty="0" smtClean="0"/>
              <a:t>– ĐỔI ĐƠN GIÁ PHÒNG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9D55-C719-4093-BAF0-C059BE6EE881}" type="datetime1">
              <a:rPr lang="en-US" smtClean="0"/>
              <a:t>12/01/2016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540" y="916612"/>
            <a:ext cx="657600" cy="6605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00878" y="959103"/>
            <a:ext cx="4025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Xin </a:t>
            </a:r>
            <a:r>
              <a:rPr lang="en-US" sz="2000" b="1" dirty="0" err="1" smtClean="0"/>
              <a:t>chào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Giám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đốc</a:t>
            </a:r>
            <a:r>
              <a:rPr lang="en-US" sz="2000" b="1" dirty="0"/>
              <a:t> </a:t>
            </a:r>
            <a:r>
              <a:rPr lang="en-US" sz="2000" b="1" dirty="0" smtClean="0"/>
              <a:t>- </a:t>
            </a:r>
            <a:r>
              <a:rPr lang="en-US" sz="2000" b="1" dirty="0" err="1" smtClean="0"/>
              <a:t>Nguyễn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Văn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Tèo</a:t>
            </a:r>
            <a:endParaRPr lang="en-US" sz="2000" b="1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000" y="947691"/>
            <a:ext cx="622643" cy="6226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52" y="771551"/>
            <a:ext cx="1895889" cy="1134751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552680" y="2550500"/>
            <a:ext cx="1948198" cy="47387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Loại</a:t>
            </a:r>
            <a:r>
              <a:rPr lang="en-US" b="1" dirty="0" smtClean="0"/>
              <a:t> 1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867" y="1877373"/>
            <a:ext cx="500712" cy="500712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331049" y="1912468"/>
            <a:ext cx="1531206" cy="40204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THỐNG KÊ</a:t>
            </a:r>
            <a:endParaRPr lang="en-US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1966123" y="1916929"/>
            <a:ext cx="1531206" cy="402044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ĐỔI ĐƠN GIÁ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552680" y="3145376"/>
            <a:ext cx="1948198" cy="47387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Loại</a:t>
            </a:r>
            <a:r>
              <a:rPr lang="en-US" b="1" dirty="0" smtClean="0"/>
              <a:t> 2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552680" y="3816937"/>
            <a:ext cx="1948198" cy="47387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Loại</a:t>
            </a:r>
            <a:r>
              <a:rPr lang="en-US" b="1" dirty="0" smtClean="0"/>
              <a:t> 3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2643226" y="2550500"/>
            <a:ext cx="5754014" cy="2562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3065745" y="2606646"/>
            <a:ext cx="4592356" cy="1684169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/>
              <a:t>LOẠI 2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 smtClean="0"/>
              <a:t>số</a:t>
            </a:r>
            <a:r>
              <a:rPr lang="en-US" dirty="0"/>
              <a:t>	</a:t>
            </a:r>
            <a:r>
              <a:rPr lang="en-US" dirty="0" smtClean="0"/>
              <a:t>	LP_2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 smtClean="0"/>
              <a:t>nghi</a:t>
            </a:r>
            <a:r>
              <a:rPr lang="en-US" dirty="0" smtClean="0"/>
              <a:t> 		Internet</a:t>
            </a:r>
            <a:r>
              <a:rPr lang="en-US" dirty="0"/>
              <a:t>, </a:t>
            </a:r>
            <a:r>
              <a:rPr lang="en-US" dirty="0" err="1"/>
              <a:t>Tủ</a:t>
            </a:r>
            <a:r>
              <a:rPr lang="en-US" dirty="0"/>
              <a:t> </a:t>
            </a:r>
            <a:r>
              <a:rPr lang="en-US" dirty="0" err="1"/>
              <a:t>lạnh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5081492" y="3868131"/>
            <a:ext cx="1079536" cy="37149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600.000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4627973" y="4345467"/>
            <a:ext cx="1719487" cy="324395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XÁC NHẬN</a:t>
            </a:r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5453-CBF7-43B6-BEBC-7D1768029AAD}" type="slidenum">
              <a:rPr lang="en-US" smtClean="0"/>
              <a:t>9</a:t>
            </a:fld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3646121" y="1932026"/>
            <a:ext cx="1635074" cy="39140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Nhập</a:t>
            </a:r>
            <a:r>
              <a:rPr lang="en-US" sz="1200" dirty="0" smtClean="0"/>
              <a:t> </a:t>
            </a:r>
            <a:r>
              <a:rPr lang="en-US" sz="1200" dirty="0" err="1" smtClean="0"/>
              <a:t>tháng</a:t>
            </a:r>
            <a:r>
              <a:rPr lang="en-US" sz="1200" dirty="0" smtClean="0"/>
              <a:t> </a:t>
            </a:r>
            <a:r>
              <a:rPr lang="en-US" sz="1200" dirty="0" err="1" smtClean="0"/>
              <a:t>tra</a:t>
            </a:r>
            <a:r>
              <a:rPr lang="en-US" sz="1200" dirty="0" smtClean="0"/>
              <a:t> </a:t>
            </a:r>
            <a:r>
              <a:rPr lang="en-US" sz="1200" dirty="0" err="1" smtClean="0"/>
              <a:t>cứu</a:t>
            </a:r>
            <a:endParaRPr lang="en-US" sz="1200" dirty="0"/>
          </a:p>
        </p:txBody>
      </p:sp>
      <p:sp>
        <p:nvSpPr>
          <p:cNvPr id="81" name="Rounded Rectangle 80"/>
          <p:cNvSpPr/>
          <p:nvPr/>
        </p:nvSpPr>
        <p:spPr>
          <a:xfrm>
            <a:off x="5326118" y="1927566"/>
            <a:ext cx="2669306" cy="39140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Nhập</a:t>
            </a:r>
            <a:r>
              <a:rPr lang="en-US" sz="1200" dirty="0" smtClean="0"/>
              <a:t> </a:t>
            </a:r>
            <a:r>
              <a:rPr lang="en-US" sz="1200" dirty="0" err="1" smtClean="0"/>
              <a:t>khu</a:t>
            </a:r>
            <a:r>
              <a:rPr lang="en-US" sz="1200" dirty="0" smtClean="0"/>
              <a:t> </a:t>
            </a:r>
            <a:r>
              <a:rPr lang="en-US" sz="1200" dirty="0" err="1" smtClean="0"/>
              <a:t>vực</a:t>
            </a:r>
            <a:r>
              <a:rPr lang="en-US" sz="1200" dirty="0" smtClean="0"/>
              <a:t> </a:t>
            </a:r>
            <a:r>
              <a:rPr lang="en-US" sz="1200" dirty="0" err="1" smtClean="0"/>
              <a:t>hoặc</a:t>
            </a:r>
            <a:r>
              <a:rPr lang="en-US" sz="1200" dirty="0" smtClean="0"/>
              <a:t> </a:t>
            </a:r>
            <a:r>
              <a:rPr lang="en-US" sz="1200" dirty="0" err="1" smtClean="0"/>
              <a:t>họ</a:t>
            </a:r>
            <a:r>
              <a:rPr lang="en-US" sz="1200" dirty="0" smtClean="0"/>
              <a:t> </a:t>
            </a:r>
            <a:r>
              <a:rPr lang="en-US" sz="1200" dirty="0" err="1" smtClean="0"/>
              <a:t>tên</a:t>
            </a:r>
            <a:r>
              <a:rPr lang="en-US" sz="1200" dirty="0" smtClean="0"/>
              <a:t> </a:t>
            </a:r>
            <a:r>
              <a:rPr lang="en-US" sz="1200" dirty="0" err="1" smtClean="0"/>
              <a:t>khách</a:t>
            </a:r>
            <a:r>
              <a:rPr lang="en-US" sz="1200" dirty="0" smtClean="0"/>
              <a:t> </a:t>
            </a:r>
            <a:r>
              <a:rPr lang="en-US" sz="1200" dirty="0" err="1" smtClean="0"/>
              <a:t>hàng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2566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1369</TotalTime>
  <Words>1449</Words>
  <Application>Microsoft Office PowerPoint</Application>
  <PresentationFormat>On-screen Show (4:3)</PresentationFormat>
  <Paragraphs>425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(Body)</vt:lpstr>
      <vt:lpstr>Calibri Light</vt:lpstr>
      <vt:lpstr>Segoe UI</vt:lpstr>
      <vt:lpstr>Times New Roman</vt:lpstr>
      <vt:lpstr>Wingdings</vt:lpstr>
      <vt:lpstr>Wingdings 3</vt:lpstr>
      <vt:lpstr>Office Theme</vt:lpstr>
      <vt:lpstr>ĐỒ ÁN MÔN HỌC CÔNG NGHỆ XML VÀ ỨNG DUNG QUẢN LÝ KHÁCH SẠN 2  HỒ SƠ THIẾT KẾ</vt:lpstr>
      <vt:lpstr>NỘI DUNG</vt:lpstr>
      <vt:lpstr>TÓM TẮT YÊU CẦU</vt:lpstr>
      <vt:lpstr>GIẢI PHÁP NGƯỜI DÙNG</vt:lpstr>
      <vt:lpstr>GIẢI PHÁP KIẾN TRÚC PHẦN MỀM</vt:lpstr>
      <vt:lpstr>SƠ ĐỒ KIẾN TRÚC PHẦN MỀM</vt:lpstr>
      <vt:lpstr>GD QUẢN LÝ KHÁCH SẠN – TRANG CHỦ | THỐNG KÊ DOANH THU</vt:lpstr>
      <vt:lpstr>GD QUẢN LÝ KHÁCH SẠN – TRA CỨU PHIẾU THUÊ</vt:lpstr>
      <vt:lpstr>GD QUẢN LÝ KHÁCH SẠN – ĐỔI ĐƠN GIÁ PHÒNG</vt:lpstr>
      <vt:lpstr>GD QUẢN LÝ KHU VỰC – TRANG CHỦ | THỐNG KÊ DOANH THU</vt:lpstr>
      <vt:lpstr>GD QUẢN LÝ KHU VỰC – TRA CỨU</vt:lpstr>
      <vt:lpstr>GD TIẾP TÂN – TRANG CHỦ | QUẢN LÝ PHIẾU THUÊ PHÒNG</vt:lpstr>
      <vt:lpstr>GD TIẾP TÂN – TRANG CHỦ | QUẢN LÝ PHIẾU THUÊ PHÒNG</vt:lpstr>
      <vt:lpstr>GD TIẾP TÂN – TRA CỨU</vt:lpstr>
      <vt:lpstr>GD KHÁCH HÀNG | WEB – TRA CỨU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MÔN HỌC CÔNG NGHỆ XML VÀ ỨNG DUNG QUẢN LÝ KHÁCH SẠN 2 THIẾT KẾ GIAO DIỆN (CẬP NHẬT)</dc:title>
  <dc:creator>Quốc Hân</dc:creator>
  <cp:lastModifiedBy>Quốc Hân</cp:lastModifiedBy>
  <cp:revision>43</cp:revision>
  <dcterms:created xsi:type="dcterms:W3CDTF">2016-11-10T09:30:26Z</dcterms:created>
  <dcterms:modified xsi:type="dcterms:W3CDTF">2016-12-01T10:38:47Z</dcterms:modified>
</cp:coreProperties>
</file>