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96" r:id="rId4"/>
    <p:sldId id="397" r:id="rId5"/>
    <p:sldId id="398" r:id="rId6"/>
    <p:sldId id="399" r:id="rId7"/>
    <p:sldId id="40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DM Serif Display" pitchFamily="2" charset="0"/>
      <p:regular r:id="rId15"/>
    </p:embeddedFont>
    <p:embeddedFont>
      <p:font typeface="Montserrat Light" panose="000004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b70781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b70781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b70781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b70781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89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b70781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b70781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51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b70781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b70781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7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b70781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b70781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13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b70781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b70781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83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 panose="00000400000000000000"/>
              <a:buChar char="╺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 panose="00000400000000000000"/>
              <a:buChar char="-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 panose="00000400000000000000"/>
              <a:buChar char="⬞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 panose="00000400000000000000"/>
              <a:buChar char="●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 panose="00000400000000000000"/>
              <a:buChar char="○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 panose="00000400000000000000"/>
              <a:buChar char="■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 panose="00000400000000000000"/>
              <a:buChar char="●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 panose="00000400000000000000"/>
              <a:buChar char="○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 panose="00000400000000000000"/>
              <a:buChar char="■"/>
              <a:defRPr sz="16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st_functions_for_optimiz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792062" y="1103612"/>
            <a:ext cx="765807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进化算法 </a:t>
            </a:r>
            <a:r>
              <a:rPr lang="en-US" altLang="zh-CN" dirty="0"/>
              <a:t>DE JDE JADE 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289576" y="2876326"/>
            <a:ext cx="461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谭演锋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ctrTitle"/>
          </p:nvPr>
        </p:nvSpPr>
        <p:spPr>
          <a:xfrm>
            <a:off x="139855" y="173033"/>
            <a:ext cx="4311122" cy="6808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Google Shape;349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71014" y="955065"/>
                <a:ext cx="6880800" cy="3836978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step1:</a:t>
                </a:r>
                <a:r>
                  <a:rPr lang="zh-CN" altLang="en-US" dirty="0"/>
                  <a:t>用根据搜索边界随机数生成一个种群矩阵 </a:t>
                </a:r>
                <a:r>
                  <a:rPr lang="en-US" altLang="zh-CN" dirty="0"/>
                  <a:t>X=[NP,DIM]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indent="0"/>
                <a:r>
                  <a:rPr lang="en-US" altLang="zh-CN" dirty="0"/>
                  <a:t>step2:</a:t>
                </a:r>
                <a:r>
                  <a:rPr lang="zh-CN" altLang="en-US" dirty="0"/>
                  <a:t>对矩阵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内向量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/>
                  <a:t>进行变异得到向量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/>
                <a:r>
                  <a:rPr lang="en-US" altLang="zh-CN" dirty="0"/>
                  <a:t> 	</a:t>
                </a:r>
                <a14:m>
                  <m:oMath xmlns:m="http://schemas.openxmlformats.org/officeDocument/2006/math"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1000" dirty="0"/>
                  <a:t>是一个常量，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1000" dirty="0"/>
                  <a:t>是三个随机抽取的不与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1000" i="1" dirty="0" smtClean="0">
                        <a:latin typeface="Cambria Math" panose="02040503050406030204" pitchFamily="18" charset="0"/>
                      </a:rPr>
                      <m:t>相等</m:t>
                    </m:r>
                  </m:oMath>
                </a14:m>
                <a:r>
                  <a:rPr lang="zh-CN" altLang="en-US" sz="1000" dirty="0"/>
                  <a:t>的向量</a:t>
                </a:r>
                <a:endParaRPr lang="en-US" altLang="zh-CN" sz="1000" dirty="0"/>
              </a:p>
              <a:p>
                <a:pPr marL="0" indent="0"/>
                <a:endParaRPr lang="en-US" altLang="zh-CN" sz="1000" dirty="0"/>
              </a:p>
              <a:p>
                <a:pPr marL="0" indent="0"/>
                <a:r>
                  <a:rPr lang="en-US" altLang="zh-CN" dirty="0"/>
                  <a:t>step3: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交配</m:t>
                    </m:r>
                  </m:oMath>
                </a14:m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𝐶𝑅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𝐶𝑅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	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𝐶𝑅</m:t>
                    </m:r>
                  </m:oMath>
                </a14:m>
                <a:r>
                  <a:rPr lang="zh-CN" altLang="en-US" sz="1000" dirty="0"/>
                  <a:t>是一个常量，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sz="1000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000" dirty="0"/>
                  <a:t>一个取值在</a:t>
                </a:r>
                <a:r>
                  <a:rPr lang="en-US" altLang="zh-CN" sz="1000" dirty="0"/>
                  <a:t>[ 1 , j ] </a:t>
                </a:r>
                <a:r>
                  <a:rPr lang="zh-CN" altLang="en-US" sz="1000" dirty="0"/>
                  <a:t>的随机数</a:t>
                </a:r>
                <a:endParaRPr lang="en-US" altLang="zh-CN" sz="1000" dirty="0"/>
              </a:p>
              <a:p>
                <a:pPr marL="0" indent="0"/>
                <a:r>
                  <a:rPr lang="en-US" altLang="zh-CN" dirty="0"/>
                  <a:t>step4: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对应的</a:t>
                </a:r>
                <a:r>
                  <a:rPr lang="en-US" altLang="zh-CN" dirty="0"/>
                  <a:t>fitness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marL="0" indent="0"/>
                <a:r>
                  <a:rPr lang="en-US" altLang="zh-CN" dirty="0"/>
                  <a:t>	</a:t>
                </a:r>
                <a:r>
                  <a:rPr lang="zh-CN" altLang="en-US" dirty="0"/>
                  <a:t>即比较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选择较小的更新种群矩阵</a:t>
                </a:r>
                <a:r>
                  <a:rPr lang="en-US" altLang="zh-CN" dirty="0"/>
                  <a:t>X</a:t>
                </a:r>
              </a:p>
              <a:p>
                <a:pPr marL="0" indent="0"/>
                <a:r>
                  <a:rPr lang="en-US" altLang="zh-CN" dirty="0"/>
                  <a:t>step5:</a:t>
                </a:r>
                <a:r>
                  <a:rPr lang="zh-CN" altLang="en-US" dirty="0"/>
                  <a:t>重复上述过程多次得到结果</a:t>
                </a:r>
                <a:endParaRPr lang="en-US" altLang="zh-CN" dirty="0"/>
              </a:p>
              <a:p>
                <a:pPr marL="0" indent="0"/>
                <a:endParaRPr lang="en-US" altLang="zh-CN" dirty="0"/>
              </a:p>
              <a:p>
                <a:pPr marL="0" indent="0"/>
                <a:endParaRPr lang="en-US" altLang="zh-CN" sz="1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349" name="Google Shape;349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1014" y="955065"/>
                <a:ext cx="6880800" cy="3836978"/>
              </a:xfrm>
              <a:prstGeom prst="rect">
                <a:avLst/>
              </a:prstGeom>
              <a:blipFill>
                <a:blip r:embed="rId3"/>
                <a:stretch>
                  <a:fillRect l="-1771" t="-1590" b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74;p17">
            <a:extLst>
              <a:ext uri="{FF2B5EF4-FFF2-40B4-BE49-F238E27FC236}">
                <a16:creationId xmlns:a16="http://schemas.microsoft.com/office/drawing/2014/main" id="{9D8971EE-35CD-454E-CE17-AA9A90A99FF0}"/>
              </a:ext>
            </a:extLst>
          </p:cNvPr>
          <p:cNvSpPr txBox="1">
            <a:spLocks/>
          </p:cNvSpPr>
          <p:nvPr/>
        </p:nvSpPr>
        <p:spPr>
          <a:xfrm>
            <a:off x="1659398" y="274210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6"/>
                </a:solidFill>
              </a:rPr>
              <a:t>通过对数据模拟生物衍变进化的方法，优化数据，得到极值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ctrTitle"/>
          </p:nvPr>
        </p:nvSpPr>
        <p:spPr>
          <a:xfrm>
            <a:off x="139855" y="173033"/>
            <a:ext cx="4311122" cy="6808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</a:t>
            </a:r>
            <a:endParaRPr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F92B2E8-FD2C-B9E7-0D02-4F15096D9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72" y="948341"/>
            <a:ext cx="6766500" cy="1835200"/>
          </a:xfrm>
        </p:spPr>
        <p:txBody>
          <a:bodyPr/>
          <a:lstStyle/>
          <a:p>
            <a:r>
              <a:rPr lang="zh-CN" altLang="en-US" dirty="0"/>
              <a:t>存在问题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可能会过早的收敛，只取到局部最小值，不是全局最大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参数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CR</a:t>
            </a:r>
            <a:r>
              <a:rPr lang="zh-CN" altLang="en-US" dirty="0"/>
              <a:t>需要人工调节取到较优解，耗时长</a:t>
            </a:r>
            <a:endParaRPr lang="en-US" altLang="zh-CN" dirty="0"/>
          </a:p>
          <a:p>
            <a:r>
              <a:rPr lang="en-US" altLang="zh-CN" dirty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33758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ctrTitle"/>
          </p:nvPr>
        </p:nvSpPr>
        <p:spPr>
          <a:xfrm>
            <a:off x="173472" y="71855"/>
            <a:ext cx="4311122" cy="6808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JDE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Google Shape;349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21390" y="752385"/>
                <a:ext cx="6880800" cy="4278908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step1:</a:t>
                </a:r>
                <a:r>
                  <a:rPr lang="zh-CN" altLang="en-US" dirty="0"/>
                  <a:t>用根据搜索边界随机数生成一个种群矩阵 </a:t>
                </a:r>
                <a:r>
                  <a:rPr lang="en-US" altLang="zh-CN" dirty="0"/>
                  <a:t>X=[NP,DIM]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indent="0"/>
                <a:r>
                  <a:rPr lang="en-US" altLang="zh-CN" dirty="0"/>
                  <a:t>step2:</a:t>
                </a:r>
                <a:r>
                  <a:rPr lang="zh-CN" altLang="en-US" dirty="0"/>
                  <a:t>对矩阵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内向量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/>
                  <a:t>进行变异得到向量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sz="1000" dirty="0"/>
              </a:p>
              <a:p>
                <a:pPr marL="0" indent="0"/>
                <a:r>
                  <a:rPr lang="en-US" altLang="zh-CN" dirty="0"/>
                  <a:t>step3: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交配</m:t>
                    </m:r>
                  </m:oMath>
                </a14:m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	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000" dirty="0"/>
                  <a:t>，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000" dirty="0"/>
                  <a:t>，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000" dirty="0"/>
                  <a:t>，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000" dirty="0"/>
                  <a:t>皆为常数值对结果影响不大，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𝑟𝑎𝑛𝑑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000" i="1" dirty="0" smtClean="0">
                        <a:latin typeface="Cambria Math" panose="02040503050406030204" pitchFamily="18" charset="0"/>
                      </a:rPr>
                      <m:t>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0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zh-CN" altLang="en-US" sz="1000" i="1" dirty="0">
                        <a:latin typeface="Cambria Math" panose="02040503050406030204" pitchFamily="18" charset="0"/>
                      </a:rPr>
                      <m:t>均匀</m:t>
                    </m:r>
                  </m:oMath>
                </a14:m>
                <a:r>
                  <a:rPr lang="zh-CN" altLang="en-US" sz="1000" dirty="0"/>
                  <a:t>分布随机数</a:t>
                </a:r>
                <a:r>
                  <a:rPr lang="en-US" altLang="zh-CN" sz="1000" dirty="0"/>
                  <a:t>,</a:t>
                </a:r>
                <a:r>
                  <a:rPr lang="zh-CN" altLang="en-US" sz="1000" dirty="0"/>
                  <a:t>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1000" dirty="0"/>
                  <a:t>对应一个</a:t>
                </a:r>
                <a:r>
                  <a:rPr lang="en-US" altLang="zh-CN" sz="1000" dirty="0"/>
                  <a:t>F</a:t>
                </a:r>
                <a:r>
                  <a:rPr lang="zh-CN" altLang="en-US" sz="1000" dirty="0"/>
                  <a:t>和</a:t>
                </a:r>
                <a:r>
                  <a:rPr lang="en-US" altLang="zh-CN" sz="1000" dirty="0"/>
                  <a:t>CR</a:t>
                </a:r>
              </a:p>
              <a:p>
                <a:pPr marL="0" indent="0"/>
                <a:r>
                  <a:rPr lang="en-US" altLang="zh-CN" dirty="0"/>
                  <a:t>step4: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对应的</a:t>
                </a:r>
                <a:r>
                  <a:rPr lang="en-US" altLang="zh-CN" dirty="0"/>
                  <a:t>fitness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marL="0" indent="0"/>
                <a:r>
                  <a:rPr lang="en-US" altLang="zh-CN" dirty="0"/>
                  <a:t>	</a:t>
                </a:r>
                <a:r>
                  <a:rPr lang="zh-CN" altLang="en-US" dirty="0"/>
                  <a:t>比较更新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F,CR</a:t>
                </a:r>
              </a:p>
              <a:p>
                <a:pPr marL="0" indent="0"/>
                <a:r>
                  <a:rPr lang="en-US" altLang="zh-CN" dirty="0"/>
                  <a:t>	</a:t>
                </a:r>
              </a:p>
              <a:p>
                <a:pPr marL="0" indent="0"/>
                <a:endParaRPr lang="en-US" altLang="zh-CN" sz="1000" dirty="0"/>
              </a:p>
              <a:p>
                <a:pPr marL="0" indent="0"/>
                <a:endParaRPr lang="en-US" altLang="zh-CN" sz="1000" dirty="0"/>
              </a:p>
              <a:p>
                <a:pPr marL="0" indent="0"/>
                <a:endParaRPr lang="en-US" altLang="zh-CN" dirty="0"/>
              </a:p>
              <a:p>
                <a:pPr marL="0" indent="0"/>
                <a:endParaRPr lang="en-US" altLang="zh-CN" sz="1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349" name="Google Shape;349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1390" y="752385"/>
                <a:ext cx="6880800" cy="4278908"/>
              </a:xfrm>
              <a:prstGeom prst="rect">
                <a:avLst/>
              </a:prstGeom>
              <a:blipFill>
                <a:blip r:embed="rId3"/>
                <a:stretch>
                  <a:fillRect l="-1862" t="-1282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74;p17">
            <a:extLst>
              <a:ext uri="{FF2B5EF4-FFF2-40B4-BE49-F238E27FC236}">
                <a16:creationId xmlns:a16="http://schemas.microsoft.com/office/drawing/2014/main" id="{9D8971EE-35CD-454E-CE17-AA9A90A99FF0}"/>
              </a:ext>
            </a:extLst>
          </p:cNvPr>
          <p:cNvSpPr txBox="1">
            <a:spLocks/>
          </p:cNvSpPr>
          <p:nvPr/>
        </p:nvSpPr>
        <p:spPr>
          <a:xfrm>
            <a:off x="1598887" y="112207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6"/>
                </a:solidFill>
              </a:rPr>
              <a:t>改进算法，对参数</a:t>
            </a:r>
            <a:r>
              <a:rPr lang="en-US" altLang="zh-CN" sz="2000" dirty="0">
                <a:solidFill>
                  <a:schemeClr val="accent6"/>
                </a:solidFill>
              </a:rPr>
              <a:t>F</a:t>
            </a:r>
            <a:r>
              <a:rPr lang="zh-CN" altLang="en-US" sz="2000" dirty="0">
                <a:solidFill>
                  <a:schemeClr val="accent6"/>
                </a:solidFill>
              </a:rPr>
              <a:t>和</a:t>
            </a:r>
            <a:r>
              <a:rPr lang="en-US" altLang="zh-CN" sz="2000" dirty="0">
                <a:solidFill>
                  <a:schemeClr val="accent6"/>
                </a:solidFill>
              </a:rPr>
              <a:t>CR</a:t>
            </a:r>
            <a:r>
              <a:rPr lang="zh-CN" altLang="en-US" sz="2000" dirty="0">
                <a:solidFill>
                  <a:schemeClr val="accent6"/>
                </a:solidFill>
              </a:rPr>
              <a:t>自动调节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270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ctrTitle"/>
          </p:nvPr>
        </p:nvSpPr>
        <p:spPr>
          <a:xfrm>
            <a:off x="139855" y="173033"/>
            <a:ext cx="4311122" cy="6808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JDE</a:t>
            </a:r>
            <a:endParaRPr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F92B2E8-FD2C-B9E7-0D02-4F15096D9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72" y="948341"/>
            <a:ext cx="6766500" cy="1835200"/>
          </a:xfrm>
        </p:spPr>
        <p:txBody>
          <a:bodyPr/>
          <a:lstStyle/>
          <a:p>
            <a:r>
              <a:rPr lang="zh-CN" altLang="en-US" dirty="0"/>
              <a:t>存在问题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搜索边界较小，种群变异性较小，导致容易过早收敛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338340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ctrTitle"/>
          </p:nvPr>
        </p:nvSpPr>
        <p:spPr>
          <a:xfrm>
            <a:off x="173472" y="71855"/>
            <a:ext cx="4311122" cy="6808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JADE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Google Shape;349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21390" y="752385"/>
                <a:ext cx="6880800" cy="4278908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/>
                <a:r>
                  <a:rPr lang="en-US" dirty="0"/>
                  <a:t>step1:</a:t>
                </a:r>
                <a:r>
                  <a:rPr lang="zh-CN" altLang="en-US" dirty="0"/>
                  <a:t>用根据搜索边界随机数生成一个种群矩阵 </a:t>
                </a:r>
                <a:r>
                  <a:rPr lang="en-US" altLang="zh-CN" dirty="0"/>
                  <a:t>X=[NP,DIM] </a:t>
                </a:r>
                <a:r>
                  <a:rPr lang="zh-CN" altLang="en-US" dirty="0"/>
                  <a:t>，并计算其中的函数值，对每一个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排序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生成一个空集合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，每次循环存放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的集合</a:t>
                </a:r>
                <a:r>
                  <a:rPr lang="en-US" altLang="zh-CN" dirty="0"/>
                  <a:t>SF</a:t>
                </a:r>
                <a:r>
                  <a:rPr lang="zh-CN" altLang="en-US" dirty="0"/>
                  <a:t>，每次循环存放</a:t>
                </a:r>
                <a:r>
                  <a:rPr lang="en-US" altLang="zh-CN" dirty="0"/>
                  <a:t>CR</a:t>
                </a:r>
                <a:r>
                  <a:rPr lang="zh-CN" altLang="en-US" dirty="0"/>
                  <a:t>的集合</a:t>
                </a:r>
                <a:r>
                  <a:rPr lang="en-US" altLang="zh-CN" dirty="0"/>
                  <a:t>SCR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dirty="0"/>
              </a:p>
              <a:p>
                <a:pPr marL="0" indent="0"/>
                <a:r>
                  <a:rPr lang="en-US" altLang="zh-CN" dirty="0"/>
                  <a:t>step2:</a:t>
                </a:r>
                <a:r>
                  <a:rPr lang="zh-CN" altLang="en-US" dirty="0"/>
                  <a:t>对矩阵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内向量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/>
                  <a:t>进行变异得到向量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2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,0.1)</m:t>
                    </m:r>
                  </m:oMath>
                </a14:m>
                <a:endParaRPr lang="en-US" altLang="zh-CN" sz="1200" dirty="0"/>
              </a:p>
              <a:p>
                <a:pPr marL="0" indent="0"/>
                <a:r>
                  <a:rPr lang="en-US" altLang="zh-CN" sz="1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20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best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 </a:t>
                </a:r>
              </a:p>
              <a:p>
                <a:pPr marL="0" indent="0"/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best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1000" i="1" dirty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zh-CN" altLang="en-US" sz="1000" i="1" dirty="0">
                        <a:latin typeface="Cambria Math" panose="02040503050406030204" pitchFamily="18" charset="0"/>
                      </a:rPr>
                      <m:t>种群</m:t>
                    </m:r>
                  </m:oMath>
                </a14:m>
                <a:r>
                  <a:rPr lang="en-US" altLang="zh-CN" sz="1000" dirty="0"/>
                  <a:t>X</a:t>
                </a:r>
                <a:r>
                  <a:rPr lang="zh-CN" altLang="en-US" sz="1000" dirty="0"/>
                  <a:t>最好的</a:t>
                </a:r>
                <a14:m>
                  <m:oMath xmlns:m="http://schemas.openxmlformats.org/officeDocument/2006/math">
                    <m:r>
                      <a:rPr lang="en-US" altLang="zh-CN" sz="1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000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sz="1000" dirty="0"/>
                  <a:t>中随机抽取，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1000" dirty="0"/>
                  <a:t>从种群</a:t>
                </a:r>
                <a:r>
                  <a:rPr lang="en-US" altLang="zh-CN" sz="1000" dirty="0"/>
                  <a:t>X</a:t>
                </a:r>
                <a:r>
                  <a:rPr lang="zh-CN" altLang="en-US" sz="1000" dirty="0"/>
                  <a:t>中随机抽取，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sz="1000" dirty="0"/>
                  <a:t>从</a:t>
                </a:r>
                <a:r>
                  <a:rPr lang="en-US" altLang="zh-CN" sz="1000" dirty="0"/>
                  <a:t>X </a:t>
                </a:r>
                <a14:m>
                  <m:oMath xmlns:m="http://schemas.openxmlformats.org/officeDocument/2006/math">
                    <m:r>
                      <a:rPr lang="en-US" altLang="zh-CN" sz="1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000" dirty="0"/>
                  <a:t> A </a:t>
                </a:r>
                <a:r>
                  <a:rPr lang="zh-CN" altLang="en-US" sz="1000" dirty="0"/>
                  <a:t>中抽取</a:t>
                </a:r>
                <a:endParaRPr lang="en-US" altLang="zh-CN" sz="1000" dirty="0"/>
              </a:p>
              <a:p>
                <a:pPr marL="0" indent="0"/>
                <a:r>
                  <a:rPr lang="en-US" altLang="zh-CN" dirty="0"/>
                  <a:t>step3: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交配</m:t>
                    </m:r>
                  </m:oMath>
                </a14:m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𝐶𝑅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200" dirty="0"/>
                  <a:t> =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</a:rPr>
                      <m:t>cauchy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𝐶𝑅</m:t>
                        </m:r>
                      </m:sub>
                    </m:sSub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,0.1)</m:t>
                    </m:r>
                  </m:oMath>
                </a14:m>
                <a:endParaRPr lang="en-US" altLang="zh-CN" sz="1200" dirty="0"/>
              </a:p>
              <a:p>
                <a:pPr marL="0" indent="0"/>
                <a:r>
                  <a:rPr lang="en-US" altLang="zh-CN" sz="1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𝐶𝑅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𝐶𝑅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200" dirty="0"/>
              </a:p>
              <a:p>
                <a:pPr marL="0" indent="0"/>
                <a:r>
                  <a:rPr lang="en-US" altLang="zh-CN" dirty="0"/>
                  <a:t>step4: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对应的</a:t>
                </a:r>
                <a:r>
                  <a:rPr lang="en-US" altLang="zh-CN" dirty="0"/>
                  <a:t>fitness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marL="0" indent="0"/>
                <a:r>
                  <a:rPr lang="en-US" altLang="zh-CN" sz="1000" dirty="0"/>
                  <a:t>	</a:t>
                </a:r>
                <a:r>
                  <a:rPr lang="zh-CN" altLang="en-US" sz="1000" dirty="0"/>
                  <a:t>更新</a:t>
                </a:r>
                <a:r>
                  <a:rPr lang="en-US" altLang="zh-CN" sz="1000" dirty="0"/>
                  <a:t>X</a:t>
                </a:r>
                <a:r>
                  <a:rPr lang="zh-CN" altLang="en-US" sz="1000" dirty="0"/>
                  <a:t>，较差的存入</a:t>
                </a:r>
                <a:r>
                  <a:rPr lang="en-US" altLang="zh-CN" sz="1000" dirty="0"/>
                  <a:t>A</a:t>
                </a:r>
                <a:r>
                  <a:rPr lang="zh-CN" altLang="en-US" sz="1000" dirty="0"/>
                  <a:t>中，如果</a:t>
                </a:r>
                <a:r>
                  <a:rPr lang="en-US" altLang="zh-CN" sz="1000" dirty="0"/>
                  <a:t>Len(A)&gt;NP,</a:t>
                </a:r>
                <a:r>
                  <a:rPr lang="zh-CN" altLang="en-US" sz="1000" dirty="0"/>
                  <a:t>则随机删除一个</a:t>
                </a:r>
                <a:endParaRPr lang="en-US" altLang="zh-CN" sz="1000" dirty="0"/>
              </a:p>
              <a:p>
                <a:pPr marL="0" indent="0"/>
                <a:r>
                  <a:rPr lang="en-US" altLang="zh-CN" sz="1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0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1000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𝑚𝑒𝑎𝑛𝐿</m:t>
                    </m:r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𝑚𝑒𝑎𝑛𝐿</m:t>
                    </m:r>
                    <m:d>
                      <m:dPr>
                        <m:ctrlP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𝑆𝐹</m:t>
                        </m:r>
                      </m:e>
                    </m:d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0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1000" dirty="0"/>
              </a:p>
              <a:p>
                <a:pPr marL="0" indent="0"/>
                <a:r>
                  <a:rPr lang="en-US" altLang="zh-CN" sz="1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𝐶𝑅</m:t>
                        </m:r>
                      </m:sub>
                    </m:sSub>
                    <m:r>
                      <a:rPr lang="en-US" altLang="zh-CN" sz="1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0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1000" b="0" i="0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000" i="1" dirty="0">
                            <a:latin typeface="Cambria Math" panose="02040503050406030204" pitchFamily="18" charset="0"/>
                          </a:rPr>
                          <m:t>𝐶𝑅</m:t>
                        </m:r>
                      </m:sub>
                    </m:sSub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𝑆𝐶𝑅</m:t>
                    </m:r>
                    <m:r>
                      <a:rPr lang="en-US" altLang="zh-CN" sz="1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000" dirty="0"/>
              </a:p>
              <a:p>
                <a:pPr marL="0" indent="0"/>
                <a:r>
                  <a:rPr lang="en-US" altLang="zh-CN" sz="1000" dirty="0"/>
                  <a:t>	</a:t>
                </a:r>
              </a:p>
              <a:p>
                <a:pPr marL="0" indent="0"/>
                <a:endParaRPr lang="en-US" altLang="zh-CN" sz="1000" dirty="0"/>
              </a:p>
              <a:p>
                <a:pPr marL="0" indent="0"/>
                <a:endParaRPr lang="en-US" altLang="zh-CN" dirty="0"/>
              </a:p>
              <a:p>
                <a:pPr marL="0" indent="0"/>
                <a:endParaRPr lang="en-US" altLang="zh-CN" sz="1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349" name="Google Shape;349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1390" y="752385"/>
                <a:ext cx="6880800" cy="4278908"/>
              </a:xfrm>
              <a:prstGeom prst="rect">
                <a:avLst/>
              </a:prstGeom>
              <a:blipFill>
                <a:blip r:embed="rId3"/>
                <a:stretch>
                  <a:fillRect l="-1862" t="-1282" r="-1596" b="-1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74;p17">
            <a:extLst>
              <a:ext uri="{FF2B5EF4-FFF2-40B4-BE49-F238E27FC236}">
                <a16:creationId xmlns:a16="http://schemas.microsoft.com/office/drawing/2014/main" id="{9D8971EE-35CD-454E-CE17-AA9A90A99FF0}"/>
              </a:ext>
            </a:extLst>
          </p:cNvPr>
          <p:cNvSpPr txBox="1">
            <a:spLocks/>
          </p:cNvSpPr>
          <p:nvPr/>
        </p:nvSpPr>
        <p:spPr>
          <a:xfrm>
            <a:off x="1820764" y="173032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6"/>
                </a:solidFill>
              </a:rPr>
              <a:t>改进算法，对参数</a:t>
            </a:r>
            <a:r>
              <a:rPr lang="en-US" altLang="zh-CN" sz="2000" dirty="0">
                <a:solidFill>
                  <a:schemeClr val="accent6"/>
                </a:solidFill>
              </a:rPr>
              <a:t>F</a:t>
            </a:r>
            <a:r>
              <a:rPr lang="zh-CN" altLang="en-US" sz="2000" dirty="0">
                <a:solidFill>
                  <a:schemeClr val="accent6"/>
                </a:solidFill>
              </a:rPr>
              <a:t>和</a:t>
            </a:r>
            <a:r>
              <a:rPr lang="en-US" altLang="zh-CN" sz="2000" dirty="0">
                <a:solidFill>
                  <a:schemeClr val="accent6"/>
                </a:solidFill>
              </a:rPr>
              <a:t>CR</a:t>
            </a:r>
            <a:r>
              <a:rPr lang="zh-CN" altLang="en-US" sz="2000" dirty="0">
                <a:solidFill>
                  <a:schemeClr val="accent6"/>
                </a:solidFill>
              </a:rPr>
              <a:t>自动调节，增添了额外内存</a:t>
            </a:r>
            <a:r>
              <a:rPr lang="en-US" altLang="zh-CN" sz="2000" dirty="0">
                <a:solidFill>
                  <a:schemeClr val="accent6"/>
                </a:solidFill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</a:rPr>
              <a:t>服务于种群的多样性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1707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ctrTitle"/>
          </p:nvPr>
        </p:nvSpPr>
        <p:spPr>
          <a:xfrm>
            <a:off x="2190531" y="152537"/>
            <a:ext cx="4311122" cy="6808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/>
              <a:t>测试比较</a:t>
            </a:r>
            <a:endParaRPr sz="2800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3F3403-FFC2-E936-0765-7944D729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203" y="956420"/>
            <a:ext cx="7235832" cy="805145"/>
          </a:xfrm>
        </p:spPr>
        <p:txBody>
          <a:bodyPr/>
          <a:lstStyle/>
          <a:p>
            <a:r>
              <a:rPr lang="en-US" altLang="zh-CN" dirty="0"/>
              <a:t>20</a:t>
            </a:r>
            <a:r>
              <a:rPr lang="zh-CN" altLang="en-US" dirty="0"/>
              <a:t>个测试函数，来自</a:t>
            </a:r>
            <a:r>
              <a:rPr lang="en-US" altLang="zh-CN" dirty="0">
                <a:hlinkClick r:id="rId3"/>
              </a:rPr>
              <a:t>https://en.wikipedia.org/wiki/Test_functions_for_optimization</a:t>
            </a:r>
            <a:endParaRPr lang="en-US" altLang="zh-CN" dirty="0"/>
          </a:p>
          <a:p>
            <a:r>
              <a:rPr lang="zh-CN" altLang="en-US"/>
              <a:t>具体结果见打包的文件夹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24226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 final(1)(1)(1)</Template>
  <TotalTime>126</TotalTime>
  <Words>601</Words>
  <Application>Microsoft Office PowerPoint</Application>
  <PresentationFormat>全屏显示(16:9)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DM Serif Display</vt:lpstr>
      <vt:lpstr>Cambria Math</vt:lpstr>
      <vt:lpstr>Calibri</vt:lpstr>
      <vt:lpstr>Montserrat Light</vt:lpstr>
      <vt:lpstr>Mutius template</vt:lpstr>
      <vt:lpstr>进化算法 DE JDE JADE </vt:lpstr>
      <vt:lpstr>DE</vt:lpstr>
      <vt:lpstr>DE</vt:lpstr>
      <vt:lpstr>JDE</vt:lpstr>
      <vt:lpstr>JDE</vt:lpstr>
      <vt:lpstr>JADE</vt:lpstr>
      <vt:lpstr>测试比较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进化算法 DE JDE JADE </dc:title>
  <dc:creator>2926076860@qq.com</dc:creator>
  <cp:lastModifiedBy>2926076860@qq.com</cp:lastModifiedBy>
  <cp:revision>1</cp:revision>
  <dcterms:created xsi:type="dcterms:W3CDTF">2022-08-17T10:48:47Z</dcterms:created>
  <dcterms:modified xsi:type="dcterms:W3CDTF">2022-08-17T12:55:21Z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60CC2A71178B40E3836710CFB81B4BC9</vt:lpwstr>
  </property>
  <property fmtid="{D5CDD505-2E9C-101B-9397-08002B2CF9AE}" pid="3" name="KSOProductBuildVer">
    <vt:lpwstr>2052-11.1.0.11579</vt:lpwstr>
  </property>
</Properties>
</file>