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3" r:id="rId4"/>
    <p:sldId id="26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zhong" initials="k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2020/12/04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2020/12/04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1:Sleeping Barber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cs typeface="+mn-lt"/>
              </a:rPr>
              <a:t>The barber shop has </a:t>
            </a:r>
            <a:r>
              <a:rPr lang="en-US" altLang="zh-CN" sz="2400" dirty="0">
                <a:cs typeface="+mn-lt"/>
              </a:rPr>
              <a:t>6</a:t>
            </a:r>
            <a:r>
              <a:rPr lang="zh-CN" altLang="en-US" sz="2400" dirty="0">
                <a:cs typeface="+mn-lt"/>
              </a:rPr>
              <a:t> chairs, 1 barber and 1 barber chair; 20 customers come in the barber shop randomly; If there is no customer, the barber falls asleep; If a customer come in the shop: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① If all chairs are occupied, the customer leaves the shop;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② If the barber is busy and there are free chairs, the customer sits in one of the free chairs;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③ If the barber is asleep, the customer wakes up the barber.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3"/>
    </mc:Choice>
    <mc:Fallback xmlns="">
      <p:transition spd="slow" advTm="180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/>
          <p:cNvSpPr txBox="1">
            <a:spLocks noGrp="1" noChangeArrowheads="1"/>
          </p:cNvSpPr>
          <p:nvPr/>
        </p:nvSpPr>
        <p:spPr bwMode="auto">
          <a:xfrm>
            <a:off x="10083959" y="6489700"/>
            <a:ext cx="495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9A794E94-7645-4C5E-B14F-FCB41966E550}" type="slidenum">
              <a:rPr lang="zh-CN" altLang="en-US" sz="1400">
                <a:ea typeface="宋体" panose="02010600030101010101" pitchFamily="2" charset="-122"/>
              </a:rPr>
              <a:t>2</a:t>
            </a:fld>
            <a:endParaRPr lang="en-US" sz="140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8391" y="1309255"/>
            <a:ext cx="3863256" cy="5180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01875" y="1821929"/>
            <a:ext cx="358977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While (True) do {</a:t>
            </a:r>
          </a:p>
          <a:p>
            <a:r>
              <a:rPr lang="en-US" altLang="zh-CN" sz="3000" dirty="0"/>
              <a:t>  Down(</a:t>
            </a:r>
            <a:r>
              <a:rPr lang="en-US" altLang="zh-CN" sz="3000" dirty="0" err="1"/>
              <a:t>cust_ready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   Down(</a:t>
            </a:r>
            <a:r>
              <a:rPr lang="en-US" altLang="zh-CN" sz="3000" dirty="0" err="1"/>
              <a:t>mutex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   </a:t>
            </a:r>
            <a:r>
              <a:rPr lang="en-US" altLang="zh-CN" sz="3000" dirty="0" err="1"/>
              <a:t>seat_num</a:t>
            </a:r>
            <a:r>
              <a:rPr lang="en-US" altLang="zh-CN" sz="3000" dirty="0"/>
              <a:t>++;</a:t>
            </a:r>
          </a:p>
          <a:p>
            <a:r>
              <a:rPr lang="en-US" altLang="zh-CN" sz="3000" dirty="0"/>
              <a:t>   Up(</a:t>
            </a:r>
            <a:r>
              <a:rPr lang="en-US" altLang="zh-CN" sz="3000" dirty="0" err="1"/>
              <a:t>barber_ready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   Up(</a:t>
            </a:r>
            <a:r>
              <a:rPr lang="en-US" altLang="zh-CN" sz="3000" dirty="0" err="1"/>
              <a:t>mutex</a:t>
            </a:r>
            <a:r>
              <a:rPr lang="en-US" altLang="zh-CN" sz="3000" dirty="0"/>
              <a:t>);</a:t>
            </a:r>
            <a:endParaRPr lang="en-US" altLang="zh-CN" sz="2200" dirty="0">
              <a:solidFill>
                <a:srgbClr val="7030A0"/>
              </a:solidFill>
            </a:endParaRPr>
          </a:p>
          <a:p>
            <a:r>
              <a:rPr lang="en-US" altLang="zh-CN" sz="3000" dirty="0"/>
              <a:t> # cut hair here</a:t>
            </a:r>
          </a:p>
          <a:p>
            <a:r>
              <a:rPr lang="en-US" altLang="zh-CN" sz="3000" dirty="0"/>
              <a:t>}</a:t>
            </a:r>
            <a:endParaRPr lang="zh-CN" altLang="en-US" sz="3000" dirty="0"/>
          </a:p>
        </p:txBody>
      </p:sp>
      <p:sp>
        <p:nvSpPr>
          <p:cNvPr id="11" name="矩形 10"/>
          <p:cNvSpPr/>
          <p:nvPr/>
        </p:nvSpPr>
        <p:spPr>
          <a:xfrm>
            <a:off x="6220703" y="1309255"/>
            <a:ext cx="3863256" cy="5180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20703" y="1821929"/>
            <a:ext cx="3863256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</a:rPr>
              <a:t>Down</a:t>
            </a:r>
            <a:r>
              <a:rPr lang="en-US" altLang="zh-CN" sz="3000" dirty="0"/>
              <a:t>(</a:t>
            </a:r>
            <a:r>
              <a:rPr lang="en-US" altLang="zh-CN" sz="3000" dirty="0" err="1"/>
              <a:t>mutex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If(</a:t>
            </a:r>
            <a:r>
              <a:rPr lang="en-US" altLang="zh-CN" sz="3000" dirty="0" err="1"/>
              <a:t>seat_num</a:t>
            </a:r>
            <a:r>
              <a:rPr lang="en-US" altLang="zh-CN" sz="3000" dirty="0"/>
              <a:t> &gt; 0){</a:t>
            </a:r>
          </a:p>
          <a:p>
            <a:r>
              <a:rPr lang="en-US" altLang="zh-CN" sz="3000" dirty="0"/>
              <a:t>  </a:t>
            </a:r>
            <a:r>
              <a:rPr lang="en-US" altLang="zh-CN" sz="3000" dirty="0" err="1"/>
              <a:t>seat_num</a:t>
            </a:r>
            <a:r>
              <a:rPr lang="en-US" altLang="zh-CN" sz="3000" dirty="0"/>
              <a:t>--;</a:t>
            </a:r>
          </a:p>
          <a:p>
            <a:r>
              <a:rPr lang="en-US" altLang="zh-CN" sz="3000" dirty="0"/>
              <a:t>   </a:t>
            </a:r>
            <a:r>
              <a:rPr lang="en-US" altLang="zh-CN" sz="3000" dirty="0">
                <a:solidFill>
                  <a:srgbClr val="FF0000"/>
                </a:solidFill>
              </a:rPr>
              <a:t>Up</a:t>
            </a:r>
            <a:r>
              <a:rPr lang="en-US" altLang="zh-CN" sz="3000" dirty="0"/>
              <a:t>(</a:t>
            </a:r>
            <a:r>
              <a:rPr lang="en-US" altLang="zh-CN" sz="3000" dirty="0" err="1"/>
              <a:t>cust_ready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   </a:t>
            </a:r>
            <a:r>
              <a:rPr lang="en-US" altLang="zh-CN" sz="3000" dirty="0">
                <a:solidFill>
                  <a:srgbClr val="FF0000"/>
                </a:solidFill>
              </a:rPr>
              <a:t>Up</a:t>
            </a:r>
            <a:r>
              <a:rPr lang="en-US" altLang="zh-CN" sz="3000" dirty="0"/>
              <a:t>(</a:t>
            </a:r>
            <a:r>
              <a:rPr lang="en-US" altLang="zh-CN" sz="3000" dirty="0" err="1"/>
              <a:t>mutex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  </a:t>
            </a:r>
            <a:r>
              <a:rPr lang="en-US" altLang="zh-CN" sz="3000" dirty="0">
                <a:solidFill>
                  <a:srgbClr val="FF0000"/>
                </a:solidFill>
              </a:rPr>
              <a:t>Down</a:t>
            </a:r>
            <a:r>
              <a:rPr lang="en-US" altLang="zh-CN" sz="3000" dirty="0"/>
              <a:t>(</a:t>
            </a:r>
            <a:r>
              <a:rPr lang="en-US" altLang="zh-CN" sz="3000" dirty="0" err="1"/>
              <a:t>barber_ready</a:t>
            </a:r>
            <a:r>
              <a:rPr lang="en-US" altLang="zh-CN" sz="3000" dirty="0"/>
              <a:t>)</a:t>
            </a:r>
            <a:endParaRPr lang="en-US" altLang="zh-CN" sz="2200" dirty="0">
              <a:solidFill>
                <a:srgbClr val="7030A0"/>
              </a:solidFill>
            </a:endParaRPr>
          </a:p>
          <a:p>
            <a:r>
              <a:rPr lang="en-US" altLang="zh-CN" sz="3000" dirty="0"/>
              <a:t>  }else </a:t>
            </a:r>
            <a:r>
              <a:rPr lang="en-US" altLang="zh-CN" sz="3000" dirty="0">
                <a:solidFill>
                  <a:srgbClr val="FF0000"/>
                </a:solidFill>
              </a:rPr>
              <a:t>Up</a:t>
            </a:r>
            <a:r>
              <a:rPr lang="en-US" altLang="zh-CN" sz="3000" dirty="0"/>
              <a:t>(</a:t>
            </a:r>
            <a:r>
              <a:rPr lang="en-US" altLang="zh-CN" sz="3000" dirty="0" err="1"/>
              <a:t>mutex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}</a:t>
            </a:r>
            <a:endParaRPr lang="zh-CN" altLang="en-US" sz="3000" dirty="0"/>
          </a:p>
        </p:txBody>
      </p:sp>
      <p:sp>
        <p:nvSpPr>
          <p:cNvPr id="13" name="矩形 12"/>
          <p:cNvSpPr/>
          <p:nvPr/>
        </p:nvSpPr>
        <p:spPr>
          <a:xfrm>
            <a:off x="1728391" y="631064"/>
            <a:ext cx="3863256" cy="421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Barber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20703" y="631064"/>
            <a:ext cx="3863256" cy="421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Customer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6252" y="10452"/>
            <a:ext cx="275607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Tips</a:t>
            </a:r>
            <a:endParaRPr lang="zh-CN" altLang="en-US" sz="2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0"/>
    </mc:Choice>
    <mc:Fallback xmlns="">
      <p:transition spd="slow" advTm="125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Task 2:Reader &amp; Writer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① 10 readers and 10 writers try to access data S;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② New reader come in and spend 1 second to read the data. New writer come in and spend 6 seconds to update the data;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③ If readers are reading data, the writers have to wait until all readers finish their jobs.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④ If writers are updating data, the readers have to wait until the writers finish his job.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3"/>
    </mc:Choice>
    <mc:Fallback xmlns="">
      <p:transition spd="slow" advTm="131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 txBox="1">
            <a:spLocks noGrp="1" noChangeArrowheads="1"/>
          </p:cNvSpPr>
          <p:nvPr/>
        </p:nvSpPr>
        <p:spPr bwMode="auto">
          <a:xfrm>
            <a:off x="10083959" y="6489700"/>
            <a:ext cx="495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3AE8761-ACC0-40B8-845C-DE03FB151CB3}" type="slidenum">
              <a:rPr lang="zh-CN" altLang="en-US" sz="1400">
                <a:ea typeface="宋体" panose="02010600030101010101" pitchFamily="2" charset="-122"/>
              </a:rPr>
              <a:t>4</a:t>
            </a:fld>
            <a:endParaRPr lang="en-US" sz="1400"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95684" y="211139"/>
            <a:ext cx="7772400" cy="7905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800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6509385" y="1282700"/>
            <a:ext cx="4349115" cy="4790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Writer</a:t>
            </a:r>
          </a:p>
          <a:p>
            <a:pPr algn="ctr"/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Down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wmutex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Write data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Up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wmutex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11275" y="1282700"/>
            <a:ext cx="4124960" cy="4790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Reader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Down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mutex</a:t>
            </a:r>
            <a:r>
              <a:rPr lang="en-US" altLang="zh-CN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reader ++;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If(reader == 1) </a:t>
            </a:r>
            <a:r>
              <a:rPr lang="en-US" altLang="zh-CN" sz="2600" dirty="0">
                <a:solidFill>
                  <a:srgbClr val="FF0000"/>
                </a:solidFill>
              </a:rPr>
              <a:t>Down</a:t>
            </a:r>
            <a:r>
              <a:rPr lang="en-US" altLang="zh-CN" sz="2600" dirty="0">
                <a:solidFill>
                  <a:schemeClr val="tx1"/>
                </a:solidFill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</a:rPr>
              <a:t>wmutex</a:t>
            </a:r>
            <a:r>
              <a:rPr lang="en-US" altLang="zh-CN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2600" dirty="0">
                <a:solidFill>
                  <a:srgbClr val="FF0000"/>
                </a:solidFill>
              </a:rPr>
              <a:t>Up</a:t>
            </a:r>
            <a:r>
              <a:rPr lang="en-US" altLang="zh-CN" sz="2600" dirty="0">
                <a:solidFill>
                  <a:schemeClr val="tx1"/>
                </a:solidFill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</a:rPr>
              <a:t>mutex</a:t>
            </a:r>
            <a:r>
              <a:rPr lang="en-US" altLang="zh-CN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2600" dirty="0">
                <a:solidFill>
                  <a:schemeClr val="tx1"/>
                </a:solidFill>
              </a:rPr>
              <a:t>Read data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Down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mutex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  <a:endParaRPr lang="en-US" altLang="zh-CN" sz="2600" dirty="0">
              <a:solidFill>
                <a:schemeClr val="tx1"/>
              </a:solidFill>
            </a:endParaRPr>
          </a:p>
          <a:p>
            <a:r>
              <a:rPr lang="en-US" altLang="zh-CN" sz="2600" dirty="0">
                <a:solidFill>
                  <a:schemeClr val="tx1"/>
                </a:solidFill>
              </a:rPr>
              <a:t>reader--;</a:t>
            </a:r>
          </a:p>
          <a:p>
            <a:r>
              <a:rPr lang="en-US" altLang="zh-CN" sz="2600" dirty="0">
                <a:solidFill>
                  <a:schemeClr val="tx1"/>
                </a:solidFill>
              </a:rPr>
              <a:t>If(reader == 0) </a:t>
            </a:r>
            <a:r>
              <a:rPr lang="en-US" altLang="zh-CN" sz="2600" dirty="0">
                <a:solidFill>
                  <a:srgbClr val="FF0000"/>
                </a:solidFill>
              </a:rPr>
              <a:t>Up</a:t>
            </a:r>
            <a:r>
              <a:rPr lang="en-US" altLang="zh-CN" sz="2600" dirty="0">
                <a:solidFill>
                  <a:schemeClr val="tx1"/>
                </a:solidFill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</a:rPr>
              <a:t>wmutex</a:t>
            </a:r>
            <a:r>
              <a:rPr lang="en-US" altLang="zh-CN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2600" dirty="0">
                <a:solidFill>
                  <a:srgbClr val="FF0000"/>
                </a:solidFill>
              </a:rPr>
              <a:t>Up</a:t>
            </a:r>
            <a:r>
              <a:rPr lang="en-US" altLang="zh-CN" sz="2600" dirty="0">
                <a:solidFill>
                  <a:schemeClr val="tx1"/>
                </a:solidFill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</a:rPr>
              <a:t>mutex</a:t>
            </a:r>
            <a:r>
              <a:rPr lang="en-US" altLang="zh-CN" sz="2600" dirty="0">
                <a:solidFill>
                  <a:schemeClr val="tx1"/>
                </a:solidFill>
              </a:rPr>
              <a:t>);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4327" y="211747"/>
            <a:ext cx="275607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Tips</a:t>
            </a:r>
            <a:endParaRPr lang="zh-CN" altLang="en-US" sz="2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7"/>
    </mc:Choice>
    <mc:Fallback xmlns="">
      <p:transition spd="slow" advTm="1060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327</Words>
  <Application>Microsoft Office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Times New Roman</vt:lpstr>
      <vt:lpstr>Office 主题​​</vt:lpstr>
      <vt:lpstr>Task 1:Sleeping Barber Problem</vt:lpstr>
      <vt:lpstr>PowerPoint 演示文稿</vt:lpstr>
      <vt:lpstr>Task 2:Reader &amp; Writer Problem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1:Sleeping Barber Problem</dc:title>
  <dc:creator/>
  <cp:lastModifiedBy>jinghui</cp:lastModifiedBy>
  <cp:revision>10</cp:revision>
  <dcterms:created xsi:type="dcterms:W3CDTF">2019-11-12T04:30:58Z</dcterms:created>
  <dcterms:modified xsi:type="dcterms:W3CDTF">2020-12-04T08:30:25Z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2052-11.1.0.8648</vt:lpwstr>
  </property>
</Properties>
</file>