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48"/>
  </p:notesMasterIdLst>
  <p:sldIdLst>
    <p:sldId id="581" r:id="rId2"/>
    <p:sldId id="707" r:id="rId3"/>
    <p:sldId id="728" r:id="rId4"/>
    <p:sldId id="729" r:id="rId5"/>
    <p:sldId id="594" r:id="rId6"/>
    <p:sldId id="595" r:id="rId7"/>
    <p:sldId id="727" r:id="rId8"/>
    <p:sldId id="730" r:id="rId9"/>
    <p:sldId id="731" r:id="rId10"/>
    <p:sldId id="732" r:id="rId11"/>
    <p:sldId id="258" r:id="rId12"/>
    <p:sldId id="259" r:id="rId13"/>
    <p:sldId id="260" r:id="rId14"/>
    <p:sldId id="261" r:id="rId15"/>
    <p:sldId id="262" r:id="rId16"/>
    <p:sldId id="733" r:id="rId17"/>
    <p:sldId id="734" r:id="rId18"/>
    <p:sldId id="735" r:id="rId19"/>
    <p:sldId id="736" r:id="rId20"/>
    <p:sldId id="737" r:id="rId21"/>
    <p:sldId id="263" r:id="rId22"/>
    <p:sldId id="264" r:id="rId23"/>
    <p:sldId id="265" r:id="rId24"/>
    <p:sldId id="738" r:id="rId25"/>
    <p:sldId id="266" r:id="rId26"/>
    <p:sldId id="267" r:id="rId27"/>
    <p:sldId id="739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740" r:id="rId37"/>
    <p:sldId id="713" r:id="rId38"/>
    <p:sldId id="712" r:id="rId39"/>
    <p:sldId id="257" r:id="rId40"/>
    <p:sldId id="719" r:id="rId41"/>
    <p:sldId id="720" r:id="rId42"/>
    <p:sldId id="721" r:id="rId43"/>
    <p:sldId id="714" r:id="rId44"/>
    <p:sldId id="711" r:id="rId45"/>
    <p:sldId id="715" r:id="rId46"/>
    <p:sldId id="705" r:id="rId47"/>
  </p:sldIdLst>
  <p:sldSz cx="9145588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104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pos="2881">
          <p15:clr>
            <a:srgbClr val="A4A3A4"/>
          </p15:clr>
        </p15:guide>
        <p15:guide id="12" pos="288">
          <p15:clr>
            <a:srgbClr val="A4A3A4"/>
          </p15:clr>
        </p15:guide>
        <p15:guide id="13" pos="432">
          <p15:clr>
            <a:srgbClr val="A4A3A4"/>
          </p15:clr>
        </p15:guide>
        <p15:guide id="14" pos="5473">
          <p15:clr>
            <a:srgbClr val="A4A3A4"/>
          </p15:clr>
        </p15:guide>
        <p15:guide id="15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099CC"/>
    <a:srgbClr val="7F8C8D"/>
    <a:srgbClr val="ECF0F1"/>
    <a:srgbClr val="E74C3C"/>
    <a:srgbClr val="94B155"/>
    <a:srgbClr val="3D9FAC"/>
    <a:srgbClr val="FEB834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01" autoAdjust="0"/>
  </p:normalViewPr>
  <p:slideViewPr>
    <p:cSldViewPr snapToGrid="0" showGuides="1">
      <p:cViewPr varScale="1">
        <p:scale>
          <a:sx n="113" d="100"/>
          <a:sy n="113" d="100"/>
        </p:scale>
        <p:origin x="1590" y="102"/>
      </p:cViewPr>
      <p:guideLst>
        <p:guide orient="horz" pos="2160"/>
        <p:guide pos="3840"/>
        <p:guide pos="384"/>
        <p:guide pos="576"/>
        <p:guide pos="7296"/>
        <p:guide pos="7104"/>
        <p:guide orient="horz" pos="3888"/>
        <p:guide orient="horz" pos="1049"/>
        <p:guide orient="horz" pos="686"/>
        <p:guide orient="horz" pos="3158"/>
        <p:guide pos="2881"/>
        <p:guide pos="288"/>
        <p:guide pos="432"/>
        <p:guide pos="547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8CC360C-F423-4191-B903-C96919C651F4}" type="datetimeFigureOut">
              <a:rPr lang="zh-CN" altLang="en-US" smtClean="0"/>
              <a:pPr/>
              <a:t>2023/11/06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0B7194D-9457-4CB1-9230-4797428E1A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A1BB-78D1-4DB6-8BAC-90283830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CA769-D6BA-4EA6-A40E-6C681D29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BB4A1-5C78-409C-9753-79F3F395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79040-6224-40BC-A812-0D0F1D45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186B1-32DF-45FD-8160-9CCFF93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AB92-C98C-4C82-A908-B3544CA7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7EE63-3D15-4DBB-A1CE-06E9466F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03AA0-7F3E-4B2C-9647-D04FB387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BFEF0-623A-4A42-A371-3BA73B0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73C02-64C5-436C-B73D-6E8F1D47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2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4EDD55-06F6-451F-80F2-1C9A859AD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73ED4-69E4-405C-9906-83910674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94720-E96A-4354-8F04-220BD841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8A551-3A23-4531-BC2D-968A954E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F4C15-5F3C-4548-89F6-AA2FE64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6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29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721675" y="1600201"/>
            <a:ext cx="4424178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85919" y="2112461"/>
            <a:ext cx="3011858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685919" y="3552826"/>
            <a:ext cx="3642755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688315" y="2735011"/>
            <a:ext cx="2557907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3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82974" y="3837116"/>
            <a:ext cx="3579640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209292" y="4441825"/>
            <a:ext cx="2704379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2519205" y="5129214"/>
            <a:ext cx="4107179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6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919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40034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4149" y="1609068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919" y="3773598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40533" y="3773597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95146" y="3773600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1599088" y="3522296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4261340" y="3532292"/>
            <a:ext cx="631046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6911320" y="3519874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954548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954548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360916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3608911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626611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6265862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34153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52824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188253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3867824" y="1675161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546558" y="1683019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22445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509519" y="1690876"/>
            <a:ext cx="1371838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189089" y="1690876"/>
            <a:ext cx="1371838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3868661" y="1675161"/>
            <a:ext cx="1371838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5548233" y="1675161"/>
            <a:ext cx="1371838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7227806" y="1690876"/>
            <a:ext cx="1371838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670877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509519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234961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18825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028346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3866988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868438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5707080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754717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738581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3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057757" y="9144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794" y="27432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57757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944632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5919" y="9144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3200956" y="27432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685918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572794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125635" y="475138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125635" y="545306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6012509" y="4741129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6012510" y="5442804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687114" y="290601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687114" y="360769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125635" y="1097252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125635" y="1798927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4896700" y="1325563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4896700" y="1949563"/>
            <a:ext cx="3160468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9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5263476" y="0"/>
            <a:ext cx="388211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583508" y="2816226"/>
            <a:ext cx="1838644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1753932" y="3454156"/>
            <a:ext cx="668220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583508" y="4308475"/>
            <a:ext cx="3989286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460616" y="1061261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460616" y="1677106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0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5259370" y="2513232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5259370" y="3137232"/>
            <a:ext cx="3160468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9EAC-0C9D-4EDE-8226-8A15BA15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7622-04BC-457F-B4D5-F11D224A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E6711-B6A3-4734-BF52-8D45260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506C5-4AD1-45D7-8E98-29BA6AF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6600A-280D-4BAD-AF03-5118A56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8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572794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2512656" y="0"/>
            <a:ext cx="343674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949396" y="0"/>
            <a:ext cx="319619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32933" y="3429000"/>
            <a:ext cx="251265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1237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794" y="3429000"/>
            <a:ext cx="2060416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6638888" y="2206625"/>
            <a:ext cx="1817209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40254" y="4340226"/>
            <a:ext cx="2815126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705634" y="5221387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5023162" y="4775264"/>
            <a:ext cx="103449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26318" y="893764"/>
            <a:ext cx="1528946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426316" y="1228726"/>
            <a:ext cx="1978343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26317" y="1936939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7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700976" y="4904155"/>
            <a:ext cx="716034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237447" y="4904155"/>
            <a:ext cx="179563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85919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671895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7593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643291" y="1620532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685919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645775" y="3604658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4657178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6643291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520162" y="5023843"/>
            <a:ext cx="6829591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7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374220" y="9144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572794" y="34290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22938" y="1987034"/>
            <a:ext cx="74985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794" y="4501634"/>
            <a:ext cx="1078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822938" y="19809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35909" y="2538414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540512" y="44955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13663" y="5069249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2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2854009" y="0"/>
            <a:ext cx="3437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4371863" y="5700071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3272406" y="2322514"/>
            <a:ext cx="26805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72332" y="1012369"/>
            <a:ext cx="26805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72332" y="1620487"/>
            <a:ext cx="26805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23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524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2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854009" y="1"/>
            <a:ext cx="3437571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3725" y="436841"/>
            <a:ext cx="919132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70054" y="825394"/>
            <a:ext cx="240548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370054" y="1912938"/>
            <a:ext cx="240548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F736-EDC7-422B-9CDD-B616D373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31489-4143-46B4-AD39-669AD536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0E4B1-D74A-48F4-B413-023EF78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158E6-EE8C-485C-B057-6E98339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E59F-DC8E-401F-8390-6BFB4F9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154D-4434-4EB3-A7F2-4D669184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20FBC-BAA7-4B3D-840B-CEB5E630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B4344-DB94-498B-8CCE-7D3C0FA8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537BE-0936-4BD3-8233-0A623ED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2023/11/06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EABBF-DA91-434D-BD88-AED6473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241D5-1EC2-4FA7-8A26-98497873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0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1B3C-77B4-47BE-AD62-45CB3E57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8382C-1C0C-4A6E-A084-6F782155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E530D-C20C-45C8-9433-8C791CB7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5F1BF-6831-4EEA-9502-8737207E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E7081E-9AD6-4BBC-9830-34D01586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7A24B-CEB4-42C8-8E03-42A0B252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2023/11/06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C8022-3321-4D23-A25F-9D4DC3E2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CFB1F4-09C6-4384-AC6B-8731BEB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ECFA-E54B-4547-9CE8-3AAA1214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B33F3-86FC-4E3B-B72F-97B654C0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2023/11/06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5557A-169C-44CC-AC64-14B31F8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7F4CE-51E2-443A-85A6-5D03B95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097DD-B0C2-4B31-A3D9-1C043F0C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2023/11/06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9A4EB-7787-4F18-8AB1-F2DFD2FE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9D312-A764-46AE-8920-839C3F6C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EB6E-0B21-4A47-9DA5-9DAE5668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C7755-FE9B-448C-8EAE-A3EE1055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E3E1A-B3A7-4AF8-B2A6-CDB67D0F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9F2B5-3E04-47E9-B63A-73F03019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2023/11/06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2660-90A0-480C-983E-CBDBB96B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6ED9-E983-4909-BF6C-F63BEA14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540B-D875-46F8-A537-1765A48E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EBF87-B7E5-4296-BE4C-9B662E5AD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1CAD6-4EF0-43BB-A0B4-60666781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4FF73-C11A-4504-9607-FBBAD61B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2023/11/06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22F88-98E0-4857-8D45-0A729A4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A63C9-E5EC-463F-B683-82E484A0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7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24E5E-AB78-4BE9-AEBE-13F8A064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EDAE6-3AF7-46B5-B80C-A49DBC05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4B37A-AB5E-45E4-AFEF-8D849C698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80660-B258-4D61-92DB-24CE5526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EC5B8F-EE19-4BBA-B284-F4F050D7E4BC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" y="6270727"/>
            <a:ext cx="539349" cy="5393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CDA556-A81B-42B5-A805-85AFEF2BFD71}"/>
              </a:ext>
            </a:extLst>
          </p:cNvPr>
          <p:cNvSpPr/>
          <p:nvPr userDrawn="1"/>
        </p:nvSpPr>
        <p:spPr>
          <a:xfrm flipV="1">
            <a:off x="0" y="6813761"/>
            <a:ext cx="91455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9E3C8-CC5C-48E7-A9B0-488DF02AA533}"/>
              </a:ext>
            </a:extLst>
          </p:cNvPr>
          <p:cNvSpPr/>
          <p:nvPr userDrawn="1"/>
        </p:nvSpPr>
        <p:spPr>
          <a:xfrm flipV="1">
            <a:off x="1" y="571"/>
            <a:ext cx="9145587" cy="84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7AA58D-EC65-4F61-9BC5-D4E9553565C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0400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2A4969-8D0D-480B-B325-3AD95B5CFAD6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5584" y="12138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4678B4-3C13-4530-9DC0-801CF3489B85}"/>
              </a:ext>
            </a:extLst>
          </p:cNvPr>
          <p:cNvCxnSpPr>
            <a:cxnSpLocks/>
          </p:cNvCxnSpPr>
          <p:nvPr userDrawn="1"/>
        </p:nvCxnSpPr>
        <p:spPr>
          <a:xfrm>
            <a:off x="1" y="111550"/>
            <a:ext cx="91455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D65862-7BE3-448C-9CF4-5F924E67A16A}"/>
              </a:ext>
            </a:extLst>
          </p:cNvPr>
          <p:cNvCxnSpPr>
            <a:cxnSpLocks/>
          </p:cNvCxnSpPr>
          <p:nvPr userDrawn="1"/>
        </p:nvCxnSpPr>
        <p:spPr>
          <a:xfrm>
            <a:off x="415392" y="6775033"/>
            <a:ext cx="87301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660" r:id="rId13"/>
    <p:sldLayoutId id="2147483650" r:id="rId14"/>
    <p:sldLayoutId id="2147483659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8" r:id="rId22"/>
    <p:sldLayoutId id="2147483661" r:id="rId23"/>
    <p:sldLayoutId id="2147483662" r:id="rId24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3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../../../Users/82305/Documents/mWork.exe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copy%20file.ex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aike.baidu.com/item/Dev-C%2B%2B/4461658?fromtitle=devc%2B%2B&amp;fromid=10668389&amp;fr=aladdin" TargetMode="External"/><Relationship Id="rId4" Type="http://schemas.openxmlformats.org/officeDocument/2006/relationships/hyperlink" Target="https://baike.baidu.com/item/gcc/17570?fr=aladdi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3.tmp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19" Type="http://schemas.openxmlformats.org/officeDocument/2006/relationships/image" Target="../media/image3.tmp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19" Type="http://schemas.openxmlformats.org/officeDocument/2006/relationships/image" Target="../media/image3.tmp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10" Type="http://schemas.openxmlformats.org/officeDocument/2006/relationships/tags" Target="../tags/tag83.xml"/><Relationship Id="rId19" Type="http://schemas.openxmlformats.org/officeDocument/2006/relationships/image" Target="../media/image3.tmp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10" Type="http://schemas.openxmlformats.org/officeDocument/2006/relationships/tags" Target="../tags/tag100.xml"/><Relationship Id="rId19" Type="http://schemas.openxmlformats.org/officeDocument/2006/relationships/image" Target="../media/image3.tmp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3.tmp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257EDBCA-088B-4352-B7A3-84C53E66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" r="849" b="979"/>
          <a:stretch/>
        </p:blipFill>
        <p:spPr>
          <a:xfrm>
            <a:off x="0" y="85125"/>
            <a:ext cx="9145588" cy="6726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BC94D-07D4-428A-9AAC-755689A7B57D}"/>
              </a:ext>
            </a:extLst>
          </p:cNvPr>
          <p:cNvSpPr txBox="1"/>
          <p:nvPr/>
        </p:nvSpPr>
        <p:spPr>
          <a:xfrm>
            <a:off x="715378" y="1573329"/>
            <a:ext cx="6819496" cy="1077218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morning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altLang="zh-CN" sz="6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US" sz="6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D70B2-1C32-4B30-AEA0-5685A2415557}"/>
              </a:ext>
            </a:extLst>
          </p:cNvPr>
          <p:cNvSpPr txBox="1"/>
          <p:nvPr/>
        </p:nvSpPr>
        <p:spPr>
          <a:xfrm>
            <a:off x="1313509" y="4674831"/>
            <a:ext cx="5332651" cy="1200329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 Zhong 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（钟竞辉）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Office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B3-515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Email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：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jinghuizhong@scut.edu.cn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474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1D71CC-E7C4-4DF0-9720-68CB1A66B6AE}"/>
              </a:ext>
            </a:extLst>
          </p:cNvPr>
          <p:cNvSpPr txBox="1"/>
          <p:nvPr/>
        </p:nvSpPr>
        <p:spPr>
          <a:xfrm>
            <a:off x="2052918" y="2483224"/>
            <a:ext cx="5118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File Management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0933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1B5106BA-4A7F-49D1-8389-B485C7CF8291}" type="slidenum">
              <a:rPr lang="en-US" altLang="zh-CN" sz="1400">
                <a:latin typeface="Times New Roman" panose="02020603050405020304" pitchFamily="18" charset="0"/>
              </a:rPr>
              <a:pPr algn="r"/>
              <a:t>11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1368" y="100432"/>
            <a:ext cx="8052611" cy="1124116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b="1" dirty="0"/>
              <a:t>Long-term information storage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2744" y="1245067"/>
            <a:ext cx="8534400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Must store large amounts of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Gigabytes -&gt; terabytes -&gt; petabytes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Stored information must survive the termination of the process using it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Lifetime can be seconds to years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Must have some way of finding it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Multiple processes must be able to access the information concurrently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/>
              <a:t>Solution: </a:t>
            </a:r>
            <a:r>
              <a:rPr lang="en-US" altLang="zh-CN" sz="2800" dirty="0"/>
              <a:t>Store information on disk or other external media in units called </a:t>
            </a:r>
            <a:r>
              <a:rPr lang="en-US" altLang="zh-CN" sz="2800" b="1" dirty="0"/>
              <a:t>files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865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93723A-C372-423B-84C3-04B75E7DCE4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4001" y="108454"/>
            <a:ext cx="7999220" cy="985084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b="1" dirty="0">
                <a:ea typeface="宋体" panose="02010600030101010101" pitchFamily="2" charset="-122"/>
              </a:rPr>
              <a:t>Naming files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526" y="1164305"/>
            <a:ext cx="8231029" cy="51212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Important to be able to </a:t>
            </a:r>
            <a:r>
              <a:rPr lang="en-US" altLang="zh-CN" sz="2800" i="1" dirty="0">
                <a:ea typeface="宋体" panose="02010600030101010101" pitchFamily="2" charset="-122"/>
              </a:rPr>
              <a:t>find</a:t>
            </a:r>
            <a:r>
              <a:rPr lang="en-US" altLang="zh-CN" sz="2800" dirty="0">
                <a:ea typeface="宋体" panose="02010600030101010101" pitchFamily="2" charset="-122"/>
              </a:rPr>
              <a:t> files after they’re created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Every file has at least one name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Name can be</a:t>
            </a:r>
          </a:p>
          <a:p>
            <a:pPr marL="342946" lvl="1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“</a:t>
            </a:r>
            <a:r>
              <a:rPr lang="en-US" altLang="zh-CN" sz="2400" dirty="0" err="1">
                <a:ea typeface="宋体" panose="02010600030101010101" pitchFamily="2" charset="-122"/>
              </a:rPr>
              <a:t>foo.c</a:t>
            </a:r>
            <a:r>
              <a:rPr lang="en-US" altLang="zh-CN" sz="2400" dirty="0">
                <a:ea typeface="宋体" panose="02010600030101010101" pitchFamily="2" charset="-122"/>
              </a:rPr>
              <a:t>”, “my photo”, </a:t>
            </a:r>
          </a:p>
          <a:p>
            <a:pPr marL="342946" lvl="1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“4502”,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Case may or may not matter (</a:t>
            </a:r>
            <a:r>
              <a:rPr lang="en-US" altLang="zh-CN" sz="2400" dirty="0">
                <a:ea typeface="宋体" panose="02010600030101010101" pitchFamily="2" charset="-122"/>
              </a:rPr>
              <a:t>Depends on the file system)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Name may include information about the file’s contents, e.g.,</a:t>
            </a:r>
          </a:p>
          <a:p>
            <a:pPr marL="0" indent="0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The name should make it easy to figure out what’s in it;   </a:t>
            </a: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Computer may use part of the name to determine the file type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27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96E20F8B-3C8C-43B3-AE31-4B16215A01BA}" type="slidenum">
              <a:rPr lang="en-US" altLang="zh-CN" sz="1400">
                <a:latin typeface="Times New Roman" panose="02020603050405020304" pitchFamily="18" charset="0"/>
              </a:rPr>
              <a:pPr algn="r"/>
              <a:t>13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73894" y="177800"/>
            <a:ext cx="7772400" cy="8382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/>
              <a:t>File Naming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6594" y="5867400"/>
            <a:ext cx="7772400" cy="533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Typical file extensions.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5" y="1004889"/>
            <a:ext cx="80121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04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F61C0647-C299-475D-9F6D-A6A2BD21E26B}" type="slidenum">
              <a:rPr lang="en-US" altLang="zh-CN" sz="1400">
                <a:latin typeface="Times New Roman" panose="02020603050405020304" pitchFamily="18" charset="0"/>
              </a:rPr>
              <a:pPr algn="r"/>
              <a:t>14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7369" y="107157"/>
            <a:ext cx="788807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/>
              <a:t>File Structure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2860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23622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24384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" y="25146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2000" y="25908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" y="26670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0" y="27432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2000" y="28194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2000" y="28956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62000" y="29718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62000" y="30480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2000" y="31242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32004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2000" y="32766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2000" y="33528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2000" y="34290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2000" y="35052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2000" y="35814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62000" y="36576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2000" y="37338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762000" y="38100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62000" y="38862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762000" y="39624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000" y="40386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62000" y="41148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62000" y="41910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62000" y="42672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62000" y="43434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62000" y="44196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762000" y="44958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62000" y="45720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62000" y="46482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62000" y="47244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762000" y="48006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62000" y="4876800"/>
            <a:ext cx="685800" cy="76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228600" y="5105400"/>
            <a:ext cx="22967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Sequence of bytes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(Windows &amp; UNIX)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124200" y="2286000"/>
            <a:ext cx="685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4200" y="2590800"/>
            <a:ext cx="685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124200" y="2895600"/>
            <a:ext cx="685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124200" y="3200400"/>
            <a:ext cx="685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3124200" y="3505200"/>
            <a:ext cx="685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124200" y="3810000"/>
            <a:ext cx="685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3124200" y="4114800"/>
            <a:ext cx="685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124200" y="4419600"/>
            <a:ext cx="685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124200" y="4724400"/>
            <a:ext cx="685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2438400" y="5105400"/>
            <a:ext cx="24384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Sequence of records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(common in old days)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1524000" y="2027238"/>
            <a:ext cx="811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byte</a:t>
            </a:r>
          </a:p>
        </p:txBody>
      </p:sp>
      <p:cxnSp>
        <p:nvCxnSpPr>
          <p:cNvPr id="53" name="AutoShape 52"/>
          <p:cNvCxnSpPr>
            <a:cxnSpLocks noChangeShapeType="1"/>
            <a:stCxn id="52" idx="2"/>
            <a:endCxn id="15" idx="3"/>
          </p:cNvCxnSpPr>
          <p:nvPr/>
        </p:nvCxnSpPr>
        <p:spPr bwMode="auto">
          <a:xfrm rot="5400000">
            <a:off x="1396206" y="2475707"/>
            <a:ext cx="585787" cy="482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3657600" y="1600200"/>
            <a:ext cx="1022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record</a:t>
            </a:r>
          </a:p>
        </p:txBody>
      </p:sp>
      <p:cxnSp>
        <p:nvCxnSpPr>
          <p:cNvPr id="55" name="AutoShape 54"/>
          <p:cNvCxnSpPr>
            <a:cxnSpLocks noChangeShapeType="1"/>
            <a:stCxn id="54" idx="2"/>
            <a:endCxn id="44" idx="3"/>
          </p:cNvCxnSpPr>
          <p:nvPr/>
        </p:nvCxnSpPr>
        <p:spPr bwMode="auto">
          <a:xfrm rot="5400000">
            <a:off x="3463925" y="2343150"/>
            <a:ext cx="1050925" cy="358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638800" y="2667000"/>
            <a:ext cx="533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12A</a:t>
            </a:r>
          </a:p>
        </p:txBody>
      </p:sp>
      <p:sp>
        <p:nvSpPr>
          <p:cNvPr id="57" name="Rectangle 62"/>
          <p:cNvSpPr>
            <a:spLocks noChangeArrowheads="1"/>
          </p:cNvSpPr>
          <p:nvPr/>
        </p:nvSpPr>
        <p:spPr bwMode="auto">
          <a:xfrm>
            <a:off x="6172200" y="2667000"/>
            <a:ext cx="533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101</a:t>
            </a:r>
          </a:p>
        </p:txBody>
      </p:sp>
      <p:sp>
        <p:nvSpPr>
          <p:cNvPr id="58" name="Rectangle 63"/>
          <p:cNvSpPr>
            <a:spLocks noChangeArrowheads="1"/>
          </p:cNvSpPr>
          <p:nvPr/>
        </p:nvSpPr>
        <p:spPr bwMode="auto">
          <a:xfrm>
            <a:off x="6705600" y="2667000"/>
            <a:ext cx="533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</a:t>
            </a:r>
          </a:p>
        </p:txBody>
      </p:sp>
      <p:sp>
        <p:nvSpPr>
          <p:cNvPr id="59" name="Rectangle 64"/>
          <p:cNvSpPr>
            <a:spLocks noChangeArrowheads="1"/>
          </p:cNvSpPr>
          <p:nvPr/>
        </p:nvSpPr>
        <p:spPr bwMode="auto">
          <a:xfrm>
            <a:off x="4343400" y="3810000"/>
            <a:ext cx="533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sab</a:t>
            </a:r>
          </a:p>
        </p:txBody>
      </p:sp>
      <p:sp>
        <p:nvSpPr>
          <p:cNvPr id="60" name="Rectangle 65"/>
          <p:cNvSpPr>
            <a:spLocks noChangeArrowheads="1"/>
          </p:cNvSpPr>
          <p:nvPr/>
        </p:nvSpPr>
        <p:spPr bwMode="auto">
          <a:xfrm>
            <a:off x="4876800" y="3810000"/>
            <a:ext cx="533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wm</a:t>
            </a:r>
          </a:p>
        </p:txBody>
      </p:sp>
      <p:sp>
        <p:nvSpPr>
          <p:cNvPr id="61" name="Rectangle 66"/>
          <p:cNvSpPr>
            <a:spLocks noChangeArrowheads="1"/>
          </p:cNvSpPr>
          <p:nvPr/>
        </p:nvSpPr>
        <p:spPr bwMode="auto">
          <a:xfrm>
            <a:off x="5410200" y="3810000"/>
            <a:ext cx="533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</a:t>
            </a:r>
          </a:p>
        </p:txBody>
      </p:sp>
      <p:cxnSp>
        <p:nvCxnSpPr>
          <p:cNvPr id="62" name="AutoShape 67"/>
          <p:cNvCxnSpPr>
            <a:cxnSpLocks noChangeShapeType="1"/>
            <a:stCxn id="56" idx="2"/>
            <a:endCxn id="59" idx="0"/>
          </p:cNvCxnSpPr>
          <p:nvPr/>
        </p:nvCxnSpPr>
        <p:spPr bwMode="auto">
          <a:xfrm flipH="1">
            <a:off x="4610100" y="2971800"/>
            <a:ext cx="1295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6096000" y="3810000"/>
            <a:ext cx="533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avg</a:t>
            </a:r>
          </a:p>
        </p:txBody>
      </p:sp>
      <p:sp>
        <p:nvSpPr>
          <p:cNvPr id="64" name="Rectangle 69"/>
          <p:cNvSpPr>
            <a:spLocks noChangeArrowheads="1"/>
          </p:cNvSpPr>
          <p:nvPr/>
        </p:nvSpPr>
        <p:spPr bwMode="auto">
          <a:xfrm>
            <a:off x="6629400" y="3810000"/>
            <a:ext cx="533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ejw</a:t>
            </a:r>
          </a:p>
        </p:txBody>
      </p:sp>
      <p:sp>
        <p:nvSpPr>
          <p:cNvPr id="65" name="Rectangle 71"/>
          <p:cNvSpPr>
            <a:spLocks noChangeArrowheads="1"/>
          </p:cNvSpPr>
          <p:nvPr/>
        </p:nvSpPr>
        <p:spPr bwMode="auto">
          <a:xfrm>
            <a:off x="7315200" y="3810000"/>
            <a:ext cx="533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sab</a:t>
            </a:r>
          </a:p>
        </p:txBody>
      </p:sp>
      <p:sp>
        <p:nvSpPr>
          <p:cNvPr id="66" name="Rectangle 72"/>
          <p:cNvSpPr>
            <a:spLocks noChangeArrowheads="1"/>
          </p:cNvSpPr>
          <p:nvPr/>
        </p:nvSpPr>
        <p:spPr bwMode="auto">
          <a:xfrm>
            <a:off x="7848600" y="3810000"/>
            <a:ext cx="533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elm</a:t>
            </a:r>
          </a:p>
        </p:txBody>
      </p:sp>
      <p:sp>
        <p:nvSpPr>
          <p:cNvPr id="67" name="Rectangle 73"/>
          <p:cNvSpPr>
            <a:spLocks noChangeArrowheads="1"/>
          </p:cNvSpPr>
          <p:nvPr/>
        </p:nvSpPr>
        <p:spPr bwMode="auto">
          <a:xfrm>
            <a:off x="8382000" y="3810000"/>
            <a:ext cx="533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</a:p>
        </p:txBody>
      </p:sp>
      <p:cxnSp>
        <p:nvCxnSpPr>
          <p:cNvPr id="68" name="AutoShape 74"/>
          <p:cNvCxnSpPr>
            <a:cxnSpLocks noChangeShapeType="1"/>
            <a:stCxn id="57" idx="2"/>
            <a:endCxn id="63" idx="0"/>
          </p:cNvCxnSpPr>
          <p:nvPr/>
        </p:nvCxnSpPr>
        <p:spPr bwMode="auto">
          <a:xfrm flipH="1">
            <a:off x="6362700" y="2971800"/>
            <a:ext cx="762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75"/>
          <p:cNvCxnSpPr>
            <a:cxnSpLocks noChangeShapeType="1"/>
            <a:stCxn id="58" idx="2"/>
            <a:endCxn id="65" idx="0"/>
          </p:cNvCxnSpPr>
          <p:nvPr/>
        </p:nvCxnSpPr>
        <p:spPr bwMode="auto">
          <a:xfrm>
            <a:off x="6972300" y="2971800"/>
            <a:ext cx="609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Rectangle 76"/>
          <p:cNvSpPr>
            <a:spLocks noChangeArrowheads="1"/>
          </p:cNvSpPr>
          <p:nvPr/>
        </p:nvSpPr>
        <p:spPr bwMode="auto">
          <a:xfrm>
            <a:off x="6248400" y="5410200"/>
            <a:ext cx="533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S02</a:t>
            </a:r>
          </a:p>
        </p:txBody>
      </p:sp>
      <p:sp>
        <p:nvSpPr>
          <p:cNvPr id="71" name="Rectangle 77"/>
          <p:cNvSpPr>
            <a:spLocks noChangeArrowheads="1"/>
          </p:cNvSpPr>
          <p:nvPr/>
        </p:nvSpPr>
        <p:spPr bwMode="auto">
          <a:xfrm>
            <a:off x="6781800" y="5410200"/>
            <a:ext cx="533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F01</a:t>
            </a:r>
          </a:p>
        </p:txBody>
      </p:sp>
      <p:sp>
        <p:nvSpPr>
          <p:cNvPr id="72" name="Rectangle 78"/>
          <p:cNvSpPr>
            <a:spLocks noChangeArrowheads="1"/>
          </p:cNvSpPr>
          <p:nvPr/>
        </p:nvSpPr>
        <p:spPr bwMode="auto">
          <a:xfrm>
            <a:off x="7315200" y="5410200"/>
            <a:ext cx="533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W02</a:t>
            </a:r>
          </a:p>
        </p:txBody>
      </p:sp>
      <p:cxnSp>
        <p:nvCxnSpPr>
          <p:cNvPr id="73" name="AutoShape 81"/>
          <p:cNvCxnSpPr>
            <a:cxnSpLocks noChangeShapeType="1"/>
            <a:stCxn id="65" idx="2"/>
            <a:endCxn id="70" idx="0"/>
          </p:cNvCxnSpPr>
          <p:nvPr/>
        </p:nvCxnSpPr>
        <p:spPr bwMode="auto">
          <a:xfrm flipH="1">
            <a:off x="6515100" y="4114800"/>
            <a:ext cx="10668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 Box 82"/>
          <p:cNvSpPr txBox="1">
            <a:spLocks noChangeArrowheads="1"/>
          </p:cNvSpPr>
          <p:nvPr/>
        </p:nvSpPr>
        <p:spPr bwMode="auto">
          <a:xfrm>
            <a:off x="5410200" y="5813286"/>
            <a:ext cx="31632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(large mainframe computers)</a:t>
            </a:r>
          </a:p>
        </p:txBody>
      </p:sp>
    </p:spTree>
    <p:extLst>
      <p:ext uri="{BB962C8B-B14F-4D97-AF65-F5344CB8AC3E}">
        <p14:creationId xmlns:p14="http://schemas.microsoft.com/office/powerpoint/2010/main" val="202086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7A054BED-0070-43EF-A67B-2DAA8DC70926}" type="slidenum">
              <a:rPr lang="en-US" altLang="zh-CN" sz="1400">
                <a:latin typeface="Times New Roman" panose="02020603050405020304" pitchFamily="18" charset="0"/>
              </a:rPr>
              <a:pPr algn="r"/>
              <a:t>15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0394" y="0"/>
            <a:ext cx="7772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/>
              <a:t>File Types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35894" y="6235700"/>
            <a:ext cx="5943600" cy="622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800" dirty="0"/>
              <a:t>(a) An executable file   (b) An archive</a:t>
            </a:r>
          </a:p>
        </p:txBody>
      </p:sp>
      <p:pic>
        <p:nvPicPr>
          <p:cNvPr id="10244" name="Picture 4" descr="6-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4" y="1008063"/>
            <a:ext cx="5335588" cy="519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8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6A4AB0-202C-4E29-80CD-0123070F470F}"/>
              </a:ext>
            </a:extLst>
          </p:cNvPr>
          <p:cNvSpPr txBox="1"/>
          <p:nvPr/>
        </p:nvSpPr>
        <p:spPr>
          <a:xfrm>
            <a:off x="1586753" y="2070848"/>
            <a:ext cx="6929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Case Study: Reading a BMP file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8716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0035B62-E6E8-450C-92E2-468987A1C7FA}"/>
              </a:ext>
            </a:extLst>
          </p:cNvPr>
          <p:cNvSpPr/>
          <p:nvPr/>
        </p:nvSpPr>
        <p:spPr>
          <a:xfrm>
            <a:off x="0" y="214263"/>
            <a:ext cx="9145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BMP File Format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7D75F81-25B0-4AC7-92CF-FA21ED072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83840"/>
              </p:ext>
            </p:extLst>
          </p:nvPr>
        </p:nvGraphicFramePr>
        <p:xfrm>
          <a:off x="573741" y="975930"/>
          <a:ext cx="8148917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7944">
                  <a:extLst>
                    <a:ext uri="{9D8B030D-6E8A-4147-A177-3AD203B41FA5}">
                      <a16:colId xmlns:a16="http://schemas.microsoft.com/office/drawing/2014/main" val="1906467130"/>
                    </a:ext>
                  </a:extLst>
                </a:gridCol>
                <a:gridCol w="2866062">
                  <a:extLst>
                    <a:ext uri="{9D8B030D-6E8A-4147-A177-3AD203B41FA5}">
                      <a16:colId xmlns:a16="http://schemas.microsoft.com/office/drawing/2014/main" val="3864482001"/>
                    </a:ext>
                  </a:extLst>
                </a:gridCol>
                <a:gridCol w="3504911">
                  <a:extLst>
                    <a:ext uri="{9D8B030D-6E8A-4147-A177-3AD203B41FA5}">
                      <a16:colId xmlns:a16="http://schemas.microsoft.com/office/drawing/2014/main" val="2846238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</a:rPr>
                        <a:t>Content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</a:rPr>
                        <a:t>Normal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</a:rPr>
                        <a:t>Kernel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812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File Header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14B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99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 Header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40B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12B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392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[Color Table]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n*4B (BGR0)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n*3B (BGR)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428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Pixel </a:t>
                      </a:r>
                      <a:r>
                        <a:rPr lang="en-US" altLang="zh-CN" sz="2000" b="1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Infos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The high position comes first, the line 4B is aligned (0 is added if it is insufficient), and the line is arranged from bottom to top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6153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84B4147-CA49-4A05-8497-75CF37ADD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45791"/>
              </p:ext>
            </p:extLst>
          </p:nvPr>
        </p:nvGraphicFramePr>
        <p:xfrm>
          <a:off x="573741" y="4209753"/>
          <a:ext cx="6167718" cy="21488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9030">
                  <a:extLst>
                    <a:ext uri="{9D8B030D-6E8A-4147-A177-3AD203B41FA5}">
                      <a16:colId xmlns:a16="http://schemas.microsoft.com/office/drawing/2014/main" val="1329185705"/>
                    </a:ext>
                  </a:extLst>
                </a:gridCol>
                <a:gridCol w="1135573">
                  <a:extLst>
                    <a:ext uri="{9D8B030D-6E8A-4147-A177-3AD203B41FA5}">
                      <a16:colId xmlns:a16="http://schemas.microsoft.com/office/drawing/2014/main" val="650364253"/>
                    </a:ext>
                  </a:extLst>
                </a:gridCol>
                <a:gridCol w="2143115">
                  <a:extLst>
                    <a:ext uri="{9D8B030D-6E8A-4147-A177-3AD203B41FA5}">
                      <a16:colId xmlns:a16="http://schemas.microsoft.com/office/drawing/2014/main" val="1133773251"/>
                    </a:ext>
                  </a:extLst>
                </a:gridCol>
              </a:tblGrid>
              <a:tr h="2324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Content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size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Values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6860457"/>
                  </a:ext>
                </a:extLst>
              </a:tr>
              <a:tr h="232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Flag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2B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”BM”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733557"/>
                  </a:ext>
                </a:extLst>
              </a:tr>
              <a:tr h="4648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</a:rPr>
                        <a:t>File size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4B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Number of bytes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709178"/>
                  </a:ext>
                </a:extLst>
              </a:tr>
              <a:tr h="2988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</a:t>
                      </a:r>
                      <a:r>
                        <a:rPr lang="en-US" sz="2000" b="1" kern="100" dirty="0">
                          <a:effectLst/>
                        </a:rPr>
                        <a:t>1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2B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598392"/>
                  </a:ext>
                </a:extLst>
              </a:tr>
              <a:tr h="2988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Reserved</a:t>
                      </a:r>
                      <a:r>
                        <a:rPr lang="en-US" sz="2000" b="1" kern="100" dirty="0">
                          <a:effectLst/>
                        </a:rPr>
                        <a:t>2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2B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9312843"/>
                  </a:ext>
                </a:extLst>
              </a:tr>
              <a:tr h="4648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effectLst/>
                        </a:rPr>
                        <a:t>Offset of pixel array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4B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Number of bytes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807186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28196B1-CC4A-45AE-815C-EF6382077B51}"/>
              </a:ext>
            </a:extLst>
          </p:cNvPr>
          <p:cNvSpPr/>
          <p:nvPr/>
        </p:nvSpPr>
        <p:spPr>
          <a:xfrm>
            <a:off x="-1" y="3624978"/>
            <a:ext cx="91455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ctr"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File Head Format</a:t>
            </a: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70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7B3209-0919-42BC-B1EF-DC2AC50F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09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7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BD7206-3369-4148-AE3F-DC35FCF8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993"/>
            <a:ext cx="80200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7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0E17AB-33B2-468B-BD1D-9589DBB897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595596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opening, closing, reading and writing operations of the device are completed by ()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20B3B0-DCDA-40B2-A58F-42679D7F35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9117" y="278606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User program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4C0D18-0D6A-4C63-8CE3-B2AE59308CC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9117" y="364331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Compiler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E6FD4B-C89D-4E09-8BDC-B63CAFBAEF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9117" y="450056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Device allocator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638209-6BE6-413F-B1DB-207405A729C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9117" y="535781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Device driver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8573F7D-7E5B-4DF1-8A5A-58D10404860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663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7874063-32D9-4AAC-8CBB-5D5E305B0AB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663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58B8128-EE64-440F-9793-B4BE45377C3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663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9FEF90E-E4EB-4401-97D1-7D39072F245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663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9DA45E8-C375-47FF-82E5-E068626C0B4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DB013A7-B7E5-4F46-BFEE-B43B091D4F9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0E368D5A-1625-4108-B1E7-D3C9A3CB71A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BC597CD3-9CF9-470C-9153-B2C0192262B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8B58E697-38C9-4BD8-8E0A-D0DF758DC10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B8D6A8F9-030B-429B-9AB2-CAE9A17B39E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8722D55-26E8-4F97-927E-5F52BC0D66E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696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 action="ppaction://hlinkfile"/>
            <a:extLst>
              <a:ext uri="{FF2B5EF4-FFF2-40B4-BE49-F238E27FC236}">
                <a16:creationId xmlns:a16="http://schemas.microsoft.com/office/drawing/2014/main" id="{256B1CD1-6426-45EC-B46C-B6FDDA0E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317" y="1966353"/>
            <a:ext cx="4648022" cy="3111486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42D34B8-C374-412A-93CE-23F69D89A143}"/>
              </a:ext>
            </a:extLst>
          </p:cNvPr>
          <p:cNvSpPr txBox="1"/>
          <p:nvPr/>
        </p:nvSpPr>
        <p:spPr>
          <a:xfrm>
            <a:off x="3335663" y="1222282"/>
            <a:ext cx="2186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3399"/>
                </a:solidFill>
              </a:rPr>
              <a:t>DEMO</a:t>
            </a:r>
            <a:endParaRPr lang="zh-CN" altLang="en-US" sz="32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11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040C62D-80FD-46C5-A80E-8F77310EE9F5}" type="slidenum">
              <a:rPr lang="en-US" altLang="zh-CN" sz="1400">
                <a:latin typeface="Times New Roman" panose="02020603050405020304" pitchFamily="18" charset="0"/>
              </a:rPr>
              <a:pPr algn="r"/>
              <a:t>21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6296" y="124494"/>
            <a:ext cx="788807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/>
              <a:t>File Access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84" y="1417638"/>
            <a:ext cx="8316913" cy="409776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/>
              <a:t>Sequential access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read all bytes/records from the beginning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cannot jump around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convenient when medium was magnetic tape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/>
              <a:t>Random access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bytes/records read in any order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essential for database systems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9729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F91E1C1-59CB-476A-AC72-062E1BCDFB4F}" type="slidenum">
              <a:rPr lang="en-US" altLang="zh-CN" sz="1400">
                <a:latin typeface="Times New Roman" panose="02020603050405020304" pitchFamily="18" charset="0"/>
              </a:rPr>
              <a:pPr algn="r"/>
              <a:t>22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6594" y="1"/>
            <a:ext cx="7772400" cy="86677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/>
              <a:t>File Attributes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794" y="6400800"/>
            <a:ext cx="7772400" cy="4572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800"/>
              <a:t>Possible file attributes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33" y="1708151"/>
            <a:ext cx="5876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11982" y="854076"/>
            <a:ext cx="78740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</a:rPr>
              <a:t>Operating systems associate extra information with each file, called </a:t>
            </a:r>
            <a:r>
              <a:rPr lang="en-US" altLang="zh-CN" sz="2800" b="1" dirty="0">
                <a:latin typeface="Times New Roman" panose="02020603050405020304" pitchFamily="18" charset="0"/>
              </a:rPr>
              <a:t>file attributes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22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6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2CEAD40-1CE5-47A2-BE87-57C5908720DE}" type="slidenum">
              <a:rPr lang="en-US" altLang="zh-CN" sz="1400">
                <a:latin typeface="Times New Roman" panose="02020603050405020304" pitchFamily="18" charset="0"/>
              </a:rPr>
              <a:pPr algn="r"/>
              <a:t>23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6780" y="122237"/>
            <a:ext cx="7888070" cy="1325563"/>
          </a:xfrm>
        </p:spPr>
        <p:txBody>
          <a:bodyPr/>
          <a:lstStyle/>
          <a:p>
            <a:pPr algn="ctr" eaLnBrk="1" hangingPunct="1"/>
            <a:r>
              <a:rPr lang="en-US" altLang="zh-CN" dirty="0"/>
              <a:t>File Operations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6594" y="1447800"/>
            <a:ext cx="3810000" cy="4648200"/>
          </a:xfrm>
        </p:spPr>
        <p:txBody>
          <a:bodyPr/>
          <a:lstStyle/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zh-CN" altLang="en-US" sz="3600" dirty="0"/>
              <a:t>Create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zh-CN" altLang="en-US" sz="3600" dirty="0"/>
              <a:t>Delete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zh-CN" altLang="en-US" sz="3600" dirty="0"/>
              <a:t>Open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zh-CN" altLang="en-US" sz="3600" dirty="0"/>
              <a:t>Close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zh-CN" altLang="en-US" sz="3600" dirty="0"/>
              <a:t>Read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zh-CN" altLang="en-US" sz="3600" dirty="0"/>
              <a:t>Write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zh-CN" altLang="en-US" sz="3600" dirty="0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994" y="1524000"/>
            <a:ext cx="3810000" cy="4572000"/>
          </a:xfrm>
        </p:spPr>
        <p:txBody>
          <a:bodyPr/>
          <a:lstStyle/>
          <a:p>
            <a:pPr marL="914400" lvl="1" indent="-457200">
              <a:buFont typeface="Arial" panose="020B0604020202020204" pitchFamily="34" charset="0"/>
              <a:buAutoNum type="arabicPeriod" startAt="7"/>
            </a:pPr>
            <a:r>
              <a:rPr lang="en-US" altLang="zh-CN" sz="3600"/>
              <a:t>Append</a:t>
            </a:r>
          </a:p>
          <a:p>
            <a:pPr marL="914400" lvl="1" indent="-457200">
              <a:buFont typeface="Arial" panose="020B0604020202020204" pitchFamily="34" charset="0"/>
              <a:buAutoNum type="arabicPeriod" startAt="7"/>
            </a:pPr>
            <a:r>
              <a:rPr lang="en-US" altLang="zh-CN" sz="3600"/>
              <a:t>Seek</a:t>
            </a:r>
          </a:p>
          <a:p>
            <a:pPr marL="914400" lvl="1" indent="-457200">
              <a:buFont typeface="Arial" panose="020B0604020202020204" pitchFamily="34" charset="0"/>
              <a:buAutoNum type="arabicPeriod" startAt="7"/>
            </a:pPr>
            <a:r>
              <a:rPr lang="en-US" altLang="zh-CN" sz="3600"/>
              <a:t>Get attributes</a:t>
            </a:r>
          </a:p>
          <a:p>
            <a:pPr marL="914400" lvl="1" indent="-457200">
              <a:buFont typeface="Arial" panose="020B0604020202020204" pitchFamily="34" charset="0"/>
              <a:buAutoNum type="arabicPeriod" startAt="7"/>
            </a:pPr>
            <a:r>
              <a:rPr lang="en-US" altLang="zh-CN" sz="3600"/>
              <a:t>Set Attributes</a:t>
            </a:r>
          </a:p>
          <a:p>
            <a:pPr marL="914400" lvl="1" indent="-457200">
              <a:buFont typeface="Arial" panose="020B0604020202020204" pitchFamily="34" charset="0"/>
              <a:buAutoNum type="arabicPeriod" startAt="7"/>
            </a:pPr>
            <a:r>
              <a:rPr lang="en-US" altLang="zh-CN" sz="3600"/>
              <a:t>Rename</a:t>
            </a:r>
          </a:p>
        </p:txBody>
      </p:sp>
    </p:spTree>
    <p:extLst>
      <p:ext uri="{BB962C8B-B14F-4D97-AF65-F5344CB8AC3E}">
        <p14:creationId xmlns:p14="http://schemas.microsoft.com/office/powerpoint/2010/main" val="16792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6A4AB0-202C-4E29-80CD-0123070F470F}"/>
              </a:ext>
            </a:extLst>
          </p:cNvPr>
          <p:cNvSpPr txBox="1"/>
          <p:nvPr/>
        </p:nvSpPr>
        <p:spPr>
          <a:xfrm>
            <a:off x="771758" y="1075766"/>
            <a:ext cx="7386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Case Study: </a:t>
            </a:r>
          </a:p>
          <a:p>
            <a:r>
              <a:rPr lang="en-US" altLang="zh-CN" sz="3200" b="1" dirty="0"/>
              <a:t>Using File system Calls to Copy a File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5808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89B7991-907B-4523-868A-7996CD273C39}" type="slidenum">
              <a:rPr lang="en-US" altLang="zh-CN" sz="1400">
                <a:latin typeface="Times New Roman" panose="02020603050405020304" pitchFamily="18" charset="0"/>
              </a:rPr>
              <a:pPr algn="r"/>
              <a:t>25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794" cy="1143000"/>
          </a:xfrm>
        </p:spPr>
        <p:txBody>
          <a:bodyPr/>
          <a:lstStyle/>
          <a:p>
            <a:pPr algn="ctr" eaLnBrk="1" hangingPunct="1"/>
            <a:r>
              <a:rPr lang="en-US" altLang="zh-CN" sz="3600" dirty="0"/>
              <a:t>An Example Program Using File System Calls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" t="-253" b="52657"/>
          <a:stretch>
            <a:fillRect/>
          </a:stretch>
        </p:blipFill>
        <p:spPr bwMode="auto">
          <a:xfrm>
            <a:off x="851026" y="1000165"/>
            <a:ext cx="7382340" cy="499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187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F28B2D9B-FEEA-45D6-8FE6-024B63ECDE39}" type="slidenum">
              <a:rPr lang="en-US" altLang="zh-CN" sz="1400">
                <a:latin typeface="Times New Roman" panose="02020603050405020304" pitchFamily="18" charset="0"/>
              </a:rPr>
              <a:pPr algn="r"/>
              <a:t>26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3" y="0"/>
            <a:ext cx="9121817" cy="1143000"/>
          </a:xfrm>
        </p:spPr>
        <p:txBody>
          <a:bodyPr/>
          <a:lstStyle/>
          <a:p>
            <a:pPr algn="ctr" eaLnBrk="1" hangingPunct="1"/>
            <a:r>
              <a:rPr lang="en-US" altLang="zh-CN" sz="3600" dirty="0"/>
              <a:t>An Example Program Using File System Calls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794" y="6019800"/>
            <a:ext cx="7772400" cy="4572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z="28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" t="46909" b="-1028"/>
          <a:stretch>
            <a:fillRect/>
          </a:stretch>
        </p:blipFill>
        <p:spPr bwMode="auto">
          <a:xfrm>
            <a:off x="991394" y="990600"/>
            <a:ext cx="6934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124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6A4AB0-202C-4E29-80CD-0123070F470F}"/>
              </a:ext>
            </a:extLst>
          </p:cNvPr>
          <p:cNvSpPr txBox="1"/>
          <p:nvPr/>
        </p:nvSpPr>
        <p:spPr>
          <a:xfrm>
            <a:off x="977154" y="941294"/>
            <a:ext cx="7191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3399"/>
                </a:solidFill>
              </a:rPr>
              <a:t>DEMO</a:t>
            </a:r>
            <a:endParaRPr lang="zh-CN" altLang="en-US" sz="3200" b="1" dirty="0">
              <a:solidFill>
                <a:srgbClr val="003399"/>
              </a:solidFill>
            </a:endParaRPr>
          </a:p>
        </p:txBody>
      </p:sp>
      <p:pic>
        <p:nvPicPr>
          <p:cNvPr id="3" name="图片 2">
            <a:hlinkClick r:id="rId2" action="ppaction://hlinkfile"/>
            <a:extLst>
              <a:ext uri="{FF2B5EF4-FFF2-40B4-BE49-F238E27FC236}">
                <a16:creationId xmlns:a16="http://schemas.microsoft.com/office/drawing/2014/main" id="{0AFCBA65-4662-4637-A258-83B9878D4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8" b="2378"/>
          <a:stretch/>
        </p:blipFill>
        <p:spPr>
          <a:xfrm>
            <a:off x="1256648" y="2652629"/>
            <a:ext cx="7064187" cy="3665944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0D8164A-40FF-4FCE-803D-065BB21B3553}"/>
              </a:ext>
            </a:extLst>
          </p:cNvPr>
          <p:cNvSpPr/>
          <p:nvPr/>
        </p:nvSpPr>
        <p:spPr>
          <a:xfrm>
            <a:off x="824753" y="1452300"/>
            <a:ext cx="7879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hlinkClick r:id="rId4"/>
              </a:rPr>
              <a:t>https://baike.baidu.com/item/gcc/17570?fr=aladdin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hlinkClick r:id="rId5"/>
              </a:rPr>
              <a:t>https://baike.baidu.com/item/Dev-C%2B%2B/4461658?fromtitle=devc%2B%2B&amp;fromid=10668389&amp;fr=aladdin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685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983E627C-424A-4B1A-B6B7-8690BC28C72E}" type="slidenum">
              <a:rPr lang="en-US" altLang="zh-CN" sz="1400">
                <a:latin typeface="Times New Roman" panose="02020603050405020304" pitchFamily="18" charset="0"/>
              </a:rPr>
              <a:pPr algn="r"/>
              <a:t>28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5085"/>
            <a:ext cx="9145588" cy="1073316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/>
              <a:t>Directories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5595" y="1193801"/>
            <a:ext cx="8520113" cy="52228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3600" b="1" dirty="0"/>
              <a:t>File systems have directories or folders to keep track of files.</a:t>
            </a:r>
          </a:p>
          <a:p>
            <a:pPr marL="857296" lvl="1" indent="-514350" eaLnBrk="1" hangingPunct="1">
              <a:lnSpc>
                <a:spcPct val="120000"/>
              </a:lnSpc>
              <a:spcBef>
                <a:spcPct val="0"/>
              </a:spcBef>
              <a:buClrTx/>
              <a:buFont typeface="+mj-ea"/>
              <a:buAutoNum type="circleNumDbPlain"/>
            </a:pPr>
            <a:r>
              <a:rPr lang="en-US" altLang="zh-CN" sz="3200" dirty="0"/>
              <a:t>A single-level directory has one directory (</a:t>
            </a:r>
            <a:r>
              <a:rPr lang="en-US" altLang="zh-CN" sz="3200" b="1" dirty="0"/>
              <a:t>root</a:t>
            </a:r>
            <a:r>
              <a:rPr lang="en-US" altLang="zh-CN" sz="3200" dirty="0"/>
              <a:t>) containing all the files.</a:t>
            </a:r>
          </a:p>
          <a:p>
            <a:pPr marL="857296" lvl="1" indent="-514350" eaLnBrk="1" hangingPunct="1">
              <a:lnSpc>
                <a:spcPct val="120000"/>
              </a:lnSpc>
              <a:spcBef>
                <a:spcPct val="0"/>
              </a:spcBef>
              <a:buClrTx/>
              <a:buFont typeface="+mj-ea"/>
              <a:buAutoNum type="circleNumDbPlain"/>
            </a:pPr>
            <a:r>
              <a:rPr lang="en-US" altLang="zh-CN" sz="3200" dirty="0"/>
              <a:t>A two-level directory has a root directory and user directories.</a:t>
            </a:r>
          </a:p>
          <a:p>
            <a:pPr marL="857296" lvl="1" indent="-514350" eaLnBrk="1" hangingPunct="1">
              <a:lnSpc>
                <a:spcPct val="120000"/>
              </a:lnSpc>
              <a:spcBef>
                <a:spcPct val="0"/>
              </a:spcBef>
              <a:buClrTx/>
              <a:buFont typeface="+mj-ea"/>
              <a:buAutoNum type="circleNumDbPlain"/>
            </a:pPr>
            <a:r>
              <a:rPr lang="en-US" altLang="zh-CN" sz="3200" dirty="0"/>
              <a:t>A hierarchical directory has a root directory and arbitrary number of subdirectories.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</a:pPr>
            <a:endParaRPr lang="en-US" altLang="zh-CN" dirty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239909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7F18EE6F-F987-4956-942E-E68FC59C3885}" type="slidenum">
              <a:rPr lang="en-US" altLang="zh-CN" sz="1400">
                <a:latin typeface="Times New Roman" panose="02020603050405020304" pitchFamily="18" charset="0"/>
              </a:rPr>
              <a:pPr algn="r"/>
              <a:t>29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4968"/>
            <a:ext cx="9145588" cy="114868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/>
              <a:t>Directories - A single level directory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1969" y="4703178"/>
            <a:ext cx="7972425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A single level directory system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contains 4 files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owned by 3 different people, A, B, and C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Common in early personal computers.</a:t>
            </a:r>
          </a:p>
        </p:txBody>
      </p:sp>
      <p:pic>
        <p:nvPicPr>
          <p:cNvPr id="17412" name="Picture 4" descr="6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136" y="1613965"/>
            <a:ext cx="5527633" cy="250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96082" y="1412875"/>
            <a:ext cx="82042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zh-CN" altLang="en-US" sz="3200" b="1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0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8318A5E-441C-4113-84DA-DCF6A72BE9A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359121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/>
              <a:t>The designers of a computer system expected that the mouse could be moved at a maximum rate of 20 cm/sec. If a mickey is 0.1 mm and each mouse message is 3 bytes, what is the maximum data rate of the mouse assuming that each mickey is reported separately?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EA8857-6380-4493-8F10-0C8CA1AD866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291C04-A6F4-41F1-BC37-821C9042A2E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849239"/>
            <a:ext cx="9145588" cy="365824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615AA84-CB45-447D-B6C6-125D91AF954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32F6EDD7-609F-414D-961F-F2691CE524B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948A64EB-0C2F-4F8C-8DC5-81497B7F058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8B0F311E-C66B-4B8D-9AAC-7B4BCD755D05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DB5019B5-EF5D-47C6-AAF0-076FDA7EAE69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EB4FDB6-0764-4113-9719-D19519F82F92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3817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672664BA-708B-4690-AF38-BC562958DAAA}" type="slidenum">
              <a:rPr lang="en-US" altLang="zh-CN" sz="1400">
                <a:latin typeface="Times New Roman" panose="02020603050405020304" pitchFamily="18" charset="0"/>
              </a:rPr>
              <a:pPr algn="r"/>
              <a:t>30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759" y="124494"/>
            <a:ext cx="788807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/>
              <a:t>Two-level Directory Systems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4" y="5313363"/>
            <a:ext cx="9144000" cy="1219200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/>
              <a:t>Letters indicate </a:t>
            </a:r>
            <a:r>
              <a:rPr lang="en-US" altLang="zh-CN" i="1" dirty="0"/>
              <a:t>owners</a:t>
            </a:r>
            <a:r>
              <a:rPr lang="en-US" altLang="zh-CN" dirty="0"/>
              <a:t> of the directories and files</a:t>
            </a:r>
          </a:p>
        </p:txBody>
      </p:sp>
      <p:pic>
        <p:nvPicPr>
          <p:cNvPr id="18436" name="Picture 4" descr="6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7" y="1395414"/>
            <a:ext cx="57086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187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5FD55C57-342C-4C61-A805-B0A4027B9AAD}" type="slidenum">
              <a:rPr lang="en-US" altLang="zh-CN" sz="1400">
                <a:latin typeface="Times New Roman" panose="02020603050405020304" pitchFamily="18" charset="0"/>
              </a:rPr>
              <a:pPr algn="r"/>
              <a:t>31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8169" y="92410"/>
            <a:ext cx="788807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dirty="0"/>
              <a:t>Hierarchical Directory Systems</a:t>
            </a:r>
          </a:p>
        </p:txBody>
      </p:sp>
      <p:pic>
        <p:nvPicPr>
          <p:cNvPr id="19460" name="Picture 4" descr="6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7" y="1308101"/>
            <a:ext cx="7167562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95980F-9352-4F64-83C7-EBB4AEA3B622}"/>
              </a:ext>
            </a:extLst>
          </p:cNvPr>
          <p:cNvSpPr txBox="1"/>
          <p:nvPr/>
        </p:nvSpPr>
        <p:spPr>
          <a:xfrm>
            <a:off x="854300" y="5549899"/>
            <a:ext cx="8221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modern file systems are organized in this manner.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83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8CD53E85-C56C-4532-B870-8113B29DC0D2}" type="slidenum">
              <a:rPr lang="en-US" altLang="zh-CN" sz="1400">
                <a:latin typeface="Times New Roman" panose="02020603050405020304" pitchFamily="18" charset="0"/>
              </a:rPr>
              <a:pPr algn="r"/>
              <a:t>32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899841" y="44390"/>
            <a:ext cx="5447506" cy="114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800" b="1" dirty="0"/>
              <a:t>A UNIX directory tree</a:t>
            </a:r>
          </a:p>
        </p:txBody>
      </p:sp>
      <p:pic>
        <p:nvPicPr>
          <p:cNvPr id="22532" name="Picture 4" descr="6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158" y="1260475"/>
            <a:ext cx="4606925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957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5B18EEA7-A9DD-408C-AADF-E80FD091E433}" type="slidenum">
              <a:rPr lang="en-US" altLang="zh-CN" sz="1400">
                <a:latin typeface="Times New Roman" panose="02020603050405020304" pitchFamily="18" charset="0"/>
              </a:rPr>
              <a:pPr algn="r"/>
              <a:t>33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0148" y="95084"/>
            <a:ext cx="788807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/>
              <a:t>Directories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5595" y="1193801"/>
            <a:ext cx="8520113" cy="52228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800" b="1" dirty="0"/>
              <a:t>Two different methods are used to specify file names in a directory tree:</a:t>
            </a:r>
          </a:p>
          <a:p>
            <a:pPr marL="857296" lvl="1" indent="-514350" eaLnBrk="1" hangingPunct="1">
              <a:lnSpc>
                <a:spcPct val="150000"/>
              </a:lnSpc>
              <a:spcBef>
                <a:spcPct val="0"/>
              </a:spcBef>
              <a:buClrTx/>
              <a:buFont typeface="+mj-ea"/>
              <a:buAutoNum type="circleNumDbPlain"/>
            </a:pPr>
            <a:r>
              <a:rPr lang="en-US" altLang="zh-CN" sz="2800" b="1" dirty="0"/>
              <a:t>Absolute path name</a:t>
            </a:r>
            <a:r>
              <a:rPr lang="en-US" altLang="zh-CN" sz="2800" dirty="0"/>
              <a:t> consists of the path from the root directory to the file.  e.g., cp 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</a:t>
            </a:r>
            <a:r>
              <a:rPr lang="en-US" altLang="zh-CN" sz="2800" dirty="0" err="1"/>
              <a:t>ast</a:t>
            </a:r>
            <a:r>
              <a:rPr lang="en-US" altLang="zh-CN" sz="2800" dirty="0"/>
              <a:t>/mailbox /</a:t>
            </a:r>
            <a:r>
              <a:rPr lang="en-US" altLang="zh-CN" sz="2800" dirty="0" err="1"/>
              <a:t>usr</a:t>
            </a:r>
            <a:r>
              <a:rPr lang="en-US" altLang="zh-CN" sz="2800" dirty="0"/>
              <a:t>/</a:t>
            </a:r>
            <a:r>
              <a:rPr lang="en-US" altLang="zh-CN" sz="2800" dirty="0" err="1"/>
              <a:t>ast</a:t>
            </a:r>
            <a:r>
              <a:rPr lang="en-US" altLang="zh-CN" sz="2800" dirty="0"/>
              <a:t>/</a:t>
            </a:r>
            <a:r>
              <a:rPr lang="en-US" altLang="zh-CN" sz="2800" dirty="0" err="1"/>
              <a:t>mailbox.bak</a:t>
            </a:r>
            <a:endParaRPr lang="en-US" altLang="zh-CN" sz="2800" dirty="0"/>
          </a:p>
          <a:p>
            <a:pPr marL="857296" lvl="1" indent="-514350" eaLnBrk="1" hangingPunct="1">
              <a:lnSpc>
                <a:spcPct val="150000"/>
              </a:lnSpc>
              <a:spcBef>
                <a:spcPct val="0"/>
              </a:spcBef>
              <a:buClrTx/>
              <a:buFont typeface="+mj-ea"/>
              <a:buAutoNum type="circleNumDbPlain"/>
            </a:pPr>
            <a:r>
              <a:rPr lang="en-US" altLang="zh-CN" sz="2800" b="1" dirty="0"/>
              <a:t>Relative path name</a:t>
            </a:r>
            <a:r>
              <a:rPr lang="en-US" altLang="zh-CN" sz="2800" dirty="0"/>
              <a:t> consists of the path from the current directory (</a:t>
            </a:r>
            <a:r>
              <a:rPr lang="en-US" altLang="zh-CN" sz="2800" b="1" dirty="0"/>
              <a:t>working directory</a:t>
            </a:r>
            <a:r>
              <a:rPr lang="en-US" altLang="zh-CN" sz="2800" dirty="0"/>
              <a:t>). </a:t>
            </a:r>
            <a:r>
              <a:rPr lang="en-US" altLang="zh-CN" sz="2800" dirty="0" err="1"/>
              <a:t>e.g</a:t>
            </a:r>
            <a:r>
              <a:rPr lang="en-US" altLang="zh-CN" sz="2800" dirty="0"/>
              <a:t>,   cp ../lib/dictionary  </a:t>
            </a:r>
            <a:r>
              <a:rPr lang="en-US" altLang="zh-CN" sz="2800" dirty="0">
                <a:sym typeface="Wingdings" panose="05000000000000000000" pitchFamily="2" charset="2"/>
              </a:rPr>
              <a:t> cp /</a:t>
            </a:r>
            <a:r>
              <a:rPr lang="en-US" altLang="zh-CN" sz="2800" dirty="0" err="1">
                <a:sym typeface="Wingdings" panose="05000000000000000000" pitchFamily="2" charset="2"/>
              </a:rPr>
              <a:t>usr</a:t>
            </a:r>
            <a:r>
              <a:rPr lang="en-US" altLang="zh-CN" sz="2800" dirty="0">
                <a:sym typeface="Wingdings" panose="05000000000000000000" pitchFamily="2" charset="2"/>
              </a:rPr>
              <a:t>/lib/dictionary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6577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478FEAD3-CB0F-451B-BD11-D71D3123E208}" type="slidenum">
              <a:rPr lang="en-US" altLang="zh-CN" sz="1400">
                <a:latin typeface="Times New Roman" panose="02020603050405020304" pitchFamily="18" charset="0"/>
              </a:rPr>
              <a:pPr algn="r"/>
              <a:t>34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0844" y="119147"/>
            <a:ext cx="788807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/>
              <a:t>Directories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5595" y="1193801"/>
            <a:ext cx="8520113" cy="52228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800" b="1" dirty="0"/>
              <a:t>The path name </a:t>
            </a:r>
            <a:r>
              <a:rPr lang="en-US" altLang="zh-CN" sz="2800" b="1" dirty="0"/>
              <a:t>are different in different systems</a:t>
            </a:r>
            <a:r>
              <a:rPr lang="zh-CN" altLang="en-US" sz="2800" b="1" dirty="0"/>
              <a:t>: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zh-CN" altLang="en-US" sz="2400" dirty="0"/>
              <a:t>Winodws</a:t>
            </a:r>
            <a:r>
              <a:rPr lang="en-US" altLang="zh-CN" sz="2400" dirty="0"/>
              <a:t>:</a:t>
            </a:r>
            <a:r>
              <a:rPr lang="zh-CN" altLang="en-US" sz="2400" dirty="0"/>
              <a:t> \usr\ast\mailbox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zh-CN" altLang="en-US" sz="2400" dirty="0"/>
              <a:t>UNIX</a:t>
            </a:r>
            <a:r>
              <a:rPr lang="en-US" altLang="zh-CN" sz="2400" dirty="0"/>
              <a:t>:</a:t>
            </a:r>
            <a:r>
              <a:rPr lang="zh-CN" altLang="en-US" sz="2400" dirty="0"/>
              <a:t> /usr/ast/mailbox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zh-CN" altLang="en-US" sz="2400" dirty="0"/>
              <a:t>MULTICS</a:t>
            </a:r>
            <a:r>
              <a:rPr lang="en-US" altLang="zh-CN" sz="2400" dirty="0"/>
              <a:t>:</a:t>
            </a:r>
            <a:r>
              <a:rPr lang="zh-CN" altLang="en-US" sz="2400" dirty="0"/>
              <a:t> &gt;usr&gt;ast</a:t>
            </a:r>
            <a:r>
              <a:rPr lang="en-US" altLang="zh-CN" sz="2400" dirty="0"/>
              <a:t>&gt;mailbox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800" b="1" dirty="0"/>
              <a:t>“.” and “..” are two special entries in the file system.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zh-CN" sz="2400" dirty="0"/>
              <a:t>Dot (.) refers to the current directory (working directory).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zh-CN" sz="2400" dirty="0"/>
              <a:t>Dot </a:t>
            </a:r>
            <a:r>
              <a:rPr lang="en-US" altLang="zh-CN" sz="2400" dirty="0" err="1"/>
              <a:t>dot</a:t>
            </a:r>
            <a:r>
              <a:rPr lang="en-US" altLang="zh-CN" sz="2400" dirty="0"/>
              <a:t> (..) refers to its parent.</a:t>
            </a:r>
          </a:p>
        </p:txBody>
      </p:sp>
    </p:spTree>
    <p:extLst>
      <p:ext uri="{BB962C8B-B14F-4D97-AF65-F5344CB8AC3E}">
        <p14:creationId xmlns:p14="http://schemas.microsoft.com/office/powerpoint/2010/main" val="3612576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6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C66DB45-44C1-40E0-8555-194479ED7F2E}" type="slidenum">
              <a:rPr lang="en-US" altLang="zh-CN" sz="1400">
                <a:latin typeface="Times New Roman" panose="02020603050405020304" pitchFamily="18" charset="0"/>
              </a:rPr>
              <a:pPr algn="r"/>
              <a:t>35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9454" y="129841"/>
            <a:ext cx="788807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/>
              <a:t>Directory Operations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6594" y="1676400"/>
            <a:ext cx="3810000" cy="4648200"/>
          </a:xfrm>
        </p:spPr>
        <p:txBody>
          <a:bodyPr/>
          <a:lstStyle/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4000" dirty="0"/>
              <a:t>Create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4000" dirty="0"/>
              <a:t>Delete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4000" dirty="0" err="1"/>
              <a:t>Opendir</a:t>
            </a:r>
            <a:endParaRPr lang="en-US" altLang="zh-CN" sz="4000" dirty="0"/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zh-CN" sz="4000" dirty="0" err="1"/>
              <a:t>Closedir</a:t>
            </a:r>
            <a:endParaRPr lang="en-US" altLang="zh-CN" sz="4000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994" y="1600200"/>
            <a:ext cx="3810000" cy="45720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 startAt="5"/>
            </a:pPr>
            <a:r>
              <a:rPr lang="zh-CN" altLang="en-US" sz="4000" dirty="0"/>
              <a:t>Readdir</a:t>
            </a:r>
          </a:p>
          <a:p>
            <a:pPr marL="533400" indent="-533400">
              <a:buFont typeface="Arial" panose="020B0604020202020204" pitchFamily="34" charset="0"/>
              <a:buAutoNum type="arabicPeriod" startAt="5"/>
            </a:pPr>
            <a:r>
              <a:rPr lang="zh-CN" altLang="en-US" sz="4000" dirty="0"/>
              <a:t>Rename</a:t>
            </a:r>
          </a:p>
          <a:p>
            <a:pPr marL="533400" indent="-533400">
              <a:buFont typeface="Arial" panose="020B0604020202020204" pitchFamily="34" charset="0"/>
              <a:buAutoNum type="arabicPeriod" startAt="5"/>
            </a:pPr>
            <a:r>
              <a:rPr lang="zh-CN" altLang="en-US" sz="4000" dirty="0"/>
              <a:t>Link</a:t>
            </a:r>
          </a:p>
          <a:p>
            <a:pPr marL="533400" indent="-533400">
              <a:buFont typeface="Arial" panose="020B0604020202020204" pitchFamily="34" charset="0"/>
              <a:buAutoNum type="arabicPeriod" startAt="5"/>
            </a:pPr>
            <a:r>
              <a:rPr lang="zh-CN" altLang="en-US" sz="4000" dirty="0"/>
              <a:t>Unlink</a:t>
            </a:r>
          </a:p>
          <a:p>
            <a:pPr marL="533400" indent="-533400"/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71637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6A4AB0-202C-4E29-80CD-0123070F470F}"/>
              </a:ext>
            </a:extLst>
          </p:cNvPr>
          <p:cNvSpPr txBox="1"/>
          <p:nvPr/>
        </p:nvSpPr>
        <p:spPr>
          <a:xfrm>
            <a:off x="0" y="107577"/>
            <a:ext cx="9145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Case Study:  Display all files in a directory</a:t>
            </a:r>
            <a:endParaRPr lang="zh-CN" altLang="en-US" sz="32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7D546D-1F1A-45EC-A978-EE7DB0377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75"/>
          <a:stretch/>
        </p:blipFill>
        <p:spPr>
          <a:xfrm>
            <a:off x="1362634" y="692352"/>
            <a:ext cx="6382718" cy="6058071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375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C2B758-0CA5-41A8-AAD5-4BA323A3DC3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Which description is wrong? ( 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4788EC-1C0D-4868-89AC-C3505DF2653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9117" y="2786063"/>
            <a:ext cx="7051114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close operation tells the system that the specified file is no longer needed and can be discarded 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192BF-317A-45EA-B8C0-2460D7B2198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9116" y="385597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open operation tells the system to start using the specified file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2D536B-8A48-4340-9E30-A08FCE77CAE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9117" y="4720369"/>
            <a:ext cx="6600268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file must be opened before using it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18A33D-ACA2-44F9-B8AE-D6AA06CDBBE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9117" y="5357813"/>
            <a:ext cx="744551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directory must be opened before using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it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452EC15-6AAC-4CE5-BB95-F42A0CA50A7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663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56BFCB9-82FD-4B89-A068-D4D57A5B906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663" y="3813110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5DD8AAA-C509-45FC-AF0F-0FEF69ABE8B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663" y="4784662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985696-0434-4208-9197-DCF4B6052B4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663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470DF68-8CBB-4CBA-BC28-13FE20D458E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A8526B-3F2B-41B3-A066-7B6E4029C73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56DC5C90-A1F1-414C-8A54-13FA31697F5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06C3FD69-663C-42E7-945A-3879772BC16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34D67FA0-3CBF-4E87-92B4-CD0D1ADC54B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35B908C0-91C1-4879-8BFE-1DA60DC5D6A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0222773-EFA1-44A3-8DDE-C8F8E6BCA3C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5726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EC790E-19B1-499F-BDF3-1DD1B92B36D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purpose of using multi-level directory in file system is to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7304A5-C9A4-494D-95F5-8CB006AA62B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9117" y="278606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Resolve naming conflicts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D85246-7999-46BE-9871-B76E86EA132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9117" y="364331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Save storage space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F35674-F7A1-4AED-95BB-91A8D92A5DA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9117" y="450056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Reduce system overhead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3E69DA-F252-40E7-A862-4391E69333C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9117" y="535781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Reduce transmission time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036DE3F-670D-4977-8AAE-9CB9A287365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663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6C97A08-CEA2-411D-858B-014B3EFDFDE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663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095AC1B-68C3-4B6A-9127-58B10982302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663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6A1D8C0-6C1B-4A01-8E2B-E46EFD2B9F6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663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BA10513-966F-4A2D-AC3D-F0F30392880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2C1A67D-0F33-4ABA-9F3D-218B8F50624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C58439B-9CFB-4B6F-BE6F-88777AA613F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E6C0908C-B293-4387-AE74-DBB3E11D656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E38BAFE8-F595-403E-A441-59B3A1BAE1A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147CC69F-4C23-4E4D-BC52-4B9B52A0255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C203986-36AF-4009-9011-F1FE48D3E61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5130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F45381BA-9D51-49B9-906A-4420B5A0D70F}" type="slidenum">
              <a:rPr lang="en-US" altLang="zh-CN" sz="1400">
                <a:latin typeface="Times New Roman" panose="02020603050405020304" pitchFamily="18" charset="0"/>
              </a:rPr>
              <a:pPr algn="r"/>
              <a:t>39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5062" y="129473"/>
            <a:ext cx="8217132" cy="90963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/>
              <a:t>File System Layout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5594" y="1150938"/>
            <a:ext cx="8534400" cy="52943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800" b="1" dirty="0"/>
              <a:t>File system layout: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MBR (Master Boot Record) is used to boot the computer.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/>
              <a:t>The partition table gives the starting and ending addresses of each partition.</a:t>
            </a:r>
          </a:p>
          <a:p>
            <a:pPr lvl="1" eaLnBrk="1" hangingPunct="1"/>
            <a:endParaRPr lang="zh-CN" altLang="en-US" sz="2000" dirty="0"/>
          </a:p>
        </p:txBody>
      </p:sp>
      <p:pic>
        <p:nvPicPr>
          <p:cNvPr id="5" name="Picture 4" descr="6-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 b="49240"/>
          <a:stretch/>
        </p:blipFill>
        <p:spPr bwMode="auto">
          <a:xfrm>
            <a:off x="694713" y="3862411"/>
            <a:ext cx="7756161" cy="163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77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8B951E-3A87-404E-9675-53B5894A112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14559" y="635000"/>
            <a:ext cx="8052796" cy="522027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/>
              <a:t>The designers of a computer system expected that the mouse could be moved at a maximum rate of 20 cm/sec. If a mickey is 0.1 mm and each mouse message is 3 bytes, what is the maximum data rate of the mouse assuming that each mickey is reported separately?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20cm /s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/ 0.1mm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*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3Byte = 6000Byte/s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8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F45381BA-9D51-49B9-906A-4420B5A0D70F}" type="slidenum">
              <a:rPr lang="en-US" altLang="zh-CN" sz="1400">
                <a:latin typeface="Times New Roman" panose="02020603050405020304" pitchFamily="18" charset="0"/>
              </a:rPr>
              <a:pPr algn="r"/>
              <a:t>40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6594" y="119449"/>
            <a:ext cx="7772400" cy="90963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/>
              <a:t>File System Layout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2048" y="1070037"/>
            <a:ext cx="8892746" cy="3098308"/>
          </a:xfrm>
        </p:spPr>
        <p:txBody>
          <a:bodyPr>
            <a:normAutofit/>
          </a:bodyPr>
          <a:lstStyle/>
          <a:p>
            <a:pPr marL="800146" lvl="1" indent="-457200">
              <a:buFont typeface="+mj-ea"/>
              <a:buAutoNum type="circleNumDbPlain"/>
            </a:pPr>
            <a:r>
              <a:rPr lang="en-US" altLang="zh-CN" sz="2300" b="1" dirty="0"/>
              <a:t>Boot block: </a:t>
            </a:r>
            <a:r>
              <a:rPr lang="en-US" altLang="zh-CN" sz="2300" dirty="0"/>
              <a:t>read in by the MBR program when the system is booted.</a:t>
            </a:r>
          </a:p>
          <a:p>
            <a:pPr marL="800146" lvl="1" indent="-457200">
              <a:buFont typeface="+mj-ea"/>
              <a:buAutoNum type="circleNumDbPlain"/>
            </a:pPr>
            <a:r>
              <a:rPr lang="en-US" altLang="zh-CN" sz="2300" b="1" dirty="0"/>
              <a:t>S</a:t>
            </a:r>
            <a:r>
              <a:rPr lang="zh-CN" altLang="en-US" sz="2300" b="1" dirty="0"/>
              <a:t>uperblock</a:t>
            </a:r>
            <a:r>
              <a:rPr lang="en-US" altLang="zh-CN" sz="2300" b="1" dirty="0"/>
              <a:t>: </a:t>
            </a:r>
            <a:r>
              <a:rPr lang="zh-CN" altLang="en-US" sz="2300" dirty="0"/>
              <a:t>contains </a:t>
            </a:r>
            <a:r>
              <a:rPr lang="en-US" altLang="zh-CN" sz="2300" dirty="0"/>
              <a:t>t</a:t>
            </a:r>
            <a:r>
              <a:rPr lang="zh-CN" altLang="en-US" sz="2300" dirty="0"/>
              <a:t>he key parameters about the file system.</a:t>
            </a:r>
          </a:p>
          <a:p>
            <a:pPr marL="800146" lvl="1" indent="-457200">
              <a:buFont typeface="+mj-ea"/>
              <a:buAutoNum type="circleNumDbPlain"/>
            </a:pPr>
            <a:r>
              <a:rPr lang="zh-CN" altLang="en-US" sz="2300" dirty="0"/>
              <a:t>Free blocks information</a:t>
            </a:r>
          </a:p>
          <a:p>
            <a:pPr marL="800146" lvl="1" indent="-457200">
              <a:buFont typeface="+mj-ea"/>
              <a:buAutoNum type="circleNumDbPlain"/>
            </a:pPr>
            <a:r>
              <a:rPr lang="en-US" altLang="zh-CN" sz="2300" dirty="0"/>
              <a:t>I</a:t>
            </a:r>
            <a:r>
              <a:rPr lang="zh-CN" altLang="en-US" sz="2300" dirty="0"/>
              <a:t>-nodes tells all about the file.</a:t>
            </a:r>
          </a:p>
          <a:p>
            <a:pPr marL="800146" lvl="1" indent="-457200">
              <a:buFont typeface="+mj-ea"/>
              <a:buAutoNum type="circleNumDbPlain"/>
            </a:pPr>
            <a:r>
              <a:rPr lang="zh-CN" altLang="en-US" sz="2300" dirty="0"/>
              <a:t>Root directory</a:t>
            </a:r>
          </a:p>
          <a:p>
            <a:pPr marL="800146" lvl="1" indent="-457200">
              <a:buFont typeface="+mj-ea"/>
              <a:buAutoNum type="circleNumDbPlain"/>
            </a:pPr>
            <a:r>
              <a:rPr lang="zh-CN" altLang="en-US" sz="2300" dirty="0"/>
              <a:t>Directories and files</a:t>
            </a:r>
          </a:p>
        </p:txBody>
      </p:sp>
      <p:pic>
        <p:nvPicPr>
          <p:cNvPr id="5" name="Picture 4" descr="6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74" y="3734749"/>
            <a:ext cx="6737237" cy="2793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C85ADF-95E6-4990-8A9C-4A104BC9248D}"/>
              </a:ext>
            </a:extLst>
          </p:cNvPr>
          <p:cNvSpPr txBox="1"/>
          <p:nvPr/>
        </p:nvSpPr>
        <p:spPr>
          <a:xfrm>
            <a:off x="894148" y="5418631"/>
            <a:ext cx="1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OS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672E9F6-68B5-42C6-9F23-69A76159F7DF}"/>
              </a:ext>
            </a:extLst>
          </p:cNvPr>
          <p:cNvCxnSpPr/>
          <p:nvPr/>
        </p:nvCxnSpPr>
        <p:spPr>
          <a:xfrm>
            <a:off x="1276342" y="5725718"/>
            <a:ext cx="8877" cy="40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3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5B44E394-CCAE-4187-A84D-3BF5495059B5}" type="slidenum">
              <a:rPr lang="en-US" altLang="zh-CN" sz="1400">
                <a:latin typeface="Times New Roman" panose="02020603050405020304" pitchFamily="18" charset="0"/>
              </a:rPr>
              <a:pPr algn="r"/>
              <a:t>41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4272"/>
            <a:ext cx="9144794" cy="88902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/>
              <a:t>File Allocation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5594" y="1179513"/>
            <a:ext cx="85344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/>
              <a:t>Contiguous Allocation: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sz="2800" b="1" dirty="0"/>
              <a:t>   </a:t>
            </a:r>
            <a:r>
              <a:rPr lang="en-US" altLang="zh-CN" sz="2800" dirty="0"/>
              <a:t>store each file as contiguous block of data.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CN" sz="2000" dirty="0"/>
          </a:p>
        </p:txBody>
      </p:sp>
      <p:pic>
        <p:nvPicPr>
          <p:cNvPr id="5" name="Picture 4" descr="6-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" b="4746"/>
          <a:stretch/>
        </p:blipFill>
        <p:spPr bwMode="auto">
          <a:xfrm>
            <a:off x="655455" y="2521378"/>
            <a:ext cx="7545823" cy="351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622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5B44E394-CCAE-4187-A84D-3BF5495059B5}" type="slidenum">
              <a:rPr lang="en-US" altLang="zh-CN" sz="1400">
                <a:latin typeface="Times New Roman" panose="02020603050405020304" pitchFamily="18" charset="0"/>
              </a:rPr>
              <a:pPr algn="r"/>
              <a:t>42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772" y="94042"/>
            <a:ext cx="7888070" cy="102670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/>
              <a:t>File Allocation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5594" y="1179513"/>
            <a:ext cx="8534400" cy="541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/>
              <a:t>Contiguous Allocation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/>
              <a:t>Advantages:  </a:t>
            </a:r>
          </a:p>
          <a:p>
            <a:pPr marL="342946" lvl="1" indent="0" eaLnBrk="1" hangingPunct="1">
              <a:lnSpc>
                <a:spcPct val="150000"/>
              </a:lnSpc>
              <a:buNone/>
            </a:pPr>
            <a:r>
              <a:rPr lang="en-US" altLang="zh-CN" sz="2800" dirty="0"/>
              <a:t>   </a:t>
            </a:r>
            <a:r>
              <a:rPr lang="en-US" altLang="zh-CN" sz="2200" dirty="0"/>
              <a:t>Simple to implement;</a:t>
            </a:r>
          </a:p>
          <a:p>
            <a:pPr marL="342946" lvl="1" indent="0" eaLnBrk="1" hangingPunct="1">
              <a:lnSpc>
                <a:spcPct val="150000"/>
              </a:lnSpc>
              <a:buNone/>
            </a:pPr>
            <a:r>
              <a:rPr lang="en-US" altLang="zh-CN" sz="2200" dirty="0"/>
              <a:t>   Read performance is excellent.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/>
              <a:t>Disadvantages:  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/>
              <a:t>Disk fragmentation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/>
              <a:t>The maximum file size must be known when file is created.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/>
              <a:t>Example: </a:t>
            </a:r>
            <a:r>
              <a:rPr lang="en-US" altLang="zh-CN" sz="2000" dirty="0"/>
              <a:t>CD-ROMs, </a:t>
            </a:r>
            <a:r>
              <a:rPr lang="zh-CN" altLang="en-US" sz="2000" dirty="0"/>
              <a:t>DVDs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24778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5B18EEA7-A9DD-408C-AADF-E80FD091E433}" type="slidenum">
              <a:rPr lang="en-US" altLang="zh-CN" sz="1400">
                <a:latin typeface="Times New Roman" panose="02020603050405020304" pitchFamily="18" charset="0"/>
              </a:rPr>
              <a:pPr algn="r"/>
              <a:t>43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0148" y="95084"/>
            <a:ext cx="788807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Control Block</a:t>
            </a:r>
            <a:endParaRPr lang="en-US" altLang="zh-CN" sz="3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5595" y="1193801"/>
            <a:ext cx="8520113" cy="52228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file is composed of File Control Block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FCB)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FCB stores the property information of the file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e.g., name, path, access control information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Unix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FCB is implemented by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-node</a:t>
            </a:r>
          </a:p>
        </p:txBody>
      </p:sp>
      <p:pic>
        <p:nvPicPr>
          <p:cNvPr id="5" name="Picture 4" descr="6-11">
            <a:extLst>
              <a:ext uri="{FF2B5EF4-FFF2-40B4-BE49-F238E27FC236}">
                <a16:creationId xmlns:a16="http://schemas.microsoft.com/office/drawing/2014/main" id="{0F10A433-02F6-49F1-B31E-B0C4B9FC9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12" y="4554343"/>
            <a:ext cx="4760259" cy="197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319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01EFFB-2021-495D-90BE-6F687F21DB8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 the process of opening a file for the first time by a user process, what the operating system needs to do is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DAEA03-FA89-4B4C-ACBE-1E3B5A32E2B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9117" y="2786063"/>
            <a:ext cx="6901645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Read the contents of the file into memory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C25F1C-74C8-46D1-884C-27428A15FAF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9117" y="3643313"/>
            <a:ext cx="6901645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Read the file control block into memory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D6FA0B-0BE9-4174-93DF-27A3C95B4B3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9117" y="4500563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Modify the read and write permissions of file control block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7C589A-5C75-47FA-AB6B-AED80E4510C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9117" y="5357813"/>
            <a:ext cx="659791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Returns the first pointer of the file's data buffer to the user process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0484B2D-5EBE-4DB5-A3DA-861375E643B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663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F57AAA4-9BD3-432B-B30A-8211B81E8A2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663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466457C-CF7E-4DD7-AE52-049863731C2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663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8E3802F-4679-4C1B-8192-EC869EE2128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663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7E3F810-4E34-4AE7-93C7-4D3088DDEA6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5B42B56-B272-44D7-8B95-4450F5B2E63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268AE30C-5059-4B82-A04B-76DB34E8140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01AB765-CFFD-4463-86CA-1234A2F3FBC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D87E2600-8828-402A-B949-507DE4EBD1D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7341AC35-1C74-4142-887D-F46DB23DC23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C3FF2F1-F05E-4857-A5EF-44495A99EE5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5376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1F78E9-8EFD-4D41-811E-EB01081D655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559" y="635000"/>
            <a:ext cx="731647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Select the wrong descriptions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48154C-9E3E-4BF8-B72D-49D40BC92EB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9117" y="2282099"/>
            <a:ext cx="692802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file system is responsible for the management of file storage space, but it can not realize the conversion from file name to physical address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E9A372-D51F-4605-BD42-920EFDF1B9D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9117" y="3139349"/>
            <a:ext cx="692802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 the multi-level directory structure, the access to the file is through the path name and the user directory name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89B36F-3382-45AE-96F4-ED60846A496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9117" y="3996599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main purpose of open system call in file system is to read the control information of file from secondary memory to memory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6B098C-46B5-4F59-96DE-16F07C0A5BB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9117" y="4853849"/>
            <a:ext cx="6401911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path includes absolute path and relative path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2558D6-47FC-4976-8166-1772B2A2ADC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663" y="2346392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6043F7-D16B-4017-943C-42B2A99408A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663" y="3203642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BD0CA8-8C64-41F5-A847-B0356D71D7F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663" y="4060892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974DD5-1B9C-48A7-8228-00B029A38F0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663" y="4918142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B3D703F-9548-45BE-BCE0-88570063DE5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77ECC0-42B3-4365-BF45-0295B59754F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FF87D94C-E32B-4163-9419-2F26744BF50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33251F76-8C1F-4FB0-AB43-E8202FD9061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8F47B8A-3E12-4C81-BC8F-D5D15E8B422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837FD823-7CD9-4580-A1FD-5D3120719B9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1A104EB-188C-4614-AF30-D81D8EAC7FF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4614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6"/>
          <p:cNvSpPr txBox="1">
            <a:spLocks noGrp="1" noChangeArrowheads="1"/>
          </p:cNvSpPr>
          <p:nvPr/>
        </p:nvSpPr>
        <p:spPr bwMode="auto">
          <a:xfrm>
            <a:off x="8662194" y="6527800"/>
            <a:ext cx="482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2C66DB45-44C1-40E0-8555-194479ED7F2E}" type="slidenum">
              <a:rPr lang="en-US" altLang="zh-CN" sz="1400">
                <a:latin typeface="Times New Roman" panose="02020603050405020304" pitchFamily="18" charset="0"/>
              </a:rPr>
              <a:pPr algn="r"/>
              <a:t>46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9454" y="129841"/>
            <a:ext cx="7888070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/>
              <a:t>Check points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6593" y="1676400"/>
            <a:ext cx="7933665" cy="4648200"/>
          </a:xfrm>
        </p:spPr>
        <p:txBody>
          <a:bodyPr>
            <a:normAutofit/>
          </a:bodyPr>
          <a:lstStyle/>
          <a:p>
            <a:pPr marL="742950" indent="-742950">
              <a:buFont typeface="+mj-ea"/>
              <a:buAutoNum type="circleNumDbPlain"/>
            </a:pPr>
            <a:r>
              <a:rPr lang="en-US" altLang="zh-CN" sz="2800" dirty="0"/>
              <a:t>List three reasons for long-term information storage;</a:t>
            </a:r>
          </a:p>
          <a:p>
            <a:pPr marL="742950" indent="-742950">
              <a:buFont typeface="+mj-ea"/>
              <a:buAutoNum type="circleNumDbPlain"/>
            </a:pPr>
            <a:r>
              <a:rPr lang="en-US" altLang="zh-CN" sz="2800" dirty="0"/>
              <a:t>What is sequence of bytes file structure?</a:t>
            </a:r>
          </a:p>
          <a:p>
            <a:pPr marL="742950" indent="-742950">
              <a:buFont typeface="+mj-ea"/>
              <a:buAutoNum type="circleNumDbPlain"/>
            </a:pPr>
            <a:r>
              <a:rPr lang="en-US" altLang="zh-CN" sz="2800" dirty="0"/>
              <a:t>Please list at least five common file attributes.</a:t>
            </a:r>
          </a:p>
          <a:p>
            <a:pPr marL="742950" indent="-742950">
              <a:buFont typeface="+mj-ea"/>
              <a:buAutoNum type="circleNumDbPlain"/>
            </a:pPr>
            <a:r>
              <a:rPr lang="en-US" altLang="zh-CN" sz="2800" dirty="0"/>
              <a:t>What is relative path name and why do we need relative path name?</a:t>
            </a:r>
          </a:p>
          <a:p>
            <a:pPr marL="742950" indent="-742950">
              <a:buFont typeface="+mj-ea"/>
              <a:buAutoNum type="circleNumDbPlain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6244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9F59B13C-E32B-40E5-8E70-D67CFAC0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590ADB8-7E61-4CA2-B584-53281F95F9EF}" type="slidenum">
              <a:rPr lang="zh-CN" altLang="en-US" sz="1400"/>
              <a:pPr eaLnBrk="1" hangingPunct="1"/>
              <a:t>5</a:t>
            </a:fld>
            <a:endParaRPr lang="en-US" altLang="zh-CN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88B8571-6862-4D8E-A440-473C1B1D1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019" y="142875"/>
            <a:ext cx="7772400" cy="9017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3800" b="1" dirty="0">
                <a:ea typeface="宋体" panose="02010600030101010101" pitchFamily="2" charset="-122"/>
              </a:rPr>
              <a:t>Power Management </a:t>
            </a:r>
            <a:endParaRPr lang="zh-CN" altLang="en-US" sz="3800" b="1" dirty="0">
              <a:ea typeface="宋体" panose="02010600030101010101" pitchFamily="2" charset="-122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CA4091B-C2EC-4164-AE00-51C5B7A7C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27781" y="4544732"/>
            <a:ext cx="9144000" cy="8858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Power consumption of various parts of a notebook computer.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E40937D-01AA-49E0-BDB3-7AA4EBCFD037}"/>
              </a:ext>
            </a:extLst>
          </p:cNvPr>
          <p:cNvGraphicFramePr>
            <a:graphicFrameLocks noGrp="1"/>
          </p:cNvGraphicFramePr>
          <p:nvPr/>
        </p:nvGraphicFramePr>
        <p:xfrm>
          <a:off x="1096324" y="1396101"/>
          <a:ext cx="6762750" cy="29718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8770340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2805951"/>
                    </a:ext>
                  </a:extLst>
                </a:gridCol>
                <a:gridCol w="2698750">
                  <a:extLst>
                    <a:ext uri="{9D8B030D-6E8A-4147-A177-3AD203B41FA5}">
                      <a16:colId xmlns:a16="http://schemas.microsoft.com/office/drawing/2014/main" val="1680036138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Device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  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et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al.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(1994)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Lorch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Smith (1998)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8401"/>
                  </a:ext>
                </a:extLst>
              </a:tr>
              <a:tr h="3714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Display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68%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39%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956904"/>
                  </a:ext>
                </a:extLst>
              </a:tr>
              <a:tr h="3714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CPU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12%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18%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47481"/>
                  </a:ext>
                </a:extLst>
              </a:tr>
              <a:tr h="3714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Hard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disk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20%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12%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81192"/>
                  </a:ext>
                </a:extLst>
              </a:tr>
              <a:tr h="3714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Modem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6%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31547"/>
                  </a:ext>
                </a:extLst>
              </a:tr>
              <a:tr h="3714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Sound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2%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71747"/>
                  </a:ext>
                </a:extLst>
              </a:tr>
              <a:tr h="3714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Memory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0.5%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1%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062876"/>
                  </a:ext>
                </a:extLst>
              </a:tr>
              <a:tr h="3714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Other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8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22%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011981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26F084EC-77D8-403E-A557-0973334E43ED}"/>
              </a:ext>
            </a:extLst>
          </p:cNvPr>
          <p:cNvSpPr txBox="1">
            <a:spLocks noChangeArrowheads="1"/>
          </p:cNvSpPr>
          <p:nvPr/>
        </p:nvSpPr>
        <p:spPr>
          <a:xfrm>
            <a:off x="602857" y="5109826"/>
            <a:ext cx="8112265" cy="1477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73" indent="-171473" algn="l" defTabSz="685891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The most common method to save battery is to design the devices to have multiple states: </a:t>
            </a:r>
          </a:p>
          <a:p>
            <a:pPr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On, Sleep, and Off.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21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1AAE032C-7A9E-4B92-863F-229467F6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659A963-B52B-41C4-81CC-56FD33467E2E}" type="slidenum">
              <a:rPr lang="zh-CN" altLang="en-US" sz="1400"/>
              <a:pPr eaLnBrk="1" hangingPunct="1"/>
              <a:t>6</a:t>
            </a:fld>
            <a:endParaRPr lang="en-US" altLang="zh-CN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35AA8F72-280C-490A-932A-CB1525D3F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6697" y="136524"/>
            <a:ext cx="7888070" cy="1325563"/>
          </a:xfrm>
        </p:spPr>
        <p:txBody>
          <a:bodyPr/>
          <a:lstStyle/>
          <a:p>
            <a:pPr algn="ctr"/>
            <a:r>
              <a:rPr lang="en-US" altLang="zh-CN" sz="3600" b="1" dirty="0">
                <a:ea typeface="宋体" panose="02010600030101010101" pitchFamily="2" charset="-122"/>
              </a:rPr>
              <a:t>Power Management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7793B2C-21B7-43E4-B112-0E50A35E1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698" y="4518194"/>
            <a:ext cx="7888069" cy="1643891"/>
          </a:xfrm>
        </p:spPr>
        <p:txBody>
          <a:bodyPr>
            <a:normAutofit/>
          </a:bodyPr>
          <a:lstStyle/>
          <a:p>
            <a:pPr marL="457200" indent="-457200" eaLnBrk="1" hangingPunct="1">
              <a:buAutoNum type="alphaLcParenBoth"/>
            </a:pPr>
            <a:r>
              <a:rPr lang="en-US" altLang="zh-CN" sz="2800" dirty="0">
                <a:ea typeface="宋体" panose="02010600030101010101" pitchFamily="2" charset="-122"/>
              </a:rPr>
              <a:t>Running at full clock speed. </a:t>
            </a:r>
          </a:p>
          <a:p>
            <a:pPr marL="457200" indent="-457200" eaLnBrk="1" hangingPunct="1">
              <a:buAutoNum type="alphaLcParenBoth"/>
            </a:pPr>
            <a:r>
              <a:rPr lang="en-US" altLang="zh-CN" sz="2800" dirty="0">
                <a:ea typeface="宋体" panose="02010600030101010101" pitchFamily="2" charset="-122"/>
              </a:rPr>
              <a:t>Cutting voltage by two cuts clock speed by two and power consumption by four.</a:t>
            </a:r>
          </a:p>
        </p:txBody>
      </p:sp>
      <p:pic>
        <p:nvPicPr>
          <p:cNvPr id="59397" name="Picture 6" descr="5-51">
            <a:extLst>
              <a:ext uri="{FF2B5EF4-FFF2-40B4-BE49-F238E27FC236}">
                <a16:creationId xmlns:a16="http://schemas.microsoft.com/office/drawing/2014/main" id="{21AAF9F3-AC62-4202-899F-D997FAF5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7" y="1964313"/>
            <a:ext cx="775335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37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A1AE2B31-F8E7-4DD0-90F4-6AA6064A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03DE7B-A197-443F-9726-181DA2D7C093}" type="slidenum">
              <a:rPr lang="zh-CN" altLang="en-US" sz="1400"/>
              <a:pPr eaLnBrk="1" hangingPunct="1"/>
              <a:t>7</a:t>
            </a:fld>
            <a:endParaRPr lang="en-US" altLang="zh-CN" sz="1400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46BE769-7F0F-4CF8-8B31-43ADC4187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7122" y="1462087"/>
            <a:ext cx="8111346" cy="48291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dirty="0"/>
              <a:t> The user can run longer on a given battery by accepting some quality degradation.</a:t>
            </a:r>
            <a:endParaRPr lang="zh-CN" altLang="en-US" sz="2800" b="1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>
                <a:ea typeface="宋体" panose="02010600030101010101" pitchFamily="2" charset="-122"/>
              </a:rPr>
              <a:t>Abandon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the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color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information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and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display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the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video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in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black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and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white.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>
                <a:ea typeface="宋体" panose="02010600030101010101" pitchFamily="2" charset="-122"/>
              </a:rPr>
              <a:t>Use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radio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link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to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send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task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to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other</a:t>
            </a:r>
            <a:r>
              <a:rPr lang="zh-CN" altLang="en-US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devices.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>
                <a:ea typeface="宋体" panose="02010600030101010101" pitchFamily="2" charset="-122"/>
              </a:rPr>
              <a:t>Trading image quality to reduce the transmission overload.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7FB045C-BE28-4CED-BE85-D8DAAA8D8FC9}"/>
              </a:ext>
            </a:extLst>
          </p:cNvPr>
          <p:cNvSpPr txBox="1">
            <a:spLocks noChangeArrowheads="1"/>
          </p:cNvSpPr>
          <p:nvPr/>
        </p:nvSpPr>
        <p:spPr>
          <a:xfrm>
            <a:off x="636697" y="136524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3600" b="1" dirty="0">
                <a:ea typeface="宋体" panose="02010600030101010101" pitchFamily="2" charset="-122"/>
              </a:rPr>
              <a:t>Power Management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42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A67C9C-ED56-4C33-84E2-4791F69561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86345" y="821305"/>
            <a:ext cx="7399322" cy="438235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/>
              <a:t>If</a:t>
            </a:r>
            <a:r>
              <a:rPr lang="zh-CN" altLang="en-US" sz="2400" dirty="0"/>
              <a:t> 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CPU’s</a:t>
            </a:r>
            <a:r>
              <a:rPr lang="zh-CN" altLang="en-US" sz="2400" dirty="0"/>
              <a:t> </a:t>
            </a:r>
            <a:r>
              <a:rPr lang="en-US" altLang="zh-CN" sz="2400" dirty="0"/>
              <a:t>maximum</a:t>
            </a:r>
            <a:r>
              <a:rPr lang="zh-CN" altLang="en-US" sz="2400" dirty="0"/>
              <a:t> </a:t>
            </a:r>
            <a:r>
              <a:rPr lang="en-US" altLang="zh-CN" sz="2400" dirty="0"/>
              <a:t>voltage,</a:t>
            </a:r>
            <a:r>
              <a:rPr lang="zh-CN" altLang="en-US" sz="2400" dirty="0"/>
              <a:t> </a:t>
            </a:r>
            <a:r>
              <a:rPr lang="en-US" altLang="zh-CN" sz="2400" dirty="0"/>
              <a:t>V,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cut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V/n,</a:t>
            </a:r>
            <a:r>
              <a:rPr lang="zh-CN" altLang="en-US" sz="2400" dirty="0"/>
              <a:t> </a:t>
            </a:r>
            <a:r>
              <a:rPr lang="en-US" altLang="zh-CN" sz="2400" dirty="0"/>
              <a:t>its</a:t>
            </a:r>
            <a:r>
              <a:rPr lang="zh-CN" altLang="en-US" sz="2400" dirty="0"/>
              <a:t> </a:t>
            </a:r>
            <a:r>
              <a:rPr lang="en-US" altLang="zh-CN" sz="2400" dirty="0"/>
              <a:t>power</a:t>
            </a:r>
            <a:r>
              <a:rPr lang="zh-CN" altLang="en-US" sz="2400" dirty="0"/>
              <a:t> </a:t>
            </a:r>
            <a:r>
              <a:rPr lang="en-US" altLang="zh-CN" sz="2400" dirty="0"/>
              <a:t>consumption</a:t>
            </a:r>
            <a:r>
              <a:rPr lang="zh-CN" altLang="en-US" sz="2400" dirty="0"/>
              <a:t> </a:t>
            </a:r>
            <a:r>
              <a:rPr lang="en-US" altLang="zh-CN" sz="2400" dirty="0"/>
              <a:t>drops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1/n^2 of its original value and its clock speed drops to 1/n of its original value. </a:t>
            </a:r>
            <a:r>
              <a:rPr lang="zh-CN" altLang="en-US" sz="2400" dirty="0"/>
              <a:t> </a:t>
            </a:r>
            <a:r>
              <a:rPr lang="en-US" altLang="zh-CN" sz="2400" dirty="0"/>
              <a:t>Suppose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typing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char/sec,</a:t>
            </a:r>
            <a:r>
              <a:rPr lang="zh-CN" altLang="en-US" sz="2400" dirty="0"/>
              <a:t> </a:t>
            </a:r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CPU</a:t>
            </a:r>
            <a:r>
              <a:rPr lang="zh-CN" altLang="en-US" sz="2400" dirty="0"/>
              <a:t> </a:t>
            </a:r>
            <a:r>
              <a:rPr lang="en-US" altLang="zh-CN" sz="2400" dirty="0"/>
              <a:t>time</a:t>
            </a:r>
            <a:r>
              <a:rPr lang="zh-CN" altLang="en-US" sz="2400" dirty="0"/>
              <a:t> </a:t>
            </a:r>
            <a:r>
              <a:rPr lang="en-US" altLang="zh-CN" sz="2400" dirty="0"/>
              <a:t>required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process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character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/>
              <a:t>msec. (1)What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optimal</a:t>
            </a:r>
            <a:r>
              <a:rPr lang="zh-CN" altLang="en-US" sz="2400" dirty="0"/>
              <a:t> </a:t>
            </a:r>
            <a:r>
              <a:rPr lang="en-US" altLang="zh-CN" sz="2400" dirty="0"/>
              <a:t>value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n;</a:t>
            </a:r>
            <a:r>
              <a:rPr lang="zh-CN" altLang="en-US" sz="2400" dirty="0"/>
              <a:t> </a:t>
            </a:r>
            <a:r>
              <a:rPr lang="en-US" altLang="zh-CN" sz="2400" dirty="0"/>
              <a:t>(2) what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corresponding</a:t>
            </a:r>
            <a:r>
              <a:rPr lang="zh-CN" altLang="en-US" sz="2400" dirty="0"/>
              <a:t> </a:t>
            </a:r>
            <a:r>
              <a:rPr lang="en-US" altLang="zh-CN" sz="2400" dirty="0"/>
              <a:t>energy</a:t>
            </a:r>
            <a:r>
              <a:rPr lang="zh-CN" altLang="en-US" sz="2400" dirty="0"/>
              <a:t> </a:t>
            </a:r>
            <a:r>
              <a:rPr lang="en-US" altLang="zh-CN" sz="2400" dirty="0"/>
              <a:t>saving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percent</a:t>
            </a:r>
            <a:r>
              <a:rPr lang="zh-CN" altLang="en-US" sz="2400" dirty="0"/>
              <a:t> </a:t>
            </a:r>
            <a:r>
              <a:rPr lang="en-US" altLang="zh-CN" sz="2400" dirty="0"/>
              <a:t>compared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cutting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voltage?</a:t>
            </a:r>
            <a:r>
              <a:rPr lang="zh-CN" altLang="en-US" sz="2400" dirty="0"/>
              <a:t> </a:t>
            </a:r>
            <a:r>
              <a:rPr lang="en-US" altLang="zh-CN" sz="2400" dirty="0"/>
              <a:t>Assume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idle CPU consumes no energy at all.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EA8E78F-8A0C-4278-B6FF-F0108DC7E39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73629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6064BB-E7E2-4476-8FDE-E185D068F9A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849239"/>
            <a:ext cx="9145588" cy="365824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BE72AFD-DCE1-4FF5-BA1B-0E3E4466BB2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5588" cy="635000"/>
            <a:chOff x="0" y="0"/>
            <a:chExt cx="9145588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5963269-FF73-442F-B5B4-5502B58DFFA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5588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9DEFED23-F653-4D5D-90D2-E3F7B06C542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41C13DCA-67C4-4189-A458-E0BEF9198CE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3B0153A3-8237-4DAA-9D4D-CDE3DE57D2B4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5EF5E74-0A89-4266-9881-6352A7A55D14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159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46641F9-3204-4259-A351-41348DB705E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7301" y="-1"/>
            <a:ext cx="8930985" cy="656705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514350" indent="-514350">
              <a:buAutoNum type="arabicParenBoth"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 order to reduce energy consumption, the speed can be slowed down to 100ms/1s =10 times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 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So, n = 10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 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(2) Assuming that the energy consumption of CPU at full speed is E, the CPU spends 100ms to process characters in 1 second, and the total energy consumption in 1 second is 0.1E;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If the speed is slowed down 10 times, the energy consumption is: E / 100; therefore, the energy saved is: 0.1E – 0.001E = 0.09E; that is, 90% energy consumption is saved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3892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.0"/>
  <p:tag name="PROBLEMVOICEALLOW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.0"/>
  <p:tag name="PROBLEMVOICEALLOW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13771</TotalTime>
  <Words>1820</Words>
  <Application>Microsoft Office PowerPoint</Application>
  <PresentationFormat>自定义</PresentationFormat>
  <Paragraphs>325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GeosansLight</vt:lpstr>
      <vt:lpstr>Microsoft Yahei</vt:lpstr>
      <vt:lpstr>Open Sans</vt:lpstr>
      <vt:lpstr>等线</vt:lpstr>
      <vt:lpstr>华文中宋</vt:lpstr>
      <vt:lpstr>宋体</vt:lpstr>
      <vt:lpstr>微软雅黑</vt:lpstr>
      <vt:lpstr>Arial</vt:lpstr>
      <vt:lpstr>Calibri</vt:lpstr>
      <vt:lpstr>FontAwesome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 Management </vt:lpstr>
      <vt:lpstr>Power Management </vt:lpstr>
      <vt:lpstr>PowerPoint 演示文稿</vt:lpstr>
      <vt:lpstr>PowerPoint 演示文稿</vt:lpstr>
      <vt:lpstr>PowerPoint 演示文稿</vt:lpstr>
      <vt:lpstr>PowerPoint 演示文稿</vt:lpstr>
      <vt:lpstr>Long-term information storage</vt:lpstr>
      <vt:lpstr>Naming files</vt:lpstr>
      <vt:lpstr>File Naming</vt:lpstr>
      <vt:lpstr>File Structure</vt:lpstr>
      <vt:lpstr>File Types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File Access</vt:lpstr>
      <vt:lpstr>File Attributes</vt:lpstr>
      <vt:lpstr>File Operations</vt:lpstr>
      <vt:lpstr>PowerPoint 演示文稿</vt:lpstr>
      <vt:lpstr>An Example Program Using File System Calls</vt:lpstr>
      <vt:lpstr>An Example Program Using File System Calls</vt:lpstr>
      <vt:lpstr>PowerPoint 演示文稿</vt:lpstr>
      <vt:lpstr>Directories</vt:lpstr>
      <vt:lpstr>Directories - A single level directory system</vt:lpstr>
      <vt:lpstr>Two-level Directory Systems</vt:lpstr>
      <vt:lpstr>Hierarchical Directory Systems</vt:lpstr>
      <vt:lpstr>A UNIX directory tree</vt:lpstr>
      <vt:lpstr>Directories</vt:lpstr>
      <vt:lpstr>Directories</vt:lpstr>
      <vt:lpstr>Directory Operations</vt:lpstr>
      <vt:lpstr>PowerPoint 演示文稿</vt:lpstr>
      <vt:lpstr>PowerPoint 演示文稿</vt:lpstr>
      <vt:lpstr>PowerPoint 演示文稿</vt:lpstr>
      <vt:lpstr>File System Layout</vt:lpstr>
      <vt:lpstr>File System Layout</vt:lpstr>
      <vt:lpstr>File Allocation</vt:lpstr>
      <vt:lpstr>File Allocation</vt:lpstr>
      <vt:lpstr>File Control Block</vt:lpstr>
      <vt:lpstr>PowerPoint 演示文稿</vt:lpstr>
      <vt:lpstr>PowerPoint 演示文稿</vt:lpstr>
      <vt:lpstr>Check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jinghui</dc:creator>
  <cp:lastModifiedBy>82305</cp:lastModifiedBy>
  <cp:revision>1107</cp:revision>
  <cp:lastPrinted>2016-08-28T08:23:50Z</cp:lastPrinted>
  <dcterms:created xsi:type="dcterms:W3CDTF">2014-10-22T04:24:20Z</dcterms:created>
  <dcterms:modified xsi:type="dcterms:W3CDTF">2023-11-06T06:59:16Z</dcterms:modified>
</cp:coreProperties>
</file>