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58"/>
  </p:notesMasterIdLst>
  <p:sldIdLst>
    <p:sldId id="581" r:id="rId2"/>
    <p:sldId id="554" r:id="rId3"/>
    <p:sldId id="582" r:id="rId4"/>
    <p:sldId id="527" r:id="rId5"/>
    <p:sldId id="644" r:id="rId6"/>
    <p:sldId id="528" r:id="rId7"/>
    <p:sldId id="529" r:id="rId8"/>
    <p:sldId id="583" r:id="rId9"/>
    <p:sldId id="530" r:id="rId10"/>
    <p:sldId id="531" r:id="rId11"/>
    <p:sldId id="532" r:id="rId12"/>
    <p:sldId id="534" r:id="rId13"/>
    <p:sldId id="535" r:id="rId14"/>
    <p:sldId id="537" r:id="rId15"/>
    <p:sldId id="539" r:id="rId16"/>
    <p:sldId id="645" r:id="rId17"/>
    <p:sldId id="552" r:id="rId18"/>
    <p:sldId id="540" r:id="rId19"/>
    <p:sldId id="584" r:id="rId20"/>
    <p:sldId id="542" r:id="rId21"/>
    <p:sldId id="543" r:id="rId22"/>
    <p:sldId id="544" r:id="rId23"/>
    <p:sldId id="545" r:id="rId24"/>
    <p:sldId id="546" r:id="rId25"/>
    <p:sldId id="549" r:id="rId26"/>
    <p:sldId id="547" r:id="rId27"/>
    <p:sldId id="548" r:id="rId28"/>
    <p:sldId id="550" r:id="rId29"/>
    <p:sldId id="551" r:id="rId30"/>
    <p:sldId id="555" r:id="rId31"/>
    <p:sldId id="556" r:id="rId32"/>
    <p:sldId id="561" r:id="rId33"/>
    <p:sldId id="562" r:id="rId34"/>
    <p:sldId id="596" r:id="rId35"/>
    <p:sldId id="597" r:id="rId36"/>
    <p:sldId id="636" r:id="rId37"/>
    <p:sldId id="598" r:id="rId38"/>
    <p:sldId id="637" r:id="rId39"/>
    <p:sldId id="599" r:id="rId40"/>
    <p:sldId id="627" r:id="rId41"/>
    <p:sldId id="600" r:id="rId42"/>
    <p:sldId id="601" r:id="rId43"/>
    <p:sldId id="602" r:id="rId44"/>
    <p:sldId id="631" r:id="rId45"/>
    <p:sldId id="632" r:id="rId46"/>
    <p:sldId id="640" r:id="rId47"/>
    <p:sldId id="641" r:id="rId48"/>
    <p:sldId id="586" r:id="rId49"/>
    <p:sldId id="642" r:id="rId50"/>
    <p:sldId id="587" r:id="rId51"/>
    <p:sldId id="588" r:id="rId52"/>
    <p:sldId id="589" r:id="rId53"/>
    <p:sldId id="590" r:id="rId54"/>
    <p:sldId id="633" r:id="rId55"/>
    <p:sldId id="634" r:id="rId56"/>
    <p:sldId id="585" r:id="rId57"/>
  </p:sldIdLst>
  <p:sldSz cx="914558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pos="576" userDrawn="1">
          <p15:clr>
            <a:srgbClr val="A4A3A4"/>
          </p15:clr>
        </p15:guide>
        <p15:guide id="5" pos="7296" userDrawn="1">
          <p15:clr>
            <a:srgbClr val="A4A3A4"/>
          </p15:clr>
        </p15:guide>
        <p15:guide id="6" pos="7104" userDrawn="1">
          <p15:clr>
            <a:srgbClr val="A4A3A4"/>
          </p15:clr>
        </p15:guide>
        <p15:guide id="7" orient="horz" pos="3888" userDrawn="1">
          <p15:clr>
            <a:srgbClr val="A4A3A4"/>
          </p15:clr>
        </p15:guide>
        <p15:guide id="8" orient="horz" pos="1049" userDrawn="1">
          <p15:clr>
            <a:srgbClr val="A4A3A4"/>
          </p15:clr>
        </p15:guide>
        <p15:guide id="9" orient="horz" pos="686" userDrawn="1">
          <p15:clr>
            <a:srgbClr val="A4A3A4"/>
          </p15:clr>
        </p15:guide>
        <p15:guide id="10" orient="horz" pos="3158" userDrawn="1">
          <p15:clr>
            <a:srgbClr val="A4A3A4"/>
          </p15:clr>
        </p15:guide>
        <p15:guide id="11" pos="2881">
          <p15:clr>
            <a:srgbClr val="A4A3A4"/>
          </p15:clr>
        </p15:guide>
        <p15:guide id="12" pos="288">
          <p15:clr>
            <a:srgbClr val="A4A3A4"/>
          </p15:clr>
        </p15:guide>
        <p15:guide id="13" pos="432">
          <p15:clr>
            <a:srgbClr val="A4A3A4"/>
          </p15:clr>
        </p15:guide>
        <p15:guide id="14" pos="5473">
          <p15:clr>
            <a:srgbClr val="A4A3A4"/>
          </p15:clr>
        </p15:guide>
        <p15:guide id="15" pos="53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99"/>
    <a:srgbClr val="0099CC"/>
    <a:srgbClr val="7F8C8D"/>
    <a:srgbClr val="ECF0F1"/>
    <a:srgbClr val="E74C3C"/>
    <a:srgbClr val="94B155"/>
    <a:srgbClr val="3D9FAC"/>
    <a:srgbClr val="FEB834"/>
    <a:srgbClr val="5B44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01" autoAdjust="0"/>
  </p:normalViewPr>
  <p:slideViewPr>
    <p:cSldViewPr snapToGrid="0" showGuides="1">
      <p:cViewPr varScale="1">
        <p:scale>
          <a:sx n="113" d="100"/>
          <a:sy n="113" d="100"/>
        </p:scale>
        <p:origin x="1590" y="102"/>
      </p:cViewPr>
      <p:guideLst>
        <p:guide orient="horz" pos="2160"/>
        <p:guide pos="3840"/>
        <p:guide pos="384"/>
        <p:guide pos="576"/>
        <p:guide pos="7296"/>
        <p:guide pos="7104"/>
        <p:guide orient="horz" pos="3888"/>
        <p:guide orient="horz" pos="1049"/>
        <p:guide orient="horz" pos="686"/>
        <p:guide orient="horz" pos="3158"/>
        <p:guide pos="2881"/>
        <p:guide pos="288"/>
        <p:guide pos="432"/>
        <p:guide pos="5473"/>
        <p:guide pos="532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CC360C-F423-4191-B903-C96919C651F4}" type="datetimeFigureOut">
              <a:rPr lang="zh-CN" altLang="en-US" smtClean="0"/>
              <a:pPr/>
              <a:t>2023/09/12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7194D-9457-4CB1-9230-4797428E1A57}" type="slidenum">
              <a:rPr lang="zh-CN" altLang="en-US" smtClean="0"/>
              <a:pPr/>
              <a:t>‹#›</a:t>
            </a:fld>
            <a:endParaRPr lang="zh-CN" altLang="en-US"/>
          </a:p>
        </p:txBody>
      </p:sp>
    </p:spTree>
    <p:extLst>
      <p:ext uri="{BB962C8B-B14F-4D97-AF65-F5344CB8AC3E}">
        <p14:creationId xmlns:p14="http://schemas.microsoft.com/office/powerpoint/2010/main" val="110393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B7194D-9457-4CB1-9230-4797428E1A57}" type="slidenum">
              <a:rPr lang="zh-CN" altLang="en-US" smtClean="0"/>
              <a:pPr/>
              <a:t>33</a:t>
            </a:fld>
            <a:endParaRPr lang="zh-CN" altLang="en-US"/>
          </a:p>
        </p:txBody>
      </p:sp>
    </p:spTree>
    <p:extLst>
      <p:ext uri="{BB962C8B-B14F-4D97-AF65-F5344CB8AC3E}">
        <p14:creationId xmlns:p14="http://schemas.microsoft.com/office/powerpoint/2010/main" val="56154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DA1BB-78D1-4DB6-8BAC-9028383018BE}"/>
              </a:ext>
            </a:extLst>
          </p:cNvPr>
          <p:cNvSpPr>
            <a:spLocks noGrp="1"/>
          </p:cNvSpPr>
          <p:nvPr>
            <p:ph type="ctrTitle"/>
          </p:nvPr>
        </p:nvSpPr>
        <p:spPr>
          <a:xfrm>
            <a:off x="1143199" y="1122363"/>
            <a:ext cx="6859191" cy="2387600"/>
          </a:xfrm>
        </p:spPr>
        <p:txBody>
          <a:bodyPr anchor="b"/>
          <a:lstStyle>
            <a:lvl1pPr algn="ctr">
              <a:defRPr sz="4501"/>
            </a:lvl1pPr>
          </a:lstStyle>
          <a:p>
            <a:r>
              <a:rPr lang="zh-CN" altLang="en-US"/>
              <a:t>单击此处编辑母版标题样式</a:t>
            </a:r>
          </a:p>
        </p:txBody>
      </p:sp>
      <p:sp>
        <p:nvSpPr>
          <p:cNvPr id="3" name="副标题 2">
            <a:extLst>
              <a:ext uri="{FF2B5EF4-FFF2-40B4-BE49-F238E27FC236}">
                <a16:creationId xmlns:a16="http://schemas.microsoft.com/office/drawing/2014/main" id="{A8FCA769-D6BA-4EA6-A40E-6C681D290233}"/>
              </a:ext>
            </a:extLst>
          </p:cNvPr>
          <p:cNvSpPr>
            <a:spLocks noGrp="1"/>
          </p:cNvSpPr>
          <p:nvPr>
            <p:ph type="subTitle" idx="1"/>
          </p:nvPr>
        </p:nvSpPr>
        <p:spPr>
          <a:xfrm>
            <a:off x="1143199" y="3602038"/>
            <a:ext cx="6859191" cy="1655762"/>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CN" altLang="en-US"/>
              <a:t>单击以编辑母版副标题样式</a:t>
            </a:r>
          </a:p>
        </p:txBody>
      </p:sp>
      <p:sp>
        <p:nvSpPr>
          <p:cNvPr id="4" name="日期占位符 3">
            <a:extLst>
              <a:ext uri="{FF2B5EF4-FFF2-40B4-BE49-F238E27FC236}">
                <a16:creationId xmlns:a16="http://schemas.microsoft.com/office/drawing/2014/main" id="{941BB4A1-5C78-409C-9753-79F3F395ABBB}"/>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5" name="页脚占位符 4">
            <a:extLst>
              <a:ext uri="{FF2B5EF4-FFF2-40B4-BE49-F238E27FC236}">
                <a16:creationId xmlns:a16="http://schemas.microsoft.com/office/drawing/2014/main" id="{45979040-6224-40BC-A812-0D0F1D45B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186B1-32DF-45FD-8160-9CCFF931385B}"/>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02474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8AB92-C98C-4C82-A908-B3544CA7E6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87EE63-3D15-4DBB-A1CE-06E9466FA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B03AA0-7F3E-4B2C-9647-D04FB387B236}"/>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5" name="页脚占位符 4">
            <a:extLst>
              <a:ext uri="{FF2B5EF4-FFF2-40B4-BE49-F238E27FC236}">
                <a16:creationId xmlns:a16="http://schemas.microsoft.com/office/drawing/2014/main" id="{1ECBFEF0-623A-4A42-A371-3BA73B03F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A73C02-64C5-436C-B73D-6E8F1D47145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157872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4EDD55-06F6-451F-80F2-1C9A859AD93E}"/>
              </a:ext>
            </a:extLst>
          </p:cNvPr>
          <p:cNvSpPr>
            <a:spLocks noGrp="1"/>
          </p:cNvSpPr>
          <p:nvPr>
            <p:ph type="title" orient="vert"/>
          </p:nvPr>
        </p:nvSpPr>
        <p:spPr>
          <a:xfrm>
            <a:off x="6544812" y="365125"/>
            <a:ext cx="1972017"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073ED4-69E4-405C-9906-83910674FF01}"/>
              </a:ext>
            </a:extLst>
          </p:cNvPr>
          <p:cNvSpPr>
            <a:spLocks noGrp="1"/>
          </p:cNvSpPr>
          <p:nvPr>
            <p:ph type="body" orient="vert" idx="1"/>
          </p:nvPr>
        </p:nvSpPr>
        <p:spPr>
          <a:xfrm>
            <a:off x="628759" y="365125"/>
            <a:ext cx="5801732"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C94720-E96A-4354-8F04-220BD841B65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5" name="页脚占位符 4">
            <a:extLst>
              <a:ext uri="{FF2B5EF4-FFF2-40B4-BE49-F238E27FC236}">
                <a16:creationId xmlns:a16="http://schemas.microsoft.com/office/drawing/2014/main" id="{FFC8A551-3A23-4531-BC2D-968A954EB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1F4C15-5F3C-4548-89F6-AA2FE64A151E}"/>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331956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29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48" name="Picture Placeholder 11"/>
          <p:cNvSpPr>
            <a:spLocks noGrp="1"/>
          </p:cNvSpPr>
          <p:nvPr>
            <p:ph type="pic" sz="quarter" idx="10"/>
          </p:nvPr>
        </p:nvSpPr>
        <p:spPr>
          <a:xfrm>
            <a:off x="4721675" y="1600201"/>
            <a:ext cx="4424178" cy="3662363"/>
          </a:xfrm>
          <a:prstGeom prst="roundRect">
            <a:avLst>
              <a:gd name="adj" fmla="val 2031"/>
            </a:avLst>
          </a:prstGeom>
        </p:spPr>
        <p:txBody>
          <a:bodyPr/>
          <a:lstStyle>
            <a:lvl1pPr>
              <a:defRPr baseline="0"/>
            </a:lvl1pPr>
          </a:lstStyle>
          <a:p>
            <a:endParaRPr lang="en-US" dirty="0"/>
          </a:p>
        </p:txBody>
      </p:sp>
      <p:sp>
        <p:nvSpPr>
          <p:cNvPr id="49" name="Text Placeholder 13"/>
          <p:cNvSpPr>
            <a:spLocks noGrp="1"/>
          </p:cNvSpPr>
          <p:nvPr>
            <p:ph type="body" sz="quarter" idx="11"/>
          </p:nvPr>
        </p:nvSpPr>
        <p:spPr>
          <a:xfrm>
            <a:off x="685919" y="2112461"/>
            <a:ext cx="3011858" cy="585787"/>
          </a:xfrm>
          <a:prstGeom prst="rect">
            <a:avLst/>
          </a:prstGeom>
        </p:spPr>
        <p:txBody>
          <a:bodyPr>
            <a:noAutofit/>
          </a:bodyPr>
          <a:lstStyle>
            <a:lvl1pPr marL="0" indent="0">
              <a:buNone/>
              <a:defRPr sz="3200">
                <a:solidFill>
                  <a:schemeClr val="tx1">
                    <a:lumMod val="50000"/>
                    <a:lumOff val="50000"/>
                  </a:schemeClr>
                </a:solidFill>
                <a:latin typeface="GeosansLight" panose="02000603020000020003" pitchFamily="2" charset="0"/>
              </a:defRPr>
            </a:lvl1pPr>
            <a:lvl2pPr marL="457200" indent="0">
              <a:buNone/>
              <a:defRPr/>
            </a:lvl2pPr>
            <a:lvl3pPr marL="914400" indent="0">
              <a:buNone/>
              <a:defRPr/>
            </a:lvl3pPr>
            <a:lvl4pPr marL="1371600" indent="0">
              <a:buNone/>
              <a:defRPr/>
            </a:lvl4pPr>
          </a:lstStyle>
          <a:p>
            <a:pPr lvl="0"/>
            <a:endParaRPr lang="en-US" dirty="0"/>
          </a:p>
        </p:txBody>
      </p:sp>
      <p:sp>
        <p:nvSpPr>
          <p:cNvPr id="50" name="Content Placeholder 15"/>
          <p:cNvSpPr>
            <a:spLocks noGrp="1"/>
          </p:cNvSpPr>
          <p:nvPr>
            <p:ph sz="quarter" idx="12"/>
          </p:nvPr>
        </p:nvSpPr>
        <p:spPr>
          <a:xfrm>
            <a:off x="685919" y="3552826"/>
            <a:ext cx="3642755" cy="1198563"/>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Content Placeholder 17"/>
          <p:cNvSpPr>
            <a:spLocks noGrp="1"/>
          </p:cNvSpPr>
          <p:nvPr>
            <p:ph sz="quarter" idx="13"/>
          </p:nvPr>
        </p:nvSpPr>
        <p:spPr>
          <a:xfrm>
            <a:off x="688315" y="2735011"/>
            <a:ext cx="2557907" cy="3905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182543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9145588" cy="3429000"/>
          </a:xfrm>
          <a:prstGeom prst="rect">
            <a:avLst/>
          </a:prstGeom>
        </p:spPr>
        <p:txBody>
          <a:bodyPr/>
          <a:lstStyle>
            <a:lvl1pPr>
              <a:defRPr/>
            </a:lvl1pPr>
          </a:lstStyle>
          <a:p>
            <a:endParaRPr lang="en-US" dirty="0"/>
          </a:p>
        </p:txBody>
      </p:sp>
      <p:sp>
        <p:nvSpPr>
          <p:cNvPr id="22" name="Text Placeholder 21"/>
          <p:cNvSpPr>
            <a:spLocks noGrp="1"/>
          </p:cNvSpPr>
          <p:nvPr>
            <p:ph type="body" sz="quarter" idx="11"/>
          </p:nvPr>
        </p:nvSpPr>
        <p:spPr>
          <a:xfrm>
            <a:off x="2782974" y="3837116"/>
            <a:ext cx="3579640" cy="604837"/>
          </a:xfrm>
          <a:prstGeom prst="rect">
            <a:avLst/>
          </a:prstGeom>
        </p:spPr>
        <p:txBody>
          <a:bodyPr>
            <a:noAutofit/>
          </a:bodyPr>
          <a:lstStyle>
            <a:lvl1pPr marL="0" indent="0" algn="ctr">
              <a:buNone/>
              <a:defRPr sz="3200">
                <a:solidFill>
                  <a:schemeClr val="tx1">
                    <a:lumMod val="50000"/>
                    <a:lumOff val="50000"/>
                  </a:schemeClr>
                </a:solidFill>
                <a:latin typeface="GeosansLight" panose="02000603020000020003" pitchFamily="2" charset="0"/>
              </a:defRPr>
            </a:lvl1pPr>
          </a:lstStyle>
          <a:p>
            <a:pPr lvl="0"/>
            <a:endParaRPr lang="en-US" dirty="0"/>
          </a:p>
        </p:txBody>
      </p:sp>
      <p:sp>
        <p:nvSpPr>
          <p:cNvPr id="24" name="Text Placeholder 23"/>
          <p:cNvSpPr>
            <a:spLocks noGrp="1"/>
          </p:cNvSpPr>
          <p:nvPr>
            <p:ph type="body" sz="quarter" idx="12"/>
          </p:nvPr>
        </p:nvSpPr>
        <p:spPr>
          <a:xfrm>
            <a:off x="3209292" y="4441825"/>
            <a:ext cx="2704379" cy="476250"/>
          </a:xfrm>
          <a:prstGeom prst="rect">
            <a:avLst/>
          </a:prstGeom>
        </p:spPr>
        <p:txBody>
          <a:bodyPr>
            <a:normAutofit/>
          </a:bodyPr>
          <a:lstStyle>
            <a:lvl1pPr marL="0" indent="0" algn="ctr">
              <a:buNone/>
              <a:defRPr sz="1000"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6" name="Text Placeholder 25"/>
          <p:cNvSpPr>
            <a:spLocks noGrp="1"/>
          </p:cNvSpPr>
          <p:nvPr>
            <p:ph type="body" sz="quarter" idx="13"/>
          </p:nvPr>
        </p:nvSpPr>
        <p:spPr>
          <a:xfrm>
            <a:off x="2519205" y="5129214"/>
            <a:ext cx="4107179" cy="1030287"/>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624366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919" y="1603376"/>
            <a:ext cx="2465022"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40034" y="1603376"/>
            <a:ext cx="2465022"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4149" y="1609068"/>
            <a:ext cx="2465022" cy="2170113"/>
          </a:xfrm>
          <a:prstGeom prst="rect">
            <a:avLst/>
          </a:prstGeom>
          <a:solidFill>
            <a:schemeClr val="bg1">
              <a:lumMod val="85000"/>
            </a:schemeClr>
          </a:solidFill>
        </p:spPr>
        <p:txBody>
          <a:bodyPr/>
          <a:lstStyle/>
          <a:p>
            <a:endParaRPr lang="en-US"/>
          </a:p>
        </p:txBody>
      </p:sp>
      <p:sp>
        <p:nvSpPr>
          <p:cNvPr id="9" name="Rectangle 8"/>
          <p:cNvSpPr/>
          <p:nvPr userDrawn="1"/>
        </p:nvSpPr>
        <p:spPr>
          <a:xfrm>
            <a:off x="685919" y="3773598"/>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340533" y="3773597"/>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995146" y="3773600"/>
            <a:ext cx="2464523"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51"/>
          <p:cNvSpPr>
            <a:spLocks noGrp="1"/>
          </p:cNvSpPr>
          <p:nvPr>
            <p:ph type="body" sz="quarter" idx="13"/>
          </p:nvPr>
        </p:nvSpPr>
        <p:spPr>
          <a:xfrm>
            <a:off x="1599088" y="3522296"/>
            <a:ext cx="631046"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54"/>
          <p:cNvSpPr>
            <a:spLocks noGrp="1"/>
          </p:cNvSpPr>
          <p:nvPr>
            <p:ph type="body" sz="quarter" idx="14"/>
          </p:nvPr>
        </p:nvSpPr>
        <p:spPr>
          <a:xfrm>
            <a:off x="4261340" y="3532292"/>
            <a:ext cx="631046" cy="246888"/>
          </a:xfrm>
          <a:prstGeom prst="rect">
            <a:avLst/>
          </a:prstGeom>
          <a:solidFill>
            <a:schemeClr val="tx1">
              <a:lumMod val="65000"/>
              <a:lumOff val="35000"/>
            </a:schemeClr>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56"/>
          <p:cNvSpPr>
            <a:spLocks noGrp="1"/>
          </p:cNvSpPr>
          <p:nvPr>
            <p:ph type="body" sz="quarter" idx="15"/>
          </p:nvPr>
        </p:nvSpPr>
        <p:spPr>
          <a:xfrm>
            <a:off x="6911320" y="3519874"/>
            <a:ext cx="631046"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58"/>
          <p:cNvSpPr>
            <a:spLocks noGrp="1"/>
          </p:cNvSpPr>
          <p:nvPr>
            <p:ph type="body" sz="quarter" idx="16"/>
          </p:nvPr>
        </p:nvSpPr>
        <p:spPr>
          <a:xfrm>
            <a:off x="954548"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58"/>
          <p:cNvSpPr>
            <a:spLocks noGrp="1"/>
          </p:cNvSpPr>
          <p:nvPr>
            <p:ph type="body" sz="quarter" idx="17"/>
          </p:nvPr>
        </p:nvSpPr>
        <p:spPr>
          <a:xfrm>
            <a:off x="954548"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58"/>
          <p:cNvSpPr>
            <a:spLocks noGrp="1"/>
          </p:cNvSpPr>
          <p:nvPr>
            <p:ph type="body" sz="quarter" idx="19"/>
          </p:nvPr>
        </p:nvSpPr>
        <p:spPr>
          <a:xfrm>
            <a:off x="3609161"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58"/>
          <p:cNvSpPr>
            <a:spLocks noGrp="1"/>
          </p:cNvSpPr>
          <p:nvPr>
            <p:ph type="body" sz="quarter" idx="20"/>
          </p:nvPr>
        </p:nvSpPr>
        <p:spPr>
          <a:xfrm>
            <a:off x="3608911"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58"/>
          <p:cNvSpPr>
            <a:spLocks noGrp="1"/>
          </p:cNvSpPr>
          <p:nvPr>
            <p:ph type="body" sz="quarter" idx="21"/>
          </p:nvPr>
        </p:nvSpPr>
        <p:spPr>
          <a:xfrm>
            <a:off x="6266111" y="4945815"/>
            <a:ext cx="1927267"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58"/>
          <p:cNvSpPr>
            <a:spLocks noGrp="1"/>
          </p:cNvSpPr>
          <p:nvPr>
            <p:ph type="body" sz="quarter" idx="22"/>
          </p:nvPr>
        </p:nvSpPr>
        <p:spPr>
          <a:xfrm>
            <a:off x="6265862" y="4047786"/>
            <a:ext cx="1927267"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68"/>
          <p:cNvSpPr>
            <a:spLocks noGrp="1"/>
          </p:cNvSpPr>
          <p:nvPr>
            <p:ph type="body" sz="quarter" idx="23"/>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4" name="Text Placeholder 58"/>
          <p:cNvSpPr>
            <a:spLocks noGrp="1"/>
          </p:cNvSpPr>
          <p:nvPr>
            <p:ph type="body" sz="quarter" idx="24" hasCustomPrompt="1"/>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
        <p:nvSpPr>
          <p:cNvPr id="45" name="Text Placeholder 28"/>
          <p:cNvSpPr>
            <a:spLocks noGrp="1"/>
          </p:cNvSpPr>
          <p:nvPr>
            <p:ph type="body" sz="quarter" idx="25" hasCustomPrompt="1"/>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p>
        </p:txBody>
      </p:sp>
      <p:sp>
        <p:nvSpPr>
          <p:cNvPr id="46" name="Text Placeholder 28"/>
          <p:cNvSpPr>
            <a:spLocks noGrp="1"/>
          </p:cNvSpPr>
          <p:nvPr>
            <p:ph type="body" sz="quarter" idx="26" hasCustomPrompt="1"/>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p>
        </p:txBody>
      </p:sp>
      <p:sp>
        <p:nvSpPr>
          <p:cNvPr id="47" name="Text Placeholder 28"/>
          <p:cNvSpPr>
            <a:spLocks noGrp="1"/>
          </p:cNvSpPr>
          <p:nvPr>
            <p:ph type="body" sz="quarter" idx="18" hasCustomPrompt="1"/>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p>
        </p:txBody>
      </p:sp>
    </p:spTree>
    <p:extLst>
      <p:ext uri="{BB962C8B-B14F-4D97-AF65-F5344CB8AC3E}">
        <p14:creationId xmlns:p14="http://schemas.microsoft.com/office/powerpoint/2010/main" val="34153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528244"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188253"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3867824" y="1675161"/>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5546558" y="1683019"/>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7224454" y="1690876"/>
            <a:ext cx="1371838"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12" name="Arc 11"/>
          <p:cNvSpPr/>
          <p:nvPr userDrawn="1"/>
        </p:nvSpPr>
        <p:spPr>
          <a:xfrm>
            <a:off x="509519" y="1690876"/>
            <a:ext cx="1371838" cy="1828800"/>
          </a:xfrm>
          <a:prstGeom prst="arc">
            <a:avLst>
              <a:gd name="adj1" fmla="val 16200000"/>
              <a:gd name="adj2" fmla="val 10155543"/>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userDrawn="1"/>
        </p:nvSpPr>
        <p:spPr>
          <a:xfrm>
            <a:off x="2189089" y="1690876"/>
            <a:ext cx="1371838" cy="1828800"/>
          </a:xfrm>
          <a:prstGeom prst="arc">
            <a:avLst>
              <a:gd name="adj1" fmla="val 20082479"/>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userDrawn="1"/>
        </p:nvSpPr>
        <p:spPr>
          <a:xfrm>
            <a:off x="3868661" y="1675161"/>
            <a:ext cx="1371838" cy="1828800"/>
          </a:xfrm>
          <a:prstGeom prst="arc">
            <a:avLst>
              <a:gd name="adj1" fmla="val 13544500"/>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userDrawn="1"/>
        </p:nvSpPr>
        <p:spPr>
          <a:xfrm>
            <a:off x="5548233" y="1675161"/>
            <a:ext cx="1371838" cy="1828800"/>
          </a:xfrm>
          <a:prstGeom prst="arc">
            <a:avLst>
              <a:gd name="adj1" fmla="val 37899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userDrawn="1"/>
        </p:nvSpPr>
        <p:spPr>
          <a:xfrm>
            <a:off x="7227806" y="1690876"/>
            <a:ext cx="1371838" cy="1828800"/>
          </a:xfrm>
          <a:prstGeom prst="arc">
            <a:avLst>
              <a:gd name="adj1" fmla="val 1500186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 Placeholder 33"/>
          <p:cNvSpPr>
            <a:spLocks noGrp="1"/>
          </p:cNvSpPr>
          <p:nvPr>
            <p:ph type="body" sz="quarter" idx="15"/>
          </p:nvPr>
        </p:nvSpPr>
        <p:spPr>
          <a:xfrm>
            <a:off x="670877"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38" name="Text Placeholder 37"/>
          <p:cNvSpPr>
            <a:spLocks noGrp="1"/>
          </p:cNvSpPr>
          <p:nvPr>
            <p:ph type="body" sz="quarter" idx="16"/>
          </p:nvPr>
        </p:nvSpPr>
        <p:spPr>
          <a:xfrm>
            <a:off x="509519"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3"/>
          <p:cNvSpPr>
            <a:spLocks noGrp="1"/>
          </p:cNvSpPr>
          <p:nvPr>
            <p:ph type="body" sz="quarter" idx="17"/>
          </p:nvPr>
        </p:nvSpPr>
        <p:spPr>
          <a:xfrm>
            <a:off x="2349612"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0" name="Text Placeholder 37"/>
          <p:cNvSpPr>
            <a:spLocks noGrp="1"/>
          </p:cNvSpPr>
          <p:nvPr>
            <p:ph type="body" sz="quarter" idx="18"/>
          </p:nvPr>
        </p:nvSpPr>
        <p:spPr>
          <a:xfrm>
            <a:off x="2188253"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33"/>
          <p:cNvSpPr>
            <a:spLocks noGrp="1"/>
          </p:cNvSpPr>
          <p:nvPr>
            <p:ph type="body" sz="quarter" idx="19"/>
          </p:nvPr>
        </p:nvSpPr>
        <p:spPr>
          <a:xfrm>
            <a:off x="4028346"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2" name="Text Placeholder 37"/>
          <p:cNvSpPr>
            <a:spLocks noGrp="1"/>
          </p:cNvSpPr>
          <p:nvPr>
            <p:ph type="body" sz="quarter" idx="20"/>
          </p:nvPr>
        </p:nvSpPr>
        <p:spPr>
          <a:xfrm>
            <a:off x="3866988"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33"/>
          <p:cNvSpPr>
            <a:spLocks noGrp="1"/>
          </p:cNvSpPr>
          <p:nvPr>
            <p:ph type="body" sz="quarter" idx="21"/>
          </p:nvPr>
        </p:nvSpPr>
        <p:spPr>
          <a:xfrm>
            <a:off x="5868438"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4" name="Text Placeholder 37"/>
          <p:cNvSpPr>
            <a:spLocks noGrp="1"/>
          </p:cNvSpPr>
          <p:nvPr>
            <p:ph type="body" sz="quarter" idx="22"/>
          </p:nvPr>
        </p:nvSpPr>
        <p:spPr>
          <a:xfrm>
            <a:off x="5707080"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5" name="Text Placeholder 33"/>
          <p:cNvSpPr>
            <a:spLocks noGrp="1"/>
          </p:cNvSpPr>
          <p:nvPr>
            <p:ph type="body" sz="quarter" idx="23"/>
          </p:nvPr>
        </p:nvSpPr>
        <p:spPr>
          <a:xfrm>
            <a:off x="7547172" y="3937001"/>
            <a:ext cx="1016970"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6" name="Text Placeholder 37"/>
          <p:cNvSpPr>
            <a:spLocks noGrp="1"/>
          </p:cNvSpPr>
          <p:nvPr>
            <p:ph type="body" sz="quarter" idx="24"/>
          </p:nvPr>
        </p:nvSpPr>
        <p:spPr>
          <a:xfrm>
            <a:off x="7385813" y="4697414"/>
            <a:ext cx="1339686"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7" name="Text Placeholder 68"/>
          <p:cNvSpPr>
            <a:spLocks noGrp="1"/>
          </p:cNvSpPr>
          <p:nvPr>
            <p:ph type="body" sz="quarter" idx="25"/>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8" name="Text Placeholder 58"/>
          <p:cNvSpPr>
            <a:spLocks noGrp="1"/>
          </p:cNvSpPr>
          <p:nvPr>
            <p:ph type="body" sz="quarter" idx="26"/>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49" name="Text Placeholder 28"/>
          <p:cNvSpPr>
            <a:spLocks noGrp="1"/>
          </p:cNvSpPr>
          <p:nvPr>
            <p:ph type="body" sz="quarter" idx="27"/>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0" name="Text Placeholder 28"/>
          <p:cNvSpPr>
            <a:spLocks noGrp="1"/>
          </p:cNvSpPr>
          <p:nvPr>
            <p:ph type="body" sz="quarter" idx="28"/>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Text Placeholder 28"/>
          <p:cNvSpPr>
            <a:spLocks noGrp="1"/>
          </p:cNvSpPr>
          <p:nvPr>
            <p:ph type="body" sz="quarter" idx="29"/>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1469632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Rectangle 8"/>
          <p:cNvSpPr/>
          <p:nvPr userDrawn="1"/>
        </p:nvSpPr>
        <p:spPr>
          <a:xfrm>
            <a:off x="2057757" y="914400"/>
            <a:ext cx="2515037"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794" y="2743200"/>
            <a:ext cx="2515037"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057757" y="4572000"/>
            <a:ext cx="25150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944632" y="4572000"/>
            <a:ext cx="2515037"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p:cNvSpPr>
            <a:spLocks noGrp="1"/>
          </p:cNvSpPr>
          <p:nvPr>
            <p:ph type="pic" sz="quarter" idx="10"/>
          </p:nvPr>
        </p:nvSpPr>
        <p:spPr>
          <a:xfrm>
            <a:off x="685919" y="914400"/>
            <a:ext cx="1371838"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3200956" y="2743200"/>
            <a:ext cx="1371838"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685918" y="4572000"/>
            <a:ext cx="1371838"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4572794" y="4572000"/>
            <a:ext cx="1371838" cy="1828800"/>
          </a:xfrm>
          <a:prstGeom prst="rect">
            <a:avLst/>
          </a:prstGeom>
          <a:solidFill>
            <a:schemeClr val="bg1">
              <a:lumMod val="85000"/>
            </a:schemeClr>
          </a:solidFill>
        </p:spPr>
        <p:txBody>
          <a:bodyPr/>
          <a:lstStyle/>
          <a:p>
            <a:endParaRPr lang="en-US"/>
          </a:p>
        </p:txBody>
      </p:sp>
      <p:sp>
        <p:nvSpPr>
          <p:cNvPr id="32" name="Text Placeholder 31"/>
          <p:cNvSpPr>
            <a:spLocks noGrp="1"/>
          </p:cNvSpPr>
          <p:nvPr>
            <p:ph type="body" sz="quarter" idx="14"/>
          </p:nvPr>
        </p:nvSpPr>
        <p:spPr>
          <a:xfrm>
            <a:off x="2125635" y="4751388"/>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33"/>
          <p:cNvSpPr>
            <a:spLocks noGrp="1"/>
          </p:cNvSpPr>
          <p:nvPr>
            <p:ph type="body" sz="quarter" idx="15"/>
          </p:nvPr>
        </p:nvSpPr>
        <p:spPr>
          <a:xfrm>
            <a:off x="2125635" y="5453063"/>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31"/>
          <p:cNvSpPr>
            <a:spLocks noGrp="1"/>
          </p:cNvSpPr>
          <p:nvPr>
            <p:ph type="body" sz="quarter" idx="16"/>
          </p:nvPr>
        </p:nvSpPr>
        <p:spPr>
          <a:xfrm>
            <a:off x="6012509" y="4741129"/>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33"/>
          <p:cNvSpPr>
            <a:spLocks noGrp="1"/>
          </p:cNvSpPr>
          <p:nvPr>
            <p:ph type="body" sz="quarter" idx="17"/>
          </p:nvPr>
        </p:nvSpPr>
        <p:spPr>
          <a:xfrm>
            <a:off x="6012510" y="5442804"/>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31"/>
          <p:cNvSpPr>
            <a:spLocks noGrp="1"/>
          </p:cNvSpPr>
          <p:nvPr>
            <p:ph type="body" sz="quarter" idx="18"/>
          </p:nvPr>
        </p:nvSpPr>
        <p:spPr>
          <a:xfrm>
            <a:off x="4687114" y="2906018"/>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33"/>
          <p:cNvSpPr>
            <a:spLocks noGrp="1"/>
          </p:cNvSpPr>
          <p:nvPr>
            <p:ph type="body" sz="quarter" idx="19"/>
          </p:nvPr>
        </p:nvSpPr>
        <p:spPr>
          <a:xfrm>
            <a:off x="4687114" y="3607693"/>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1"/>
          <p:cNvSpPr>
            <a:spLocks noGrp="1"/>
          </p:cNvSpPr>
          <p:nvPr>
            <p:ph type="body" sz="quarter" idx="20"/>
          </p:nvPr>
        </p:nvSpPr>
        <p:spPr>
          <a:xfrm>
            <a:off x="2125635" y="1097252"/>
            <a:ext cx="1257518"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33"/>
          <p:cNvSpPr>
            <a:spLocks noGrp="1"/>
          </p:cNvSpPr>
          <p:nvPr>
            <p:ph type="body" sz="quarter" idx="21"/>
          </p:nvPr>
        </p:nvSpPr>
        <p:spPr>
          <a:xfrm>
            <a:off x="2125635" y="1798927"/>
            <a:ext cx="2379282"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41"/>
          <p:cNvSpPr>
            <a:spLocks noGrp="1"/>
          </p:cNvSpPr>
          <p:nvPr>
            <p:ph type="body" sz="quarter" idx="22"/>
          </p:nvPr>
        </p:nvSpPr>
        <p:spPr>
          <a:xfrm>
            <a:off x="4896700" y="1325563"/>
            <a:ext cx="3160468" cy="595312"/>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41"/>
          <p:cNvSpPr>
            <a:spLocks noGrp="1"/>
          </p:cNvSpPr>
          <p:nvPr>
            <p:ph type="body" sz="quarter" idx="23"/>
          </p:nvPr>
        </p:nvSpPr>
        <p:spPr>
          <a:xfrm>
            <a:off x="4896700" y="1949563"/>
            <a:ext cx="3160468" cy="406714"/>
          </a:xfrm>
          <a:prstGeom prst="rect">
            <a:avLst/>
          </a:prstGeom>
        </p:spPr>
        <p:txBody>
          <a:bodyPr>
            <a:normAutofit/>
          </a:bodyPr>
          <a:lstStyle>
            <a:lvl1pPr marL="0" indent="0">
              <a:buNone/>
              <a:defRPr sz="1000">
                <a:solidFill>
                  <a:schemeClr val="tx1">
                    <a:lumMod val="50000"/>
                    <a:lumOff val="50000"/>
                  </a:schemeClr>
                </a:solidFill>
                <a:latin typeface="GeosansLight" panose="02000603020000020003" pitchFamily="2" charset="0"/>
              </a:defRPr>
            </a:lvl1pPr>
          </a:lstStyle>
          <a:p>
            <a:pPr lvl="0"/>
            <a:endParaRPr lang="en-US"/>
          </a:p>
        </p:txBody>
      </p:sp>
    </p:spTree>
    <p:extLst>
      <p:ext uri="{BB962C8B-B14F-4D97-AF65-F5344CB8AC3E}">
        <p14:creationId xmlns:p14="http://schemas.microsoft.com/office/powerpoint/2010/main" val="2387739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
        <p:nvSpPr>
          <p:cNvPr id="30" name="Big Image"/>
          <p:cNvSpPr>
            <a:spLocks noGrp="1"/>
          </p:cNvSpPr>
          <p:nvPr>
            <p:ph type="pic" sz="quarter" idx="10"/>
          </p:nvPr>
        </p:nvSpPr>
        <p:spPr>
          <a:xfrm>
            <a:off x="5263476" y="0"/>
            <a:ext cx="3882112" cy="6858000"/>
          </a:xfrm>
          <a:prstGeom prst="rect">
            <a:avLst/>
          </a:prstGeom>
          <a:solidFill>
            <a:schemeClr val="bg1">
              <a:lumMod val="85000"/>
            </a:schemeClr>
          </a:solidFill>
        </p:spPr>
        <p:txBody>
          <a:bodyPr/>
          <a:lstStyle/>
          <a:p>
            <a:endParaRPr lang="en-US"/>
          </a:p>
        </p:txBody>
      </p:sp>
      <p:sp>
        <p:nvSpPr>
          <p:cNvPr id="34" name="Content Placeholder 33"/>
          <p:cNvSpPr>
            <a:spLocks noGrp="1"/>
          </p:cNvSpPr>
          <p:nvPr>
            <p:ph sz="quarter" idx="12"/>
          </p:nvPr>
        </p:nvSpPr>
        <p:spPr>
          <a:xfrm>
            <a:off x="583508" y="2816226"/>
            <a:ext cx="1838644" cy="612775"/>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35" name="Content Placeholder 33"/>
          <p:cNvSpPr>
            <a:spLocks noGrp="1"/>
          </p:cNvSpPr>
          <p:nvPr>
            <p:ph sz="quarter" idx="13"/>
          </p:nvPr>
        </p:nvSpPr>
        <p:spPr>
          <a:xfrm>
            <a:off x="1753932" y="3454156"/>
            <a:ext cx="668220" cy="277086"/>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Chart Placeholder 40"/>
          <p:cNvSpPr>
            <a:spLocks noGrp="1"/>
          </p:cNvSpPr>
          <p:nvPr>
            <p:ph type="chart" sz="quarter" idx="14"/>
          </p:nvPr>
        </p:nvSpPr>
        <p:spPr>
          <a:xfrm>
            <a:off x="583508" y="4308475"/>
            <a:ext cx="3989286" cy="1703388"/>
          </a:xfrm>
          <a:prstGeom prst="rect">
            <a:avLst/>
          </a:prstGeom>
        </p:spPr>
        <p:txBody>
          <a:bodyPr/>
          <a:lstStyle>
            <a:lvl1pPr>
              <a:defRPr>
                <a:solidFill>
                  <a:schemeClr val="tx1">
                    <a:lumMod val="50000"/>
                    <a:lumOff val="50000"/>
                  </a:schemeClr>
                </a:solidFill>
              </a:defRPr>
            </a:lvl1pPr>
          </a:lstStyle>
          <a:p>
            <a:endParaRPr lang="en-US"/>
          </a:p>
        </p:txBody>
      </p:sp>
      <p:sp>
        <p:nvSpPr>
          <p:cNvPr id="42" name="Text Placeholder 68"/>
          <p:cNvSpPr>
            <a:spLocks noGrp="1"/>
          </p:cNvSpPr>
          <p:nvPr>
            <p:ph type="body" sz="quarter" idx="25"/>
          </p:nvPr>
        </p:nvSpPr>
        <p:spPr>
          <a:xfrm>
            <a:off x="460616" y="1061261"/>
            <a:ext cx="4392670" cy="619125"/>
          </a:xfrm>
          <a:prstGeom prst="rect">
            <a:avLst/>
          </a:prstGeom>
        </p:spPr>
        <p:txBody>
          <a:bodyPr/>
          <a:lstStyle>
            <a:lvl1pPr marL="0" indent="0" algn="l">
              <a:buNone/>
              <a:defRPr>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58"/>
          <p:cNvSpPr>
            <a:spLocks noGrp="1"/>
          </p:cNvSpPr>
          <p:nvPr>
            <p:ph type="body" sz="quarter" idx="26"/>
          </p:nvPr>
        </p:nvSpPr>
        <p:spPr>
          <a:xfrm>
            <a:off x="460616" y="1677106"/>
            <a:ext cx="3471724" cy="561886"/>
          </a:xfrm>
          <a:prstGeom prst="rect">
            <a:avLst/>
          </a:prstGeom>
        </p:spPr>
        <p:txBody>
          <a:bodyPr>
            <a:normAutofit/>
          </a:bodyPr>
          <a:lstStyle>
            <a:lvl1pPr marL="0" indent="0" algn="l">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231830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5588" cy="6858000"/>
          </a:xfrm>
          <a:prstGeom prst="rect">
            <a:avLst/>
          </a:prstGeom>
        </p:spPr>
        <p:txBody>
          <a:bodyPr/>
          <a:lstStyle>
            <a:lvl1pPr>
              <a:defRPr>
                <a:solidFill>
                  <a:schemeClr val="tx1">
                    <a:lumMod val="50000"/>
                    <a:lumOff val="50000"/>
                  </a:schemeClr>
                </a:solidFill>
              </a:defRPr>
            </a:lvl1pPr>
          </a:lstStyle>
          <a:p>
            <a:endParaRPr lang="en-US"/>
          </a:p>
        </p:txBody>
      </p:sp>
      <p:sp>
        <p:nvSpPr>
          <p:cNvPr id="8" name="Text Placeholder 41"/>
          <p:cNvSpPr>
            <a:spLocks noGrp="1"/>
          </p:cNvSpPr>
          <p:nvPr>
            <p:ph type="body" sz="quarter" idx="22"/>
          </p:nvPr>
        </p:nvSpPr>
        <p:spPr>
          <a:xfrm>
            <a:off x="5259370" y="2513232"/>
            <a:ext cx="3160468" cy="595312"/>
          </a:xfrm>
          <a:prstGeom prst="rect">
            <a:avLst/>
          </a:prstGeom>
        </p:spPr>
        <p:txBody>
          <a:bodyPr>
            <a:normAutofit/>
          </a:bodyPr>
          <a:lstStyle>
            <a:lvl1pPr marL="0" indent="0">
              <a:buNone/>
              <a:defRPr sz="3200">
                <a:solidFill>
                  <a:schemeClr val="bg1"/>
                </a:solidFill>
                <a:latin typeface="GeosansLight" panose="02000603020000020003" pitchFamily="2" charset="0"/>
              </a:defRPr>
            </a:lvl1pPr>
          </a:lstStyle>
          <a:p>
            <a:pPr lvl="0"/>
            <a:endParaRPr lang="en-US"/>
          </a:p>
        </p:txBody>
      </p:sp>
      <p:sp>
        <p:nvSpPr>
          <p:cNvPr id="9" name="Text Placeholder 41"/>
          <p:cNvSpPr>
            <a:spLocks noGrp="1"/>
          </p:cNvSpPr>
          <p:nvPr>
            <p:ph type="body" sz="quarter" idx="23"/>
          </p:nvPr>
        </p:nvSpPr>
        <p:spPr>
          <a:xfrm>
            <a:off x="5259370" y="3137232"/>
            <a:ext cx="3160468" cy="1066906"/>
          </a:xfrm>
          <a:prstGeom prst="rect">
            <a:avLst/>
          </a:prstGeom>
        </p:spPr>
        <p:txBody>
          <a:bodyPr>
            <a:normAutofit/>
          </a:bodyPr>
          <a:lstStyle>
            <a:lvl1pPr marL="0" indent="0">
              <a:buNone/>
              <a:defRPr sz="1000">
                <a:solidFill>
                  <a:schemeClr val="bg1"/>
                </a:solidFill>
                <a:latin typeface="GeosansLight" panose="02000603020000020003" pitchFamily="2" charset="0"/>
              </a:defRPr>
            </a:lvl1pPr>
          </a:lstStyle>
          <a:p>
            <a:pPr lvl="0"/>
            <a:endParaRPr lang="en-US"/>
          </a:p>
        </p:txBody>
      </p:sp>
    </p:spTree>
    <p:extLst>
      <p:ext uri="{BB962C8B-B14F-4D97-AF65-F5344CB8AC3E}">
        <p14:creationId xmlns:p14="http://schemas.microsoft.com/office/powerpoint/2010/main" val="89778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39EAC-0C9D-4EDE-8226-8A15BA152F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A47622-04BC-457F-B4D5-F11D224A4EB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5E6711-B6A3-4734-BF52-8D452600FBCB}"/>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5" name="页脚占位符 4">
            <a:extLst>
              <a:ext uri="{FF2B5EF4-FFF2-40B4-BE49-F238E27FC236}">
                <a16:creationId xmlns:a16="http://schemas.microsoft.com/office/drawing/2014/main" id="{CC2506C5-4AD1-45D7-8E98-29BA6AF2D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6600A-280D-4BAD-AF03-5118A569E41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145918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4572794"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2512656" y="0"/>
            <a:ext cx="3436740"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5949396" y="0"/>
            <a:ext cx="3196192"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6632933" y="3429000"/>
            <a:ext cx="2512655" cy="3429000"/>
          </a:xfrm>
          <a:prstGeom prst="rect">
            <a:avLst/>
          </a:prstGeom>
          <a:solidFill>
            <a:schemeClr val="bg1">
              <a:lumMod val="85000"/>
            </a:schemeClr>
          </a:solidFill>
        </p:spPr>
        <p:txBody>
          <a:bodyPr/>
          <a:lstStyle/>
          <a:p>
            <a:endParaRPr lang="en-US"/>
          </a:p>
        </p:txBody>
      </p:sp>
      <p:sp>
        <p:nvSpPr>
          <p:cNvPr id="5" name="Rectangle 4"/>
          <p:cNvSpPr/>
          <p:nvPr userDrawn="1"/>
        </p:nvSpPr>
        <p:spPr>
          <a:xfrm>
            <a:off x="0" y="0"/>
            <a:ext cx="2512378"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572794" y="3429000"/>
            <a:ext cx="2060416"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5"/>
          <p:cNvSpPr>
            <a:spLocks noGrp="1"/>
          </p:cNvSpPr>
          <p:nvPr>
            <p:ph type="body" sz="quarter" idx="14"/>
          </p:nvPr>
        </p:nvSpPr>
        <p:spPr>
          <a:xfrm>
            <a:off x="6638888" y="2206625"/>
            <a:ext cx="1817209" cy="369888"/>
          </a:xfrm>
          <a:prstGeom prst="rect">
            <a:avLst/>
          </a:prstGeom>
          <a:ln>
            <a:solidFill>
              <a:schemeClr val="bg1"/>
            </a:solidFill>
          </a:ln>
        </p:spPr>
        <p:txBody>
          <a:bodyPr>
            <a:normAutofit/>
          </a:bodyPr>
          <a:lstStyle>
            <a:lvl1pPr marL="0" indent="0" algn="ctr">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27"/>
          <p:cNvSpPr>
            <a:spLocks noGrp="1"/>
          </p:cNvSpPr>
          <p:nvPr>
            <p:ph type="body" sz="quarter" idx="15"/>
          </p:nvPr>
        </p:nvSpPr>
        <p:spPr>
          <a:xfrm>
            <a:off x="3240254" y="4340226"/>
            <a:ext cx="2815126" cy="411163"/>
          </a:xfrm>
          <a:prstGeom prst="rect">
            <a:avLst/>
          </a:prstGeom>
        </p:spPr>
        <p:txBody>
          <a:bodyPr>
            <a:normAutofit/>
          </a:bodyPr>
          <a:lstStyle>
            <a:lvl1pPr marL="0" indent="0">
              <a:buNone/>
              <a:defRPr sz="2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9" name="Text Placeholder 27"/>
          <p:cNvSpPr>
            <a:spLocks noGrp="1"/>
          </p:cNvSpPr>
          <p:nvPr>
            <p:ph type="body" sz="quarter" idx="16"/>
          </p:nvPr>
        </p:nvSpPr>
        <p:spPr>
          <a:xfrm>
            <a:off x="4705634" y="5221387"/>
            <a:ext cx="1669546"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27"/>
          <p:cNvSpPr>
            <a:spLocks noGrp="1"/>
          </p:cNvSpPr>
          <p:nvPr>
            <p:ph type="body" sz="quarter" idx="17"/>
          </p:nvPr>
        </p:nvSpPr>
        <p:spPr>
          <a:xfrm>
            <a:off x="5023162" y="4775264"/>
            <a:ext cx="1034490" cy="309715"/>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31"/>
          <p:cNvSpPr>
            <a:spLocks noGrp="1"/>
          </p:cNvSpPr>
          <p:nvPr>
            <p:ph type="body" sz="quarter" idx="18"/>
          </p:nvPr>
        </p:nvSpPr>
        <p:spPr>
          <a:xfrm>
            <a:off x="426318" y="893764"/>
            <a:ext cx="1528946" cy="314325"/>
          </a:xfrm>
          <a:prstGeom prst="rect">
            <a:avLst/>
          </a:prstGeom>
        </p:spPr>
        <p:txBody>
          <a:bodyPr>
            <a:noAutofit/>
          </a:bodyPr>
          <a:lstStyle>
            <a:lvl1pPr marL="0" indent="0">
              <a:buNone/>
              <a:defRPr sz="2000">
                <a:solidFill>
                  <a:schemeClr val="bg1"/>
                </a:solidFill>
                <a:latin typeface="GeosansLight" panose="02000603020000020003" pitchFamily="2" charset="0"/>
              </a:defRPr>
            </a:lvl1pPr>
          </a:lstStyle>
          <a:p>
            <a:pPr lvl="0"/>
            <a:endParaRPr lang="en-US"/>
          </a:p>
        </p:txBody>
      </p:sp>
      <p:sp>
        <p:nvSpPr>
          <p:cNvPr id="33" name="Text Placeholder 31"/>
          <p:cNvSpPr>
            <a:spLocks noGrp="1"/>
          </p:cNvSpPr>
          <p:nvPr>
            <p:ph type="body" sz="quarter" idx="19"/>
          </p:nvPr>
        </p:nvSpPr>
        <p:spPr>
          <a:xfrm>
            <a:off x="426316" y="1228726"/>
            <a:ext cx="1978343" cy="424339"/>
          </a:xfrm>
          <a:prstGeom prst="rect">
            <a:avLst/>
          </a:prstGeom>
        </p:spPr>
        <p:txBody>
          <a:bodyPr>
            <a:noAutofit/>
          </a:bodyPr>
          <a:lstStyle>
            <a:lvl1pPr marL="0" indent="0">
              <a:buNone/>
              <a:defRPr sz="2800">
                <a:solidFill>
                  <a:schemeClr val="bg1"/>
                </a:solidFill>
                <a:latin typeface="GeosansLight" panose="02000603020000020003" pitchFamily="2" charset="0"/>
              </a:defRPr>
            </a:lvl1pPr>
          </a:lstStyle>
          <a:p>
            <a:pPr lvl="0"/>
            <a:endParaRPr lang="en-US"/>
          </a:p>
        </p:txBody>
      </p:sp>
      <p:sp>
        <p:nvSpPr>
          <p:cNvPr id="34" name="Text Placeholder 27"/>
          <p:cNvSpPr>
            <a:spLocks noGrp="1"/>
          </p:cNvSpPr>
          <p:nvPr>
            <p:ph type="body" sz="quarter" idx="20"/>
          </p:nvPr>
        </p:nvSpPr>
        <p:spPr>
          <a:xfrm>
            <a:off x="426317" y="1936939"/>
            <a:ext cx="1669546"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531597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roduct Layout">
    <p:spTree>
      <p:nvGrpSpPr>
        <p:cNvPr id="1" name=""/>
        <p:cNvGrpSpPr/>
        <p:nvPr/>
      </p:nvGrpSpPr>
      <p:grpSpPr>
        <a:xfrm>
          <a:off x="0" y="0"/>
          <a:ext cx="0" cy="0"/>
          <a:chOff x="0" y="0"/>
          <a:chExt cx="0" cy="0"/>
        </a:xfrm>
      </p:grpSpPr>
      <p:sp>
        <p:nvSpPr>
          <p:cNvPr id="21" name="Oval 20"/>
          <p:cNvSpPr/>
          <p:nvPr userDrawn="1"/>
        </p:nvSpPr>
        <p:spPr>
          <a:xfrm>
            <a:off x="700976" y="4904155"/>
            <a:ext cx="716034" cy="954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FontAwesome" pitchFamily="2" charset="0"/>
              </a:rPr>
              <a:t></a:t>
            </a:r>
            <a:endParaRPr lang="en-US" sz="2800">
              <a:solidFill>
                <a:schemeClr val="bg1"/>
              </a:solidFill>
            </a:endParaRPr>
          </a:p>
        </p:txBody>
      </p:sp>
      <p:sp>
        <p:nvSpPr>
          <p:cNvPr id="23" name="Oval 22"/>
          <p:cNvSpPr/>
          <p:nvPr userDrawn="1"/>
        </p:nvSpPr>
        <p:spPr>
          <a:xfrm>
            <a:off x="1237447" y="4904155"/>
            <a:ext cx="179563" cy="2393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p:cNvSpPr>
            <a:spLocks noGrp="1"/>
          </p:cNvSpPr>
          <p:nvPr>
            <p:ph type="pic" sz="quarter" idx="10"/>
          </p:nvPr>
        </p:nvSpPr>
        <p:spPr>
          <a:xfrm>
            <a:off x="685919" y="1620839"/>
            <a:ext cx="1826736"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2671895" y="1620839"/>
            <a:ext cx="1826736"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4657593" y="1620839"/>
            <a:ext cx="1826736"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6643291" y="1620532"/>
            <a:ext cx="1826736" cy="1817687"/>
          </a:xfrm>
          <a:prstGeom prst="rect">
            <a:avLst/>
          </a:prstGeom>
          <a:solidFill>
            <a:schemeClr val="bg1">
              <a:lumMod val="85000"/>
            </a:schemeClr>
          </a:solidFill>
        </p:spPr>
        <p:txBody>
          <a:bodyPr/>
          <a:lstStyle/>
          <a:p>
            <a:endParaRPr lang="en-US"/>
          </a:p>
        </p:txBody>
      </p:sp>
      <p:sp>
        <p:nvSpPr>
          <p:cNvPr id="30" name="Text Placeholder 29"/>
          <p:cNvSpPr>
            <a:spLocks noGrp="1"/>
          </p:cNvSpPr>
          <p:nvPr>
            <p:ph type="body" sz="quarter" idx="14"/>
          </p:nvPr>
        </p:nvSpPr>
        <p:spPr>
          <a:xfrm>
            <a:off x="685919"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1" name="Text Placeholder 29"/>
          <p:cNvSpPr>
            <a:spLocks noGrp="1"/>
          </p:cNvSpPr>
          <p:nvPr>
            <p:ph type="body" sz="quarter" idx="15"/>
          </p:nvPr>
        </p:nvSpPr>
        <p:spPr>
          <a:xfrm>
            <a:off x="2645775" y="3604658"/>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29"/>
          <p:cNvSpPr>
            <a:spLocks noGrp="1"/>
          </p:cNvSpPr>
          <p:nvPr>
            <p:ph type="body" sz="quarter" idx="16"/>
          </p:nvPr>
        </p:nvSpPr>
        <p:spPr>
          <a:xfrm>
            <a:off x="4657178"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29"/>
          <p:cNvSpPr>
            <a:spLocks noGrp="1"/>
          </p:cNvSpPr>
          <p:nvPr>
            <p:ph type="body" sz="quarter" idx="17"/>
          </p:nvPr>
        </p:nvSpPr>
        <p:spPr>
          <a:xfrm>
            <a:off x="6643291" y="3607816"/>
            <a:ext cx="1706462"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29"/>
          <p:cNvSpPr>
            <a:spLocks noGrp="1"/>
          </p:cNvSpPr>
          <p:nvPr>
            <p:ph type="body" sz="quarter" idx="18"/>
          </p:nvPr>
        </p:nvSpPr>
        <p:spPr>
          <a:xfrm>
            <a:off x="1520162" y="5023843"/>
            <a:ext cx="6829591"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68"/>
          <p:cNvSpPr>
            <a:spLocks noGrp="1"/>
          </p:cNvSpPr>
          <p:nvPr>
            <p:ph type="body" sz="quarter" idx="23"/>
          </p:nvPr>
        </p:nvSpPr>
        <p:spPr>
          <a:xfrm>
            <a:off x="2376459" y="157038"/>
            <a:ext cx="4392670"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36" name="Text Placeholder 58"/>
          <p:cNvSpPr>
            <a:spLocks noGrp="1"/>
          </p:cNvSpPr>
          <p:nvPr>
            <p:ph type="body" sz="quarter" idx="24"/>
          </p:nvPr>
        </p:nvSpPr>
        <p:spPr>
          <a:xfrm>
            <a:off x="2832490" y="772883"/>
            <a:ext cx="3471724"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7" name="Text Placeholder 28"/>
          <p:cNvSpPr>
            <a:spLocks noGrp="1"/>
          </p:cNvSpPr>
          <p:nvPr>
            <p:ph type="body" sz="quarter" idx="25"/>
          </p:nvPr>
        </p:nvSpPr>
        <p:spPr>
          <a:xfrm>
            <a:off x="475823" y="6436671"/>
            <a:ext cx="1796794"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8" name="Text Placeholder 28"/>
          <p:cNvSpPr>
            <a:spLocks noGrp="1"/>
          </p:cNvSpPr>
          <p:nvPr>
            <p:ph type="body" sz="quarter" idx="26"/>
          </p:nvPr>
        </p:nvSpPr>
        <p:spPr>
          <a:xfrm>
            <a:off x="3674398" y="6436671"/>
            <a:ext cx="1796794"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9" name="Text Placeholder 28"/>
          <p:cNvSpPr>
            <a:spLocks noGrp="1"/>
          </p:cNvSpPr>
          <p:nvPr>
            <p:ph type="body" sz="quarter" idx="27"/>
          </p:nvPr>
        </p:nvSpPr>
        <p:spPr>
          <a:xfrm>
            <a:off x="6872971" y="6436671"/>
            <a:ext cx="1796794"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extLst>
      <p:ext uri="{BB962C8B-B14F-4D97-AF65-F5344CB8AC3E}">
        <p14:creationId xmlns:p14="http://schemas.microsoft.com/office/powerpoint/2010/main" val="3427817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374220" y="914400"/>
            <a:ext cx="3198574"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4572794" y="3429000"/>
            <a:ext cx="3198574" cy="2514600"/>
          </a:xfrm>
          <a:prstGeom prst="rect">
            <a:avLst/>
          </a:prstGeom>
          <a:solidFill>
            <a:schemeClr val="bg1">
              <a:lumMod val="85000"/>
            </a:schemeClr>
          </a:solidFill>
        </p:spPr>
        <p:txBody>
          <a:bodyPr/>
          <a:lstStyle/>
          <a:p>
            <a:endParaRPr lang="en-US"/>
          </a:p>
        </p:txBody>
      </p:sp>
      <p:sp>
        <p:nvSpPr>
          <p:cNvPr id="11" name="Rectangle 10"/>
          <p:cNvSpPr/>
          <p:nvPr userDrawn="1"/>
        </p:nvSpPr>
        <p:spPr>
          <a:xfrm>
            <a:off x="3822938" y="1987034"/>
            <a:ext cx="749856"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572794" y="4501634"/>
            <a:ext cx="1078606" cy="36933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2"/>
          </p:nvPr>
        </p:nvSpPr>
        <p:spPr>
          <a:xfrm>
            <a:off x="3822938" y="1980994"/>
            <a:ext cx="3107214" cy="365760"/>
          </a:xfrm>
          <a:prstGeom prst="rect">
            <a:avLst/>
          </a:prstGeom>
        </p:spPr>
        <p:txBody>
          <a:bodyPr>
            <a:normAutofit/>
          </a:bodyPr>
          <a:lstStyle>
            <a:lvl1pPr marL="0" indent="0">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5" name="Text Placeholder 24"/>
          <p:cNvSpPr>
            <a:spLocks noGrp="1"/>
          </p:cNvSpPr>
          <p:nvPr>
            <p:ph type="body" sz="quarter" idx="13"/>
          </p:nvPr>
        </p:nvSpPr>
        <p:spPr>
          <a:xfrm>
            <a:off x="4635909" y="2538414"/>
            <a:ext cx="2294732" cy="7080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6" name="Text Placeholder 22"/>
          <p:cNvSpPr>
            <a:spLocks noGrp="1"/>
          </p:cNvSpPr>
          <p:nvPr>
            <p:ph type="body" sz="quarter" idx="14"/>
          </p:nvPr>
        </p:nvSpPr>
        <p:spPr>
          <a:xfrm>
            <a:off x="2540512" y="4495594"/>
            <a:ext cx="3107214" cy="365760"/>
          </a:xfrm>
          <a:prstGeom prst="rect">
            <a:avLst/>
          </a:prstGeom>
        </p:spPr>
        <p:txBody>
          <a:bodyPr>
            <a:normAutofit/>
          </a:bodyPr>
          <a:lstStyle>
            <a:lvl1pPr marL="0" indent="0" algn="r">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7" name="Text Placeholder 24"/>
          <p:cNvSpPr>
            <a:spLocks noGrp="1"/>
          </p:cNvSpPr>
          <p:nvPr>
            <p:ph type="body" sz="quarter" idx="15"/>
          </p:nvPr>
        </p:nvSpPr>
        <p:spPr>
          <a:xfrm>
            <a:off x="2213663" y="5069249"/>
            <a:ext cx="2294732" cy="708025"/>
          </a:xfrm>
          <a:prstGeom prst="rect">
            <a:avLst/>
          </a:prstGeom>
        </p:spPr>
        <p:txBody>
          <a:bodyPr>
            <a:normAutofit/>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2198092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and Full Screen">
    <p:spTree>
      <p:nvGrpSpPr>
        <p:cNvPr id="1" name=""/>
        <p:cNvGrpSpPr/>
        <p:nvPr/>
      </p:nvGrpSpPr>
      <p:grpSpPr>
        <a:xfrm>
          <a:off x="0" y="0"/>
          <a:ext cx="0" cy="0"/>
          <a:chOff x="0" y="0"/>
          <a:chExt cx="0" cy="0"/>
        </a:xfrm>
      </p:grpSpPr>
      <p:sp>
        <p:nvSpPr>
          <p:cNvPr id="12" name="Background White"/>
          <p:cNvSpPr/>
          <p:nvPr userDrawn="1"/>
        </p:nvSpPr>
        <p:spPr>
          <a:xfrm>
            <a:off x="2854009" y="0"/>
            <a:ext cx="3437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userDrawn="1"/>
        </p:nvCxnSpPr>
        <p:spPr>
          <a:xfrm>
            <a:off x="4572794"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4371863" y="5700071"/>
            <a:ext cx="615874" cy="584775"/>
          </a:xfrm>
          <a:prstGeom prst="rect">
            <a:avLst/>
          </a:prstGeom>
        </p:spPr>
        <p:txBody>
          <a:bodyPr wrap="none">
            <a:spAutoFit/>
          </a:bodyPr>
          <a:lstStyle/>
          <a:p>
            <a:r>
              <a:rPr lang="en-US" sz="3200">
                <a:solidFill>
                  <a:schemeClr val="accent6"/>
                </a:solidFill>
                <a:latin typeface="FontAwesome" pitchFamily="2" charset="0"/>
              </a:rPr>
              <a:t></a:t>
            </a:r>
            <a:endParaRPr lang="en-US" sz="3200">
              <a:solidFill>
                <a:schemeClr val="accent6"/>
              </a:solidFill>
            </a:endParaRPr>
          </a:p>
        </p:txBody>
      </p:sp>
      <p:sp>
        <p:nvSpPr>
          <p:cNvPr id="5" name="Text Placeholder 4"/>
          <p:cNvSpPr>
            <a:spLocks noGrp="1"/>
          </p:cNvSpPr>
          <p:nvPr userDrawn="1">
            <p:ph type="body" sz="quarter" idx="11"/>
          </p:nvPr>
        </p:nvSpPr>
        <p:spPr>
          <a:xfrm>
            <a:off x="3272406" y="2322514"/>
            <a:ext cx="2680563" cy="16716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4"/>
          <p:cNvSpPr>
            <a:spLocks noGrp="1"/>
          </p:cNvSpPr>
          <p:nvPr>
            <p:ph type="body" sz="quarter" idx="12"/>
          </p:nvPr>
        </p:nvSpPr>
        <p:spPr>
          <a:xfrm>
            <a:off x="3272332" y="1012369"/>
            <a:ext cx="2680563" cy="584775"/>
          </a:xfrm>
          <a:prstGeom prst="rect">
            <a:avLst/>
          </a:prstGeom>
        </p:spPr>
        <p:txBody>
          <a:bodyPr/>
          <a:lstStyle>
            <a:lvl1pPr marL="0" indent="0">
              <a:buNone/>
              <a:defRPr sz="3200">
                <a:solidFill>
                  <a:schemeClr val="tx1">
                    <a:lumMod val="50000"/>
                    <a:lumOff val="50000"/>
                  </a:schemeClr>
                </a:solidFill>
                <a:latin typeface="GeosansLight" panose="02000603020000020003" pitchFamily="2" charset="0"/>
                <a:ea typeface="Open Sans" panose="020B0606030504020204" pitchFamily="34" charset="0"/>
                <a:cs typeface="Open Sans" panose="020B0606030504020204" pitchFamily="34" charset="0"/>
              </a:defRPr>
            </a:lvl1pPr>
          </a:lstStyle>
          <a:p>
            <a:pPr lvl="0"/>
            <a:endParaRPr lang="en-US"/>
          </a:p>
        </p:txBody>
      </p:sp>
      <p:sp>
        <p:nvSpPr>
          <p:cNvPr id="29" name="Text Placeholder 4"/>
          <p:cNvSpPr>
            <a:spLocks noGrp="1"/>
          </p:cNvSpPr>
          <p:nvPr>
            <p:ph type="body" sz="quarter" idx="13"/>
          </p:nvPr>
        </p:nvSpPr>
        <p:spPr>
          <a:xfrm>
            <a:off x="3272332" y="1620487"/>
            <a:ext cx="2680563" cy="37056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4"/>
          <p:cNvSpPr>
            <a:spLocks noGrp="1"/>
          </p:cNvSpPr>
          <p:nvPr>
            <p:ph type="body" sz="quarter" idx="14"/>
          </p:nvPr>
        </p:nvSpPr>
        <p:spPr>
          <a:xfrm>
            <a:off x="3272332" y="4506836"/>
            <a:ext cx="1300463"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4"/>
          <p:cNvSpPr>
            <a:spLocks noGrp="1"/>
          </p:cNvSpPr>
          <p:nvPr>
            <p:ph type="body" sz="quarter" idx="15"/>
          </p:nvPr>
        </p:nvSpPr>
        <p:spPr>
          <a:xfrm>
            <a:off x="4652432" y="4506836"/>
            <a:ext cx="1300463"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extLst>
      <p:ext uri="{BB962C8B-B14F-4D97-AF65-F5344CB8AC3E}">
        <p14:creationId xmlns:p14="http://schemas.microsoft.com/office/powerpoint/2010/main" val="1774632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and Full Screen 2">
    <p:spTree>
      <p:nvGrpSpPr>
        <p:cNvPr id="1" name=""/>
        <p:cNvGrpSpPr/>
        <p:nvPr/>
      </p:nvGrpSpPr>
      <p:grpSpPr>
        <a:xfrm>
          <a:off x="0" y="0"/>
          <a:ext cx="0" cy="0"/>
          <a:chOff x="0" y="0"/>
          <a:chExt cx="0" cy="0"/>
        </a:xfrm>
      </p:grpSpPr>
      <p:cxnSp>
        <p:nvCxnSpPr>
          <p:cNvPr id="20" name="Straight Connector 19"/>
          <p:cNvCxnSpPr/>
          <p:nvPr userDrawn="1"/>
        </p:nvCxnSpPr>
        <p:spPr>
          <a:xfrm>
            <a:off x="4572794"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2854009" y="1"/>
            <a:ext cx="3437571" cy="4365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1" hasCustomPrompt="1"/>
          </p:nvPr>
        </p:nvSpPr>
        <p:spPr>
          <a:xfrm>
            <a:off x="4113725" y="436841"/>
            <a:ext cx="919132" cy="246888"/>
          </a:xfrm>
          <a:prstGeom prst="rect">
            <a:avLst/>
          </a:prstGeom>
          <a:solidFill>
            <a:schemeClr val="accent6"/>
          </a:solidFill>
        </p:spPr>
        <p:txBody>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BRAND NAME</a:t>
            </a:r>
          </a:p>
        </p:txBody>
      </p:sp>
      <p:sp>
        <p:nvSpPr>
          <p:cNvPr id="8" name="Text Placeholder 7"/>
          <p:cNvSpPr>
            <a:spLocks noGrp="1"/>
          </p:cNvSpPr>
          <p:nvPr>
            <p:ph type="body" sz="quarter" idx="12"/>
          </p:nvPr>
        </p:nvSpPr>
        <p:spPr>
          <a:xfrm>
            <a:off x="3370054" y="825394"/>
            <a:ext cx="2405480" cy="5667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10" name="Chart Placeholder 9"/>
          <p:cNvSpPr>
            <a:spLocks noGrp="1"/>
          </p:cNvSpPr>
          <p:nvPr>
            <p:ph type="chart" sz="quarter" idx="13"/>
          </p:nvPr>
        </p:nvSpPr>
        <p:spPr>
          <a:xfrm>
            <a:off x="3370054" y="1912938"/>
            <a:ext cx="2405480" cy="2038350"/>
          </a:xfrm>
          <a:prstGeom prst="rect">
            <a:avLst/>
          </a:prstGeom>
        </p:spPr>
        <p:txBody>
          <a:bodyPr/>
          <a:lstStyle>
            <a:lvl1pPr>
              <a:defRPr>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6901062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7F736-EDC7-422B-9CDD-B616D3738696}"/>
              </a:ext>
            </a:extLst>
          </p:cNvPr>
          <p:cNvSpPr>
            <a:spLocks noGrp="1"/>
          </p:cNvSpPr>
          <p:nvPr>
            <p:ph type="title"/>
          </p:nvPr>
        </p:nvSpPr>
        <p:spPr>
          <a:xfrm>
            <a:off x="623996" y="1709739"/>
            <a:ext cx="7888070" cy="2852737"/>
          </a:xfrm>
        </p:spPr>
        <p:txBody>
          <a:bodyPr anchor="b"/>
          <a:lstStyle>
            <a:lvl1pPr>
              <a:defRPr sz="4501"/>
            </a:lvl1pPr>
          </a:lstStyle>
          <a:p>
            <a:r>
              <a:rPr lang="zh-CN" altLang="en-US"/>
              <a:t>单击此处编辑母版标题样式</a:t>
            </a:r>
          </a:p>
        </p:txBody>
      </p:sp>
      <p:sp>
        <p:nvSpPr>
          <p:cNvPr id="3" name="文本占位符 2">
            <a:extLst>
              <a:ext uri="{FF2B5EF4-FFF2-40B4-BE49-F238E27FC236}">
                <a16:creationId xmlns:a16="http://schemas.microsoft.com/office/drawing/2014/main" id="{38731489-4143-46B4-AD39-669AD536CDB2}"/>
              </a:ext>
            </a:extLst>
          </p:cNvPr>
          <p:cNvSpPr>
            <a:spLocks noGrp="1"/>
          </p:cNvSpPr>
          <p:nvPr>
            <p:ph type="body" idx="1"/>
          </p:nvPr>
        </p:nvSpPr>
        <p:spPr>
          <a:xfrm>
            <a:off x="623996" y="4589464"/>
            <a:ext cx="7888070" cy="1500187"/>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60E4B1-D74A-48F4-B413-023EF788E3F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5" name="页脚占位符 4">
            <a:extLst>
              <a:ext uri="{FF2B5EF4-FFF2-40B4-BE49-F238E27FC236}">
                <a16:creationId xmlns:a16="http://schemas.microsoft.com/office/drawing/2014/main" id="{EEB158E6-EE8C-485C-B057-6E9833929E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B0E59F-DC8E-401F-8390-6BFB4F90CC04}"/>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06488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0154D-4434-4EB3-A7F2-4D669184C2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C20FBC-BAA7-4B3D-840B-CEB5E630D46E}"/>
              </a:ext>
            </a:extLst>
          </p:cNvPr>
          <p:cNvSpPr>
            <a:spLocks noGrp="1"/>
          </p:cNvSpPr>
          <p:nvPr>
            <p:ph sz="half" idx="1"/>
          </p:nvPr>
        </p:nvSpPr>
        <p:spPr>
          <a:xfrm>
            <a:off x="628759" y="1825625"/>
            <a:ext cx="3886875"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DB4344-DB94-498B-8CCE-7D3C0FA8BE58}"/>
              </a:ext>
            </a:extLst>
          </p:cNvPr>
          <p:cNvSpPr>
            <a:spLocks noGrp="1"/>
          </p:cNvSpPr>
          <p:nvPr>
            <p:ph sz="half" idx="2"/>
          </p:nvPr>
        </p:nvSpPr>
        <p:spPr>
          <a:xfrm>
            <a:off x="4629954" y="1825625"/>
            <a:ext cx="3886875"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1537BE-0936-4BD3-8233-0A623ED2E8B7}"/>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6" name="页脚占位符 5">
            <a:extLst>
              <a:ext uri="{FF2B5EF4-FFF2-40B4-BE49-F238E27FC236}">
                <a16:creationId xmlns:a16="http://schemas.microsoft.com/office/drawing/2014/main" id="{07BEABBF-DA91-434D-BD88-AED647323C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241D5-1EC2-4FA7-8A26-984978736033}"/>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93080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E1B3C-77B4-47BE-AD62-45CB3E57A715}"/>
              </a:ext>
            </a:extLst>
          </p:cNvPr>
          <p:cNvSpPr>
            <a:spLocks noGrp="1"/>
          </p:cNvSpPr>
          <p:nvPr>
            <p:ph type="title"/>
          </p:nvPr>
        </p:nvSpPr>
        <p:spPr>
          <a:xfrm>
            <a:off x="629950" y="365126"/>
            <a:ext cx="788807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08382C-1C0C-4A6E-A084-6F7821556F90}"/>
              </a:ext>
            </a:extLst>
          </p:cNvPr>
          <p:cNvSpPr>
            <a:spLocks noGrp="1"/>
          </p:cNvSpPr>
          <p:nvPr>
            <p:ph type="body" idx="1"/>
          </p:nvPr>
        </p:nvSpPr>
        <p:spPr>
          <a:xfrm>
            <a:off x="629951" y="1681163"/>
            <a:ext cx="3869012" cy="82391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49DE530D-C20C-45C8-9433-8C791CB74ECF}"/>
              </a:ext>
            </a:extLst>
          </p:cNvPr>
          <p:cNvSpPr>
            <a:spLocks noGrp="1"/>
          </p:cNvSpPr>
          <p:nvPr>
            <p:ph sz="half" idx="2"/>
          </p:nvPr>
        </p:nvSpPr>
        <p:spPr>
          <a:xfrm>
            <a:off x="629951" y="2505075"/>
            <a:ext cx="386901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85F1BF-6831-4EEA-9502-8737207E9157}"/>
              </a:ext>
            </a:extLst>
          </p:cNvPr>
          <p:cNvSpPr>
            <a:spLocks noGrp="1"/>
          </p:cNvSpPr>
          <p:nvPr>
            <p:ph type="body" sz="quarter" idx="3"/>
          </p:nvPr>
        </p:nvSpPr>
        <p:spPr>
          <a:xfrm>
            <a:off x="4629954" y="1681163"/>
            <a:ext cx="3888066" cy="82391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A7E7081E-9AD6-4BBC-9830-34D01586E74E}"/>
              </a:ext>
            </a:extLst>
          </p:cNvPr>
          <p:cNvSpPr>
            <a:spLocks noGrp="1"/>
          </p:cNvSpPr>
          <p:nvPr>
            <p:ph sz="quarter" idx="4"/>
          </p:nvPr>
        </p:nvSpPr>
        <p:spPr>
          <a:xfrm>
            <a:off x="4629954" y="2505075"/>
            <a:ext cx="388806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5F7A24B-CEB4-42C8-8E03-42A0B252831F}"/>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8" name="页脚占位符 7">
            <a:extLst>
              <a:ext uri="{FF2B5EF4-FFF2-40B4-BE49-F238E27FC236}">
                <a16:creationId xmlns:a16="http://schemas.microsoft.com/office/drawing/2014/main" id="{4BAC8022-3321-4D23-A25F-9D4DC3E2FB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CFB1F4-09C6-4384-AC6B-8731BEB3935A}"/>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7756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2ECFA-E54B-4547-9CE8-3AAA12146E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2B33F3-86FC-4E3B-B72F-97B654C0DF3D}"/>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4" name="页脚占位符 3">
            <a:extLst>
              <a:ext uri="{FF2B5EF4-FFF2-40B4-BE49-F238E27FC236}">
                <a16:creationId xmlns:a16="http://schemas.microsoft.com/office/drawing/2014/main" id="{E905557A-169C-44CC-AC64-14B31F8C66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07F4CE-51E2-443A-85A6-5D03B95C9A52}"/>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426768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3097DD-B0C2-4B31-A3D9-1C043F0C9C25}"/>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3" name="页脚占位符 2">
            <a:extLst>
              <a:ext uri="{FF2B5EF4-FFF2-40B4-BE49-F238E27FC236}">
                <a16:creationId xmlns:a16="http://schemas.microsoft.com/office/drawing/2014/main" id="{78D9A4EB-7787-4F18-8AB1-F2DFD2FE8D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79D312-A764-46AE-8920-839C3F6CB396}"/>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235103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DEB6E-0B21-4A47-9DA5-9DAE5668ADF4}"/>
              </a:ext>
            </a:extLst>
          </p:cNvPr>
          <p:cNvSpPr>
            <a:spLocks noGrp="1"/>
          </p:cNvSpPr>
          <p:nvPr>
            <p:ph type="title"/>
          </p:nvPr>
        </p:nvSpPr>
        <p:spPr>
          <a:xfrm>
            <a:off x="629951" y="457200"/>
            <a:ext cx="2949690"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7F7C7755-FE9B-448C-8EAE-A3EE105539D0}"/>
              </a:ext>
            </a:extLst>
          </p:cNvPr>
          <p:cNvSpPr>
            <a:spLocks noGrp="1"/>
          </p:cNvSpPr>
          <p:nvPr>
            <p:ph idx="1"/>
          </p:nvPr>
        </p:nvSpPr>
        <p:spPr>
          <a:xfrm>
            <a:off x="3888066" y="987426"/>
            <a:ext cx="4629954"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73E3E1A-B3A7-4AF8-B2A6-CDB67D0F6680}"/>
              </a:ext>
            </a:extLst>
          </p:cNvPr>
          <p:cNvSpPr>
            <a:spLocks noGrp="1"/>
          </p:cNvSpPr>
          <p:nvPr>
            <p:ph type="body" sz="half" idx="2"/>
          </p:nvPr>
        </p:nvSpPr>
        <p:spPr>
          <a:xfrm>
            <a:off x="629951" y="2057400"/>
            <a:ext cx="2949690" cy="3811588"/>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869F2B5-3E04-47E9-B63A-73F03019E5F1}"/>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6" name="页脚占位符 5">
            <a:extLst>
              <a:ext uri="{FF2B5EF4-FFF2-40B4-BE49-F238E27FC236}">
                <a16:creationId xmlns:a16="http://schemas.microsoft.com/office/drawing/2014/main" id="{73F52660-90A0-480C-983E-CBDBB96BAF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486ED9-E983-4909-BF6C-F63BEA140B2F}"/>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167180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C540B-D875-46F8-A537-1765A48E7325}"/>
              </a:ext>
            </a:extLst>
          </p:cNvPr>
          <p:cNvSpPr>
            <a:spLocks noGrp="1"/>
          </p:cNvSpPr>
          <p:nvPr>
            <p:ph type="title"/>
          </p:nvPr>
        </p:nvSpPr>
        <p:spPr>
          <a:xfrm>
            <a:off x="629951" y="457200"/>
            <a:ext cx="2949690"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E9EBF87-B7E5-4296-BE4C-9B662E5AD243}"/>
              </a:ext>
            </a:extLst>
          </p:cNvPr>
          <p:cNvSpPr>
            <a:spLocks noGrp="1"/>
          </p:cNvSpPr>
          <p:nvPr>
            <p:ph type="pic" idx="1"/>
          </p:nvPr>
        </p:nvSpPr>
        <p:spPr>
          <a:xfrm>
            <a:off x="3888066" y="987426"/>
            <a:ext cx="4629954" cy="4873625"/>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endParaRPr lang="zh-CN" altLang="en-US"/>
          </a:p>
        </p:txBody>
      </p:sp>
      <p:sp>
        <p:nvSpPr>
          <p:cNvPr id="4" name="文本占位符 3">
            <a:extLst>
              <a:ext uri="{FF2B5EF4-FFF2-40B4-BE49-F238E27FC236}">
                <a16:creationId xmlns:a16="http://schemas.microsoft.com/office/drawing/2014/main" id="{5091CAD6-4EF0-43BB-A0B4-606667818813}"/>
              </a:ext>
            </a:extLst>
          </p:cNvPr>
          <p:cNvSpPr>
            <a:spLocks noGrp="1"/>
          </p:cNvSpPr>
          <p:nvPr>
            <p:ph type="body" sz="half" idx="2"/>
          </p:nvPr>
        </p:nvSpPr>
        <p:spPr>
          <a:xfrm>
            <a:off x="629951" y="2057400"/>
            <a:ext cx="2949690" cy="3811588"/>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534FF73-C11A-4504-9607-FBBAD61B6254}"/>
              </a:ext>
            </a:extLst>
          </p:cNvPr>
          <p:cNvSpPr>
            <a:spLocks noGrp="1"/>
          </p:cNvSpPr>
          <p:nvPr>
            <p:ph type="dt" sz="half" idx="10"/>
          </p:nvPr>
        </p:nvSpPr>
        <p:spPr>
          <a:xfrm>
            <a:off x="628759" y="6356351"/>
            <a:ext cx="2057757" cy="365125"/>
          </a:xfrm>
          <a:prstGeom prst="rect">
            <a:avLst/>
          </a:prstGeom>
        </p:spPr>
        <p:txBody>
          <a:bodyPr/>
          <a:lstStyle/>
          <a:p>
            <a:fld id="{DDE5C839-82DB-4F14-88B3-6B5BEC2CAAB5}" type="datetimeFigureOut">
              <a:rPr lang="zh-CN" altLang="en-US" smtClean="0"/>
              <a:pPr/>
              <a:t>2023/09/12</a:t>
            </a:fld>
            <a:endParaRPr lang="zh-CN" altLang="en-US"/>
          </a:p>
        </p:txBody>
      </p:sp>
      <p:sp>
        <p:nvSpPr>
          <p:cNvPr id="6" name="页脚占位符 5">
            <a:extLst>
              <a:ext uri="{FF2B5EF4-FFF2-40B4-BE49-F238E27FC236}">
                <a16:creationId xmlns:a16="http://schemas.microsoft.com/office/drawing/2014/main" id="{ED122F88-98E0-4857-8D45-0A729A4034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FA63C9-E5EC-463F-B683-82E484A0343F}"/>
              </a:ext>
            </a:extLst>
          </p:cNvPr>
          <p:cNvSpPr>
            <a:spLocks noGrp="1"/>
          </p:cNvSpPr>
          <p:nvPr>
            <p:ph type="sldNum" sz="quarter" idx="12"/>
          </p:nvPr>
        </p:nvSpPr>
        <p:spPr/>
        <p:txBody>
          <a:bodyPr/>
          <a:lstStyle/>
          <a:p>
            <a:fld id="{E072AF17-D5F7-4535-B112-E5B9115149C2}" type="slidenum">
              <a:rPr lang="zh-CN" altLang="en-US" smtClean="0"/>
              <a:pPr/>
              <a:t>‹#›</a:t>
            </a:fld>
            <a:endParaRPr lang="zh-CN" altLang="en-US"/>
          </a:p>
        </p:txBody>
      </p:sp>
    </p:spTree>
    <p:extLst>
      <p:ext uri="{BB962C8B-B14F-4D97-AF65-F5344CB8AC3E}">
        <p14:creationId xmlns:p14="http://schemas.microsoft.com/office/powerpoint/2010/main" val="365427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E24E5E-AB78-4BE9-AEBE-13F8A064751F}"/>
              </a:ext>
            </a:extLst>
          </p:cNvPr>
          <p:cNvSpPr>
            <a:spLocks noGrp="1"/>
          </p:cNvSpPr>
          <p:nvPr>
            <p:ph type="title"/>
          </p:nvPr>
        </p:nvSpPr>
        <p:spPr>
          <a:xfrm>
            <a:off x="628759" y="365126"/>
            <a:ext cx="788807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3AEDAE6-3AF7-46B5-B80C-A49DBC05E10D}"/>
              </a:ext>
            </a:extLst>
          </p:cNvPr>
          <p:cNvSpPr>
            <a:spLocks noGrp="1"/>
          </p:cNvSpPr>
          <p:nvPr>
            <p:ph type="body" idx="1"/>
          </p:nvPr>
        </p:nvSpPr>
        <p:spPr>
          <a:xfrm>
            <a:off x="628759" y="1825625"/>
            <a:ext cx="788807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a:extLst>
              <a:ext uri="{FF2B5EF4-FFF2-40B4-BE49-F238E27FC236}">
                <a16:creationId xmlns:a16="http://schemas.microsoft.com/office/drawing/2014/main" id="{1F34B37A-AB5E-45E4-AFEF-8D849C698896}"/>
              </a:ext>
            </a:extLst>
          </p:cNvPr>
          <p:cNvSpPr>
            <a:spLocks noGrp="1"/>
          </p:cNvSpPr>
          <p:nvPr>
            <p:ph type="ftr" sz="quarter" idx="3"/>
          </p:nvPr>
        </p:nvSpPr>
        <p:spPr>
          <a:xfrm>
            <a:off x="3029476" y="6356351"/>
            <a:ext cx="308663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FB780660-B258-4D61-92DB-24CE5526F25A}"/>
              </a:ext>
            </a:extLst>
          </p:cNvPr>
          <p:cNvSpPr>
            <a:spLocks noGrp="1"/>
          </p:cNvSpPr>
          <p:nvPr>
            <p:ph type="sldNum" sz="quarter" idx="4"/>
          </p:nvPr>
        </p:nvSpPr>
        <p:spPr>
          <a:xfrm>
            <a:off x="6459072" y="6356351"/>
            <a:ext cx="2057757"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72AF17-D5F7-4535-B112-E5B9115149C2}" type="slidenum">
              <a:rPr lang="zh-CN" altLang="en-US" smtClean="0"/>
              <a:pPr/>
              <a:t>‹#›</a:t>
            </a:fld>
            <a:endParaRPr lang="zh-CN" altLang="en-US" dirty="0"/>
          </a:p>
        </p:txBody>
      </p:sp>
      <p:pic>
        <p:nvPicPr>
          <p:cNvPr id="8" name="图片 7">
            <a:extLst>
              <a:ext uri="{FF2B5EF4-FFF2-40B4-BE49-F238E27FC236}">
                <a16:creationId xmlns:a16="http://schemas.microsoft.com/office/drawing/2014/main" id="{09EC5B8F-EE19-4BBA-B284-F4F050D7E4BC}"/>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4955" y="6270727"/>
            <a:ext cx="539349" cy="539349"/>
          </a:xfrm>
          <a:prstGeom prst="rect">
            <a:avLst/>
          </a:prstGeom>
        </p:spPr>
      </p:pic>
      <p:sp>
        <p:nvSpPr>
          <p:cNvPr id="10" name="矩形 9">
            <a:extLst>
              <a:ext uri="{FF2B5EF4-FFF2-40B4-BE49-F238E27FC236}">
                <a16:creationId xmlns:a16="http://schemas.microsoft.com/office/drawing/2014/main" id="{5ECDA556-A81B-42B5-A805-85AFEF2BFD71}"/>
              </a:ext>
            </a:extLst>
          </p:cNvPr>
          <p:cNvSpPr/>
          <p:nvPr userDrawn="1"/>
        </p:nvSpPr>
        <p:spPr>
          <a:xfrm flipV="1">
            <a:off x="0" y="6813761"/>
            <a:ext cx="9145587"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1" name="矩形 10">
            <a:extLst>
              <a:ext uri="{FF2B5EF4-FFF2-40B4-BE49-F238E27FC236}">
                <a16:creationId xmlns:a16="http://schemas.microsoft.com/office/drawing/2014/main" id="{C069E3C8-CC5C-48E7-A9B0-488DF02AA533}"/>
              </a:ext>
            </a:extLst>
          </p:cNvPr>
          <p:cNvSpPr/>
          <p:nvPr userDrawn="1"/>
        </p:nvSpPr>
        <p:spPr>
          <a:xfrm flipV="1">
            <a:off x="1" y="571"/>
            <a:ext cx="9145587" cy="843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567AA58D-EC65-4F61-9BC5-D4E9553565CD}"/>
              </a:ext>
            </a:extLst>
          </p:cNvPr>
          <p:cNvCxnSpPr>
            <a:cxnSpLocks/>
          </p:cNvCxnSpPr>
          <p:nvPr userDrawn="1"/>
        </p:nvCxnSpPr>
        <p:spPr>
          <a:xfrm flipH="1">
            <a:off x="0" y="10400"/>
            <a:ext cx="2" cy="683026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F2A4969-8D0D-480B-B325-3AD95B5CFAD6}"/>
              </a:ext>
            </a:extLst>
          </p:cNvPr>
          <p:cNvCxnSpPr>
            <a:cxnSpLocks/>
          </p:cNvCxnSpPr>
          <p:nvPr userDrawn="1"/>
        </p:nvCxnSpPr>
        <p:spPr>
          <a:xfrm flipH="1">
            <a:off x="9145584" y="12138"/>
            <a:ext cx="2" cy="683026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24678B4-3C13-4530-9DC0-801CF3489B85}"/>
              </a:ext>
            </a:extLst>
          </p:cNvPr>
          <p:cNvCxnSpPr>
            <a:cxnSpLocks/>
          </p:cNvCxnSpPr>
          <p:nvPr userDrawn="1"/>
        </p:nvCxnSpPr>
        <p:spPr>
          <a:xfrm>
            <a:off x="1" y="111550"/>
            <a:ext cx="914558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8D65862-7BE3-448C-9CF4-5F924E67A16A}"/>
              </a:ext>
            </a:extLst>
          </p:cNvPr>
          <p:cNvCxnSpPr>
            <a:cxnSpLocks/>
          </p:cNvCxnSpPr>
          <p:nvPr userDrawn="1"/>
        </p:nvCxnSpPr>
        <p:spPr>
          <a:xfrm>
            <a:off x="415392" y="6775033"/>
            <a:ext cx="8730196"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79608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660" r:id="rId13"/>
    <p:sldLayoutId id="2147483650" r:id="rId14"/>
    <p:sldLayoutId id="2147483659" r:id="rId15"/>
    <p:sldLayoutId id="2147483651" r:id="rId16"/>
    <p:sldLayoutId id="2147483652" r:id="rId17"/>
    <p:sldLayoutId id="2147483653" r:id="rId18"/>
    <p:sldLayoutId id="2147483654" r:id="rId19"/>
    <p:sldLayoutId id="2147483655" r:id="rId20"/>
    <p:sldLayoutId id="2147483656" r:id="rId21"/>
    <p:sldLayoutId id="2147483658" r:id="rId22"/>
    <p:sldLayoutId id="2147483661" r:id="rId23"/>
    <p:sldLayoutId id="2147483662" r:id="rId24"/>
  </p:sldLayoutIdLst>
  <p:txStyles>
    <p:title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slideLayout" Target="../slideLayouts/slideLayout7.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image" Target="../media/image3.tmp"/><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Layout" Target="../slideLayouts/slideLayout7.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3.tmp"/></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7.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3.tmp"/><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31.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slideLayout" Target="../slideLayouts/slideLayout7.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10" Type="http://schemas.openxmlformats.org/officeDocument/2006/relationships/tags" Target="../tags/tag64.xml"/><Relationship Id="rId19" Type="http://schemas.openxmlformats.org/officeDocument/2006/relationships/image" Target="../media/image3.tmp"/><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32.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3.tmp"/><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slideLayout" Target="../slideLayouts/slideLayout7.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3.tmp"/><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slideLayout" Target="../slideLayouts/slideLayout7.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3.tmp"/><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slideLayout" Target="../slideLayouts/slideLayout7.xml"/><Relationship Id="rId5" Type="http://schemas.openxmlformats.org/officeDocument/2006/relationships/tags" Target="../tags/tag96.xml"/><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media/image3.tmp"/><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slideLayout" Target="../slideLayouts/slideLayout7.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3.tmp"/><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image" Target="../media/image17.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slideLayout" Target="../slideLayouts/slideLayout7.xml"/><Relationship Id="rId5" Type="http://schemas.openxmlformats.org/officeDocument/2006/relationships/tags" Target="../tags/tag116.xml"/><Relationship Id="rId10" Type="http://schemas.openxmlformats.org/officeDocument/2006/relationships/tags" Target="../tags/tag121.xml"/><Relationship Id="rId4" Type="http://schemas.openxmlformats.org/officeDocument/2006/relationships/tags" Target="../tags/tag115.xml"/><Relationship Id="rId9" Type="http://schemas.openxmlformats.org/officeDocument/2006/relationships/tags" Target="../tags/tag120.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image" Target="../media/image3.tmp"/><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17.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slideLayout" Target="../slideLayouts/slideLayout7.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image" Target="../media/image3.tmp"/><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slideLayout" Target="../slideLayouts/slideLayout7.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a:extLst>
              <a:ext uri="{FF2B5EF4-FFF2-40B4-BE49-F238E27FC236}">
                <a16:creationId xmlns:a16="http://schemas.microsoft.com/office/drawing/2014/main" id="{257EDBCA-088B-4352-B7A3-84C53E6641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90" r="849" b="979"/>
          <a:stretch/>
        </p:blipFill>
        <p:spPr>
          <a:xfrm>
            <a:off x="0" y="85125"/>
            <a:ext cx="9145588" cy="6726381"/>
          </a:xfrm>
          <a:prstGeom prst="rect">
            <a:avLst/>
          </a:prstGeom>
        </p:spPr>
      </p:pic>
      <p:sp>
        <p:nvSpPr>
          <p:cNvPr id="5" name="TextBox 4">
            <a:extLst>
              <a:ext uri="{FF2B5EF4-FFF2-40B4-BE49-F238E27FC236}">
                <a16:creationId xmlns:a16="http://schemas.microsoft.com/office/drawing/2014/main" id="{079BC94D-07D4-428A-9AAC-755689A7B57D}"/>
              </a:ext>
            </a:extLst>
          </p:cNvPr>
          <p:cNvSpPr txBox="1"/>
          <p:nvPr/>
        </p:nvSpPr>
        <p:spPr>
          <a:xfrm>
            <a:off x="715378" y="1573329"/>
            <a:ext cx="6819496" cy="1077218"/>
          </a:xfrm>
          <a:prstGeom prst="rect">
            <a:avLst/>
          </a:prstGeom>
          <a:noFill/>
          <a:ln>
            <a:noFill/>
          </a:ln>
          <a:effectLst>
            <a:outerShdw blurRad="50800" dist="38100" dir="10800000" algn="r" rotWithShape="0">
              <a:prstClr val="black">
                <a:alpha val="40000"/>
              </a:prstClr>
            </a:outerShdw>
          </a:effectLst>
          <a:scene3d>
            <a:camera prst="orthographicFront"/>
            <a:lightRig rig="morning" dir="t"/>
          </a:scene3d>
          <a:sp3d>
            <a:bevelT/>
          </a:sp3d>
        </p:spPr>
        <p:txBody>
          <a:bodyPr wrap="none" rtlCol="0">
            <a:spAutoFit/>
          </a:bodyPr>
          <a:lstStyle/>
          <a:p>
            <a:pPr algn="ctr"/>
            <a:r>
              <a:rPr lang="en-US" altLang="zh-CN" sz="6400" b="1" dirty="0">
                <a:solidFill>
                  <a:srgbClr val="C00000"/>
                </a:solidFill>
                <a:latin typeface="Times New Roman" panose="02020603050405020304" pitchFamily="18" charset="0"/>
                <a:cs typeface="Times New Roman" panose="02020603050405020304" pitchFamily="18" charset="0"/>
              </a:rPr>
              <a:t>Operating Systems</a:t>
            </a:r>
            <a:endParaRPr lang="en-US" sz="6400"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CFD70B2-1C32-4B30-AEA0-5685A2415557}"/>
              </a:ext>
            </a:extLst>
          </p:cNvPr>
          <p:cNvSpPr txBox="1"/>
          <p:nvPr/>
        </p:nvSpPr>
        <p:spPr>
          <a:xfrm>
            <a:off x="1313509" y="4674831"/>
            <a:ext cx="5332651" cy="1200329"/>
          </a:xfrm>
          <a:prstGeom prst="rect">
            <a:avLst/>
          </a:prstGeom>
          <a:noFill/>
          <a:effectLst>
            <a:outerShdw blurRad="50800" dist="38100" dir="13500000" algn="br" rotWithShape="0">
              <a:prstClr val="black">
                <a:alpha val="40000"/>
              </a:prstClr>
            </a:outerShdw>
          </a:effectLst>
        </p:spPr>
        <p:txBody>
          <a:bodyPr wrap="square" rtlCol="0">
            <a:spAutoFit/>
          </a:bodyPr>
          <a:lstStyle/>
          <a:p>
            <a:r>
              <a:rPr lang="en-US" altLang="zh-CN" sz="2400" dirty="0" err="1">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Jinghui</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Zhong</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（钟竞辉）</a:t>
            </a:r>
            <a:endPar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a:p>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Office</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B3-515</a:t>
            </a:r>
          </a:p>
          <a:p>
            <a:r>
              <a:rPr 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Email</a:t>
            </a:r>
            <a:r>
              <a:rPr lang="zh-CN" alt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 ：</a:t>
            </a:r>
            <a:r>
              <a:rPr lang="en-US"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jinghuizhong@scut.edu.cn</a:t>
            </a:r>
            <a:endParaRPr lang="en-US" altLang="zh-CN" sz="24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84047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4008B67E-DFB9-4936-BB76-BC1C359FD4D5}" type="slidenum">
              <a:rPr lang="zh-CN" altLang="en-US" sz="1400">
                <a:ea typeface="宋体" panose="02010600030101010101" pitchFamily="2" charset="-122"/>
              </a:rPr>
              <a:pPr algn="r" eaLnBrk="1" hangingPunct="1"/>
              <a:t>10</a:t>
            </a:fld>
            <a:endParaRPr lang="en-US" sz="1400">
              <a:ea typeface="宋体" panose="02010600030101010101" pitchFamily="2" charset="-122"/>
            </a:endParaRPr>
          </a:p>
        </p:txBody>
      </p:sp>
      <p:sp>
        <p:nvSpPr>
          <p:cNvPr id="46083" name="Rectangle 2"/>
          <p:cNvSpPr>
            <a:spLocks noGrp="1" noChangeArrowheads="1"/>
          </p:cNvSpPr>
          <p:nvPr>
            <p:ph type="title" idx="4294967295"/>
          </p:nvPr>
        </p:nvSpPr>
        <p:spPr>
          <a:xfrm>
            <a:off x="1598178" y="94042"/>
            <a:ext cx="5935508" cy="1325563"/>
          </a:xfrm>
        </p:spPr>
        <p:txBody>
          <a:bodyPr>
            <a:normAutofit/>
          </a:bodyPr>
          <a:lstStyle/>
          <a:p>
            <a:pPr eaLnBrk="1" hangingPunct="1"/>
            <a:r>
              <a:rPr lang="en-US" altLang="zh-CN" sz="3800" b="1" dirty="0">
                <a:ea typeface="宋体" panose="02010600030101010101" pitchFamily="2" charset="-122"/>
              </a:rPr>
              <a:t>Mutual Exclusion Solution - Disabling Interrupts</a:t>
            </a:r>
          </a:p>
        </p:txBody>
      </p:sp>
      <p:sp>
        <p:nvSpPr>
          <p:cNvPr id="46084" name="Rectangle 3"/>
          <p:cNvSpPr>
            <a:spLocks noGrp="1" noChangeArrowheads="1"/>
          </p:cNvSpPr>
          <p:nvPr>
            <p:ph type="body" idx="4294967295"/>
          </p:nvPr>
        </p:nvSpPr>
        <p:spPr>
          <a:xfrm>
            <a:off x="643734" y="1657350"/>
            <a:ext cx="7885272" cy="4465638"/>
          </a:xfrm>
        </p:spPr>
        <p:txBody>
          <a:bodyPr>
            <a:normAutofit/>
          </a:bodyPr>
          <a:lstStyle/>
          <a:p>
            <a:pPr>
              <a:buFont typeface="Wingdings" panose="05000000000000000000" pitchFamily="2" charset="2"/>
              <a:buChar char="l"/>
            </a:pPr>
            <a:r>
              <a:rPr lang="en-US" altLang="zh-CN" sz="2800" dirty="0">
                <a:solidFill>
                  <a:srgbClr val="C00000"/>
                </a:solidFill>
                <a:ea typeface="宋体" panose="02010600030101010101" pitchFamily="2" charset="-122"/>
              </a:rPr>
              <a:t>The CPU is only switch from process to process when clock or other interrupts happen</a:t>
            </a:r>
            <a:r>
              <a:rPr lang="en-US" altLang="zh-CN" sz="2800" dirty="0">
                <a:ea typeface="宋体" panose="02010600030101010101" pitchFamily="2" charset="-122"/>
              </a:rPr>
              <a:t>; Hence, by disabling all interrupts, the CPU will not be switched to another process.</a:t>
            </a:r>
          </a:p>
          <a:p>
            <a:pPr>
              <a:buFont typeface="Wingdings" panose="05000000000000000000" pitchFamily="2" charset="2"/>
              <a:buChar char="l"/>
            </a:pPr>
            <a:r>
              <a:rPr lang="en-US" altLang="zh-CN" sz="2800" dirty="0">
                <a:ea typeface="宋体" panose="02010600030101010101" pitchFamily="2" charset="-122"/>
              </a:rPr>
              <a:t>However, it is unwise to allow user processes to disable interrupts.</a:t>
            </a:r>
          </a:p>
          <a:p>
            <a:pPr lvl="1">
              <a:buFont typeface="Wingdings" panose="05000000000000000000" pitchFamily="2" charset="2"/>
              <a:buChar char="ü"/>
            </a:pPr>
            <a:r>
              <a:rPr lang="en-US" altLang="zh-CN" sz="2500" dirty="0">
                <a:ea typeface="宋体" panose="02010600030101010101" pitchFamily="2" charset="-122"/>
              </a:rPr>
              <a:t>One thread may never turn on interrupt;</a:t>
            </a:r>
          </a:p>
          <a:p>
            <a:pPr lvl="1">
              <a:buFont typeface="Wingdings" panose="05000000000000000000" pitchFamily="2" charset="2"/>
              <a:buChar char="ü"/>
            </a:pPr>
            <a:r>
              <a:rPr lang="en-US" altLang="zh-CN" sz="2500" dirty="0">
                <a:ea typeface="宋体" panose="02010600030101010101" pitchFamily="2" charset="-122"/>
              </a:rPr>
              <a:t>Problem still exist for multiprocessor systems.</a:t>
            </a:r>
          </a:p>
        </p:txBody>
      </p:sp>
    </p:spTree>
    <p:extLst>
      <p:ext uri="{BB962C8B-B14F-4D97-AF65-F5344CB8AC3E}">
        <p14:creationId xmlns:p14="http://schemas.microsoft.com/office/powerpoint/2010/main" val="6549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C64EF59D-6EED-4C45-B40D-313D84425862}" type="slidenum">
              <a:rPr lang="zh-CN" altLang="en-US" sz="1400">
                <a:ea typeface="宋体" panose="02010600030101010101" pitchFamily="2" charset="-122"/>
              </a:rPr>
              <a:pPr algn="r" eaLnBrk="1" hangingPunct="1"/>
              <a:t>11</a:t>
            </a:fld>
            <a:endParaRPr lang="en-US" sz="1400">
              <a:ea typeface="宋体" panose="02010600030101010101" pitchFamily="2" charset="-122"/>
            </a:endParaRPr>
          </a:p>
        </p:txBody>
      </p:sp>
      <p:sp>
        <p:nvSpPr>
          <p:cNvPr id="47107" name="Rectangle 1026"/>
          <p:cNvSpPr>
            <a:spLocks noGrp="1" noChangeArrowheads="1"/>
          </p:cNvSpPr>
          <p:nvPr>
            <p:ph type="title" idx="4294967295"/>
          </p:nvPr>
        </p:nvSpPr>
        <p:spPr>
          <a:xfrm>
            <a:off x="1493865" y="37398"/>
            <a:ext cx="5788966" cy="1325563"/>
          </a:xfrm>
        </p:spPr>
        <p:txBody>
          <a:bodyPr>
            <a:normAutofit/>
          </a:bodyPr>
          <a:lstStyle/>
          <a:p>
            <a:pPr eaLnBrk="1" hangingPunct="1"/>
            <a:r>
              <a:rPr lang="en-US" altLang="zh-CN" sz="3800" b="1" dirty="0">
                <a:ea typeface="宋体" panose="02010600030101010101" pitchFamily="2" charset="-122"/>
              </a:rPr>
              <a:t>Mutual Exclusion Solution </a:t>
            </a:r>
            <a:br>
              <a:rPr lang="en-US" altLang="zh-CN" sz="3800" b="1" dirty="0">
                <a:ea typeface="宋体" panose="02010600030101010101" pitchFamily="2" charset="-122"/>
              </a:rPr>
            </a:br>
            <a:r>
              <a:rPr lang="en-US" altLang="zh-CN" sz="3800" b="1" dirty="0">
                <a:ea typeface="宋体" panose="02010600030101010101" pitchFamily="2" charset="-122"/>
              </a:rPr>
              <a:t>- Lock Variable</a:t>
            </a:r>
          </a:p>
        </p:txBody>
      </p:sp>
      <p:sp>
        <p:nvSpPr>
          <p:cNvPr id="47108" name="Rectangle 1027"/>
          <p:cNvSpPr>
            <a:spLocks noGrp="1" noChangeArrowheads="1"/>
          </p:cNvSpPr>
          <p:nvPr>
            <p:ph type="body" idx="4294967295"/>
          </p:nvPr>
        </p:nvSpPr>
        <p:spPr>
          <a:xfrm>
            <a:off x="643732" y="1250950"/>
            <a:ext cx="7815262" cy="5251450"/>
          </a:xfrm>
          <a:noFill/>
          <a:ln w="25400">
            <a:solidFill>
              <a:schemeClr val="accent1"/>
            </a:solidFill>
          </a:ln>
        </p:spPr>
        <p:txBody>
          <a:bodyPr>
            <a:normAutofit/>
          </a:bodyPr>
          <a:lstStyle/>
          <a:p>
            <a:pPr eaLnBrk="1" hangingPunct="1">
              <a:lnSpc>
                <a:spcPct val="90000"/>
              </a:lnSpc>
              <a:buFontTx/>
              <a:buNone/>
            </a:pPr>
            <a:r>
              <a:rPr lang="zh-CN" altLang="en-US" sz="28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shared int lock = 0;</a:t>
            </a:r>
          </a:p>
          <a:p>
            <a:pPr eaLnBrk="1" hangingPunct="1">
              <a:lnSpc>
                <a:spcPct val="90000"/>
              </a:lnSpc>
              <a:buFontTx/>
              <a:buNone/>
            </a:pPr>
            <a:r>
              <a:rPr lang="zh-CN" altLang="en-US" sz="2400" dirty="0">
                <a:solidFill>
                  <a:schemeClr val="tx1">
                    <a:lumMod val="65000"/>
                    <a:lumOff val="35000"/>
                  </a:schemeClr>
                </a:solidFill>
                <a:ea typeface="宋体" panose="02010600030101010101" pitchFamily="2" charset="-122"/>
              </a:rPr>
              <a:t>	/* entry_code: execute before entering critical section */</a:t>
            </a:r>
          </a:p>
          <a:p>
            <a:pPr eaLnBrk="1" hangingPunct="1">
              <a:lnSpc>
                <a:spcPct val="90000"/>
              </a:lnSpc>
              <a:buFontTx/>
              <a:buNone/>
            </a:pPr>
            <a:r>
              <a:rPr lang="zh-CN" altLang="en-US" sz="2400" dirty="0">
                <a:solidFill>
                  <a:srgbClr val="0000FF"/>
                </a:solidFill>
                <a:ea typeface="宋体" panose="02010600030101010101" pitchFamily="2" charset="-122"/>
              </a:rPr>
              <a:t>	while (lock != 0) </a:t>
            </a: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 do nothing</a:t>
            </a:r>
          </a:p>
          <a:p>
            <a:pPr eaLnBrk="1" hangingPunct="1">
              <a:lnSpc>
                <a:spcPct val="90000"/>
              </a:lnSpc>
              <a:buFontTx/>
              <a:buNone/>
            </a:pPr>
            <a:r>
              <a:rPr lang="zh-CN" altLang="en-US" sz="2400" dirty="0">
                <a:solidFill>
                  <a:srgbClr val="0000FF"/>
                </a:solidFill>
                <a:ea typeface="宋体" panose="02010600030101010101" pitchFamily="2" charset="-122"/>
              </a:rPr>
              <a:t>	lock = 1;</a:t>
            </a:r>
          </a:p>
          <a:p>
            <a:pPr eaLnBrk="1" hangingPunct="1">
              <a:lnSpc>
                <a:spcPct val="90000"/>
              </a:lnSpc>
              <a:buFontTx/>
              <a:buNone/>
            </a:pPr>
            <a:r>
              <a:rPr lang="zh-CN" altLang="en-US" sz="2400" dirty="0">
                <a:ea typeface="宋体" panose="02010600030101010101" pitchFamily="2" charset="-122"/>
              </a:rPr>
              <a:t>	</a:t>
            </a:r>
            <a:r>
              <a:rPr lang="zh-CN" altLang="en-US" sz="2400" dirty="0">
                <a:solidFill>
                  <a:srgbClr val="003399"/>
                </a:solidFill>
                <a:ea typeface="宋体" panose="02010600030101010101" pitchFamily="2" charset="-122"/>
              </a:rPr>
              <a:t>- critical section -</a:t>
            </a:r>
          </a:p>
          <a:p>
            <a:pPr eaLnBrk="1" hangingPunct="1">
              <a:lnSpc>
                <a:spcPct val="90000"/>
              </a:lnSpc>
              <a:buFontTx/>
              <a:buNone/>
            </a:pPr>
            <a:r>
              <a:rPr lang="zh-CN" altLang="en-US" sz="2400" dirty="0">
                <a:ea typeface="宋体" panose="02010600030101010101" pitchFamily="2" charset="-122"/>
              </a:rPr>
              <a:t>	</a:t>
            </a:r>
            <a:r>
              <a:rPr lang="zh-CN" altLang="en-US" sz="2400" dirty="0">
                <a:solidFill>
                  <a:schemeClr val="tx1">
                    <a:lumMod val="65000"/>
                    <a:lumOff val="35000"/>
                  </a:schemeClr>
                </a:solidFill>
                <a:ea typeface="宋体" panose="02010600030101010101" pitchFamily="2" charset="-122"/>
              </a:rPr>
              <a:t>/* exit_code: execute after leaving critical section */</a:t>
            </a:r>
          </a:p>
          <a:p>
            <a:pPr eaLnBrk="1" hangingPunct="1">
              <a:lnSpc>
                <a:spcPct val="90000"/>
              </a:lnSpc>
              <a:buFontTx/>
              <a:buNone/>
            </a:pPr>
            <a:r>
              <a:rPr lang="zh-CN" altLang="en-US" sz="2400" dirty="0">
                <a:ea typeface="宋体" panose="02010600030101010101" pitchFamily="2" charset="-122"/>
              </a:rPr>
              <a:t>	</a:t>
            </a:r>
            <a:r>
              <a:rPr lang="zh-CN" altLang="en-US" sz="2400" dirty="0">
                <a:solidFill>
                  <a:srgbClr val="0000FF"/>
                </a:solidFill>
                <a:ea typeface="宋体" panose="02010600030101010101" pitchFamily="2" charset="-122"/>
              </a:rPr>
              <a:t>lock = 0;</a:t>
            </a:r>
          </a:p>
          <a:p>
            <a:pPr eaLnBrk="1" hangingPunct="1">
              <a:lnSpc>
                <a:spcPct val="90000"/>
              </a:lnSpc>
              <a:buFontTx/>
              <a:buNone/>
            </a:pPr>
            <a:r>
              <a:rPr lang="zh-CN" altLang="en-US" sz="2400" b="1" u="sng" dirty="0">
                <a:solidFill>
                  <a:srgbClr val="FF0000"/>
                </a:solidFill>
                <a:ea typeface="宋体" panose="02010600030101010101" pitchFamily="2" charset="-122"/>
              </a:rPr>
              <a:t>Problem?</a:t>
            </a:r>
          </a:p>
          <a:p>
            <a:pPr eaLnBrk="1" hangingPunct="1">
              <a:lnSpc>
                <a:spcPct val="90000"/>
              </a:lnSpc>
            </a:pPr>
            <a:r>
              <a:rPr lang="zh-CN" altLang="en-US" sz="2800" dirty="0">
                <a:ea typeface="宋体" panose="02010600030101010101" pitchFamily="2" charset="-122"/>
              </a:rPr>
              <a:t>If a context switch occurs after one process executes the while statement, but before setting lock = 1, then two (or more) processes may be able to enter their critical sections at the same time.</a:t>
            </a:r>
            <a:endParaRPr lang="zh-CN" altLang="en-US" sz="2000" dirty="0">
              <a:ea typeface="宋体" panose="02010600030101010101" pitchFamily="2" charset="-122"/>
            </a:endParaRPr>
          </a:p>
          <a:p>
            <a:pPr eaLnBrk="1" hangingPunct="1">
              <a:lnSpc>
                <a:spcPct val="90000"/>
              </a:lnSpc>
              <a:buFontTx/>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1831916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C3789AC5-D160-4CC3-B438-91E61914A233}" type="slidenum">
              <a:rPr lang="zh-CN" altLang="en-US" sz="1400">
                <a:ea typeface="宋体" panose="02010600030101010101" pitchFamily="2" charset="-122"/>
              </a:rPr>
              <a:pPr algn="r" eaLnBrk="1" hangingPunct="1"/>
              <a:t>12</a:t>
            </a:fld>
            <a:endParaRPr lang="en-US" sz="1400">
              <a:ea typeface="宋体" panose="02010600030101010101" pitchFamily="2" charset="-122"/>
            </a:endParaRPr>
          </a:p>
        </p:txBody>
      </p:sp>
      <p:sp>
        <p:nvSpPr>
          <p:cNvPr id="49155" name="Rectangle 1026"/>
          <p:cNvSpPr>
            <a:spLocks noGrp="1" noChangeArrowheads="1"/>
          </p:cNvSpPr>
          <p:nvPr>
            <p:ph type="title" idx="4294967295"/>
          </p:nvPr>
        </p:nvSpPr>
        <p:spPr>
          <a:xfrm>
            <a:off x="1703374" y="106180"/>
            <a:ext cx="5891001" cy="1325563"/>
          </a:xfrm>
        </p:spPr>
        <p:txBody>
          <a:bodyPr>
            <a:normAutofit/>
          </a:bodyPr>
          <a:lstStyle/>
          <a:p>
            <a:pPr eaLnBrk="1" hangingPunct="1"/>
            <a:r>
              <a:rPr lang="en-US" altLang="zh-CN" sz="3800" b="1" dirty="0">
                <a:ea typeface="宋体" panose="02010600030101010101" pitchFamily="2" charset="-122"/>
              </a:rPr>
              <a:t>Mutual Exclusion Solution </a:t>
            </a:r>
            <a:br>
              <a:rPr lang="en-US" altLang="zh-CN" sz="3800" b="1" dirty="0">
                <a:ea typeface="宋体" panose="02010600030101010101" pitchFamily="2" charset="-122"/>
              </a:rPr>
            </a:br>
            <a:r>
              <a:rPr lang="en-US" altLang="zh-CN" sz="3800" b="1" dirty="0">
                <a:ea typeface="宋体" panose="02010600030101010101" pitchFamily="2" charset="-122"/>
              </a:rPr>
              <a:t>– Strict Alternation</a:t>
            </a:r>
          </a:p>
        </p:txBody>
      </p:sp>
      <p:sp>
        <p:nvSpPr>
          <p:cNvPr id="49156" name="Rectangle 1027"/>
          <p:cNvSpPr>
            <a:spLocks noGrp="1" noChangeArrowheads="1"/>
          </p:cNvSpPr>
          <p:nvPr>
            <p:ph type="body" idx="4294967295"/>
          </p:nvPr>
        </p:nvSpPr>
        <p:spPr>
          <a:xfrm>
            <a:off x="674398" y="4449219"/>
            <a:ext cx="7789863" cy="1958888"/>
          </a:xfrm>
        </p:spPr>
        <p:txBody>
          <a:bodyPr>
            <a:normAutofit/>
          </a:bodyPr>
          <a:lstStyle/>
          <a:p>
            <a:pPr algn="just">
              <a:buFont typeface="Wingdings" panose="05000000000000000000" pitchFamily="2" charset="2"/>
              <a:buChar char="l"/>
              <a:tabLst>
                <a:tab pos="2005013" algn="l"/>
                <a:tab pos="2339975" algn="l"/>
                <a:tab pos="2630488" algn="l"/>
              </a:tabLst>
            </a:pPr>
            <a:r>
              <a:rPr lang="en-US" altLang="zh-CN" sz="2600" dirty="0">
                <a:ea typeface="宋体" panose="02010600030101010101" pitchFamily="2" charset="-122"/>
              </a:rPr>
              <a:t>Since the processes must strictly alternate entering their critical sections, a process wanting to enter its critical section twice will be blocked until the other process decides to enter (and leave) its critical section.</a:t>
            </a:r>
          </a:p>
        </p:txBody>
      </p:sp>
      <p:pic>
        <p:nvPicPr>
          <p:cNvPr id="5" name="Picture 6">
            <a:extLst>
              <a:ext uri="{FF2B5EF4-FFF2-40B4-BE49-F238E27FC236}">
                <a16:creationId xmlns:a16="http://schemas.microsoft.com/office/drawing/2014/main" id="{3F388733-0813-49B8-B2D8-FD2DAF701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65" y="1521157"/>
            <a:ext cx="7849985" cy="257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662D85FD-430F-4E96-87AB-3C48D8D2B468}"/>
              </a:ext>
            </a:extLst>
          </p:cNvPr>
          <p:cNvSpPr/>
          <p:nvPr/>
        </p:nvSpPr>
        <p:spPr>
          <a:xfrm>
            <a:off x="2547470" y="3798638"/>
            <a:ext cx="1178528"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Process 0. </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DCDE51C9-9121-4E88-8B6A-CD9B82E4A4BD}"/>
              </a:ext>
            </a:extLst>
          </p:cNvPr>
          <p:cNvSpPr/>
          <p:nvPr/>
        </p:nvSpPr>
        <p:spPr>
          <a:xfrm>
            <a:off x="6694639" y="3789044"/>
            <a:ext cx="1178528"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Process 1.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65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A8DE6C41-1FCC-4B6F-AB8F-D3C762DEF685}" type="slidenum">
              <a:rPr lang="zh-CN" altLang="en-US" sz="1400">
                <a:ea typeface="宋体" panose="02010600030101010101" pitchFamily="2" charset="-122"/>
              </a:rPr>
              <a:pPr algn="r" eaLnBrk="1" hangingPunct="1"/>
              <a:t>13</a:t>
            </a:fld>
            <a:endParaRPr lang="en-US" sz="1400">
              <a:ea typeface="宋体" panose="02010600030101010101" pitchFamily="2" charset="-122"/>
            </a:endParaRPr>
          </a:p>
        </p:txBody>
      </p:sp>
      <p:sp>
        <p:nvSpPr>
          <p:cNvPr id="50179" name="Rectangle 2"/>
          <p:cNvSpPr>
            <a:spLocks noGrp="1" noChangeArrowheads="1"/>
          </p:cNvSpPr>
          <p:nvPr>
            <p:ph type="title" idx="4294967295"/>
          </p:nvPr>
        </p:nvSpPr>
        <p:spPr>
          <a:xfrm>
            <a:off x="286544" y="0"/>
            <a:ext cx="8458200" cy="1143000"/>
          </a:xfrm>
        </p:spPr>
        <p:txBody>
          <a:bodyPr>
            <a:normAutofit/>
          </a:bodyPr>
          <a:lstStyle/>
          <a:p>
            <a:pPr eaLnBrk="1" hangingPunct="1"/>
            <a:r>
              <a:rPr lang="en-US" altLang="zh-CN" sz="3800" b="1" dirty="0">
                <a:ea typeface="宋体" panose="02010600030101010101" pitchFamily="2" charset="-122"/>
              </a:rPr>
              <a:t>Mutual Exclusion – Peterson’s Solution</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633" y="945591"/>
            <a:ext cx="6479533" cy="479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C37ABEB-A3A8-467A-9B9B-35699FD84963}"/>
              </a:ext>
            </a:extLst>
          </p:cNvPr>
          <p:cNvSpPr/>
          <p:nvPr/>
        </p:nvSpPr>
        <p:spPr>
          <a:xfrm>
            <a:off x="698678" y="6038424"/>
            <a:ext cx="7903155" cy="707886"/>
          </a:xfrm>
          <a:prstGeom prst="rect">
            <a:avLst/>
          </a:prstGeom>
          <a:ln w="25400">
            <a:solidFill>
              <a:schemeClr val="accent1"/>
            </a:solidFill>
          </a:ln>
        </p:spPr>
        <p:txBody>
          <a:bodyPr wrap="square">
            <a:spAutoFit/>
          </a:bodyPr>
          <a:lstStyle/>
          <a:p>
            <a:pPr>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This solution satisfies all 4 properties of a good solution. Unfortunately, this solution involves </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busy waiting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 the while loop. </a:t>
            </a:r>
          </a:p>
        </p:txBody>
      </p:sp>
    </p:spTree>
    <p:extLst>
      <p:ext uri="{BB962C8B-B14F-4D97-AF65-F5344CB8AC3E}">
        <p14:creationId xmlns:p14="http://schemas.microsoft.com/office/powerpoint/2010/main" val="231887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67373C59-72F9-4EEB-82CD-11FBB4AEFBD1}" type="slidenum">
              <a:rPr lang="zh-CN" altLang="en-US" sz="1400">
                <a:ea typeface="宋体" panose="02010600030101010101" pitchFamily="2" charset="-122"/>
              </a:rPr>
              <a:pPr algn="r" eaLnBrk="1" hangingPunct="1"/>
              <a:t>14</a:t>
            </a:fld>
            <a:endParaRPr lang="en-US" sz="1400">
              <a:ea typeface="宋体" panose="02010600030101010101" pitchFamily="2" charset="-122"/>
            </a:endParaRPr>
          </a:p>
        </p:txBody>
      </p:sp>
      <p:sp>
        <p:nvSpPr>
          <p:cNvPr id="52227" name="Rectangle 1026"/>
          <p:cNvSpPr>
            <a:spLocks noGrp="1" noChangeArrowheads="1"/>
          </p:cNvSpPr>
          <p:nvPr>
            <p:ph type="title" idx="4294967295"/>
          </p:nvPr>
        </p:nvSpPr>
        <p:spPr>
          <a:xfrm>
            <a:off x="1437221" y="114272"/>
            <a:ext cx="5975083" cy="1325563"/>
          </a:xfrm>
        </p:spPr>
        <p:txBody>
          <a:bodyPr>
            <a:normAutofit/>
          </a:bodyPr>
          <a:lstStyle/>
          <a:p>
            <a:pPr eaLnBrk="1" hangingPunct="1"/>
            <a:r>
              <a:rPr lang="en-US" altLang="zh-CN" sz="3800" b="1" dirty="0">
                <a:ea typeface="宋体" panose="02010600030101010101" pitchFamily="2" charset="-122"/>
              </a:rPr>
              <a:t>Hardware solution: </a:t>
            </a:r>
            <a:br>
              <a:rPr lang="en-US" altLang="zh-CN" sz="3800" b="1" dirty="0">
                <a:ea typeface="宋体" panose="02010600030101010101" pitchFamily="2" charset="-122"/>
              </a:rPr>
            </a:br>
            <a:r>
              <a:rPr lang="en-US" altLang="zh-CN" sz="3800" b="1" dirty="0">
                <a:ea typeface="宋体" panose="02010600030101010101" pitchFamily="2" charset="-122"/>
              </a:rPr>
              <a:t>Test-and-Set Locks (TSL)</a:t>
            </a:r>
          </a:p>
        </p:txBody>
      </p:sp>
      <p:sp>
        <p:nvSpPr>
          <p:cNvPr id="52228" name="Rectangle 1027"/>
          <p:cNvSpPr>
            <a:spLocks noGrp="1" noChangeArrowheads="1"/>
          </p:cNvSpPr>
          <p:nvPr>
            <p:ph type="body" idx="4294967295"/>
          </p:nvPr>
        </p:nvSpPr>
        <p:spPr>
          <a:xfrm>
            <a:off x="643732" y="1560513"/>
            <a:ext cx="7815262" cy="4830762"/>
          </a:xfrm>
          <a:noFill/>
        </p:spPr>
        <p:txBody>
          <a:bodyPr/>
          <a:lstStyle/>
          <a:p>
            <a:pPr eaLnBrk="1" hangingPunct="1">
              <a:buFont typeface="Wingdings" panose="05000000000000000000" pitchFamily="2" charset="2"/>
              <a:buChar char="l"/>
            </a:pPr>
            <a:r>
              <a:rPr lang="en-US" sz="2600" dirty="0">
                <a:ea typeface="宋体" panose="02010600030101010101" pitchFamily="2" charset="-122"/>
              </a:rPr>
              <a:t>The hardware must support a special instruction, TSL, which does </a:t>
            </a:r>
            <a:r>
              <a:rPr lang="en-US" sz="2600" b="1" dirty="0">
                <a:solidFill>
                  <a:srgbClr val="FF0000"/>
                </a:solidFill>
                <a:ea typeface="宋体" panose="02010600030101010101" pitchFamily="2" charset="-122"/>
              </a:rPr>
              <a:t>two</a:t>
            </a:r>
            <a:r>
              <a:rPr lang="en-US" sz="2600" dirty="0">
                <a:ea typeface="宋体" panose="02010600030101010101" pitchFamily="2" charset="-122"/>
              </a:rPr>
              <a:t> things in a single atomic action:</a:t>
            </a:r>
          </a:p>
          <a:p>
            <a:pPr marL="971550" lvl="1" indent="-514350" eaLnBrk="1" hangingPunct="1">
              <a:buFontTx/>
              <a:buAutoNum type="alphaLcParenBoth"/>
            </a:pPr>
            <a:r>
              <a:rPr lang="en-US" sz="2600" dirty="0">
                <a:ea typeface="宋体" panose="02010600030101010101" pitchFamily="2" charset="-122"/>
              </a:rPr>
              <a:t>copy a value in memory (flag) to a CPU register</a:t>
            </a:r>
          </a:p>
          <a:p>
            <a:pPr marL="971550" lvl="1" indent="-514350" eaLnBrk="1" hangingPunct="1">
              <a:buFontTx/>
              <a:buAutoNum type="alphaLcParenBoth"/>
            </a:pPr>
            <a:r>
              <a:rPr lang="en-US" sz="2600" dirty="0">
                <a:ea typeface="宋体" panose="02010600030101010101" pitchFamily="2" charset="-122"/>
              </a:rPr>
              <a:t>set flag to 1.</a:t>
            </a:r>
          </a:p>
        </p:txBody>
      </p:sp>
      <p:pic>
        <p:nvPicPr>
          <p:cNvPr id="5" name="Picture 5">
            <a:extLst>
              <a:ext uri="{FF2B5EF4-FFF2-40B4-BE49-F238E27FC236}">
                <a16:creationId xmlns:a16="http://schemas.microsoft.com/office/drawing/2014/main" id="{9B274707-3FB7-4265-90F5-FC8F7C9DA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307" y="3503850"/>
            <a:ext cx="7136732" cy="2448137"/>
          </a:xfrm>
          <a:prstGeom prst="rect">
            <a:avLst/>
          </a:prstGeom>
          <a:noFill/>
          <a:ln w="25400">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2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D1204962-9498-4FE0-8039-5196E78E1E10}" type="slidenum">
              <a:rPr lang="zh-CN" altLang="en-US" sz="1400">
                <a:ea typeface="宋体" panose="02010600030101010101" pitchFamily="2" charset="-122"/>
              </a:rPr>
              <a:pPr algn="r" eaLnBrk="1" hangingPunct="1"/>
              <a:t>15</a:t>
            </a:fld>
            <a:endParaRPr lang="en-US" sz="1400">
              <a:ea typeface="宋体" panose="02010600030101010101" pitchFamily="2" charset="-122"/>
            </a:endParaRPr>
          </a:p>
        </p:txBody>
      </p:sp>
      <p:sp>
        <p:nvSpPr>
          <p:cNvPr id="54275" name="Rectangle 2"/>
          <p:cNvSpPr>
            <a:spLocks noGrp="1" noChangeArrowheads="1"/>
          </p:cNvSpPr>
          <p:nvPr>
            <p:ph type="title" idx="4294967295"/>
          </p:nvPr>
        </p:nvSpPr>
        <p:spPr>
          <a:xfrm>
            <a:off x="672524" y="118319"/>
            <a:ext cx="7888070" cy="1325563"/>
          </a:xfrm>
        </p:spPr>
        <p:txBody>
          <a:bodyPr>
            <a:normAutofit/>
          </a:bodyPr>
          <a:lstStyle/>
          <a:p>
            <a:pPr eaLnBrk="1" hangingPunct="1"/>
            <a:r>
              <a:rPr lang="en-US" altLang="zh-CN" sz="3800" b="1" dirty="0">
                <a:ea typeface="宋体" panose="02010600030101010101" pitchFamily="2" charset="-122"/>
              </a:rPr>
              <a:t>Mutual Exclusion with Busy Waiting</a:t>
            </a:r>
          </a:p>
        </p:txBody>
      </p:sp>
      <p:sp>
        <p:nvSpPr>
          <p:cNvPr id="54276" name="Rectangle 3"/>
          <p:cNvSpPr>
            <a:spLocks noGrp="1" noChangeArrowheads="1"/>
          </p:cNvSpPr>
          <p:nvPr>
            <p:ph type="body" idx="4294967295"/>
          </p:nvPr>
        </p:nvSpPr>
        <p:spPr>
          <a:xfrm>
            <a:off x="643732" y="1560513"/>
            <a:ext cx="7815262" cy="4830762"/>
          </a:xfrm>
          <a:noFill/>
        </p:spPr>
        <p:txBody>
          <a:bodyPr/>
          <a:lstStyle/>
          <a:p>
            <a:pPr eaLnBrk="1" hangingPunct="1">
              <a:lnSpc>
                <a:spcPct val="90000"/>
              </a:lnSpc>
              <a:buFont typeface="Wingdings" panose="05000000000000000000" pitchFamily="2" charset="2"/>
              <a:buChar char="l"/>
            </a:pPr>
            <a:r>
              <a:rPr lang="zh-CN" altLang="en-US" sz="2800" b="1" dirty="0">
                <a:solidFill>
                  <a:srgbClr val="C00000"/>
                </a:solidFill>
                <a:ea typeface="宋体" panose="02010600030101010101" pitchFamily="2" charset="-122"/>
              </a:rPr>
              <a:t>BUSY-WAITING</a:t>
            </a:r>
            <a:r>
              <a:rPr lang="zh-CN" altLang="en-US" sz="2800" dirty="0">
                <a:ea typeface="宋体" panose="02010600030101010101" pitchFamily="2" charset="-122"/>
              </a:rPr>
              <a:t>：a process executing the entry code will sit in a tight loop using up CPU cycles, testing some condition over and over, until it becomes true</a:t>
            </a:r>
            <a:r>
              <a:rPr lang="en-US" altLang="zh-CN" sz="2800" dirty="0">
                <a:ea typeface="宋体" panose="02010600030101010101" pitchFamily="2" charset="-122"/>
              </a:rPr>
              <a:t>.</a:t>
            </a:r>
          </a:p>
          <a:p>
            <a:pPr eaLnBrk="1" hangingPunct="1">
              <a:lnSpc>
                <a:spcPct val="90000"/>
              </a:lnSpc>
              <a:buFont typeface="Wingdings" panose="05000000000000000000" pitchFamily="2" charset="2"/>
              <a:buChar char="l"/>
            </a:pPr>
            <a:r>
              <a:rPr lang="zh-CN" altLang="en-US" sz="2800" dirty="0">
                <a:ea typeface="宋体" panose="02010600030101010101" pitchFamily="2" charset="-122"/>
              </a:rPr>
              <a:t>Busy-waiting may lead to the </a:t>
            </a:r>
            <a:r>
              <a:rPr lang="en-US" altLang="zh-CN" sz="2800" b="1" dirty="0">
                <a:solidFill>
                  <a:srgbClr val="003399"/>
                </a:solidFill>
                <a:ea typeface="宋体" panose="02010600030101010101" pitchFamily="2" charset="-122"/>
              </a:rPr>
              <a:t>priority</a:t>
            </a:r>
            <a:r>
              <a:rPr lang="zh-CN" altLang="en-US" sz="2800" b="1" dirty="0">
                <a:solidFill>
                  <a:srgbClr val="003399"/>
                </a:solidFill>
                <a:ea typeface="宋体" panose="02010600030101010101" pitchFamily="2" charset="-122"/>
              </a:rPr>
              <a:t>-</a:t>
            </a:r>
            <a:r>
              <a:rPr lang="en-US" altLang="zh-CN" sz="2800" b="1" dirty="0">
                <a:solidFill>
                  <a:srgbClr val="003399"/>
                </a:solidFill>
                <a:ea typeface="宋体" panose="02010600030101010101" pitchFamily="2" charset="-122"/>
              </a:rPr>
              <a:t>inversion</a:t>
            </a:r>
            <a:r>
              <a:rPr lang="zh-CN" altLang="en-US" sz="2800" b="1" dirty="0">
                <a:solidFill>
                  <a:srgbClr val="003399"/>
                </a:solidFill>
                <a:ea typeface="宋体" panose="02010600030101010101" pitchFamily="2" charset="-122"/>
              </a:rPr>
              <a:t> </a:t>
            </a:r>
            <a:r>
              <a:rPr lang="en-US" altLang="zh-CN" sz="2800" b="1" dirty="0">
                <a:solidFill>
                  <a:srgbClr val="003399"/>
                </a:solidFill>
                <a:ea typeface="宋体" panose="02010600030101010101" pitchFamily="2" charset="-122"/>
              </a:rPr>
              <a:t>problem </a:t>
            </a:r>
            <a:r>
              <a:rPr lang="en-US" altLang="zh-CN" sz="2800" dirty="0">
                <a:ea typeface="宋体" panose="02010600030101010101" pitchFamily="2" charset="-122"/>
              </a:rPr>
              <a:t>.</a:t>
            </a:r>
            <a:endParaRPr lang="zh-CN" altLang="en-US" sz="2800" dirty="0">
              <a:ea typeface="宋体" panose="02010600030101010101" pitchFamily="2" charset="-122"/>
            </a:endParaRPr>
          </a:p>
        </p:txBody>
      </p:sp>
      <p:pic>
        <p:nvPicPr>
          <p:cNvPr id="3" name="图片 2">
            <a:extLst>
              <a:ext uri="{FF2B5EF4-FFF2-40B4-BE49-F238E27FC236}">
                <a16:creationId xmlns:a16="http://schemas.microsoft.com/office/drawing/2014/main" id="{26733575-7D2F-4950-84DE-ACB581BE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54" y="4179088"/>
            <a:ext cx="8167747" cy="1395423"/>
          </a:xfrm>
          <a:prstGeom prst="rect">
            <a:avLst/>
          </a:prstGeom>
        </p:spPr>
      </p:pic>
      <p:pic>
        <p:nvPicPr>
          <p:cNvPr id="5" name="图片 4">
            <a:extLst>
              <a:ext uri="{FF2B5EF4-FFF2-40B4-BE49-F238E27FC236}">
                <a16:creationId xmlns:a16="http://schemas.microsoft.com/office/drawing/2014/main" id="{974F0AE8-98C8-42EE-9769-D281083EF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80" y="5572652"/>
            <a:ext cx="8072497" cy="862019"/>
          </a:xfrm>
          <a:prstGeom prst="rect">
            <a:avLst/>
          </a:prstGeom>
        </p:spPr>
      </p:pic>
    </p:spTree>
    <p:extLst>
      <p:ext uri="{BB962C8B-B14F-4D97-AF65-F5344CB8AC3E}">
        <p14:creationId xmlns:p14="http://schemas.microsoft.com/office/powerpoint/2010/main" val="425477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D1204962-9498-4FE0-8039-5196E78E1E10}" type="slidenum">
              <a:rPr lang="zh-CN" altLang="en-US" sz="1400">
                <a:ea typeface="宋体" panose="02010600030101010101" pitchFamily="2" charset="-122"/>
              </a:rPr>
              <a:pPr algn="r" eaLnBrk="1" hangingPunct="1"/>
              <a:t>16</a:t>
            </a:fld>
            <a:endParaRPr lang="en-US" sz="1400">
              <a:ea typeface="宋体" panose="02010600030101010101" pitchFamily="2" charset="-122"/>
            </a:endParaRPr>
          </a:p>
        </p:txBody>
      </p:sp>
      <p:sp>
        <p:nvSpPr>
          <p:cNvPr id="54275" name="Rectangle 2"/>
          <p:cNvSpPr>
            <a:spLocks noGrp="1" noChangeArrowheads="1"/>
          </p:cNvSpPr>
          <p:nvPr>
            <p:ph type="title" idx="4294967295"/>
          </p:nvPr>
        </p:nvSpPr>
        <p:spPr>
          <a:xfrm>
            <a:off x="672524" y="118319"/>
            <a:ext cx="7888070" cy="1325563"/>
          </a:xfrm>
        </p:spPr>
        <p:txBody>
          <a:bodyPr>
            <a:normAutofit/>
          </a:bodyPr>
          <a:lstStyle/>
          <a:p>
            <a:r>
              <a:rPr lang="en-US" altLang="zh-CN" sz="4000" b="1" dirty="0">
                <a:solidFill>
                  <a:srgbClr val="003399"/>
                </a:solidFill>
                <a:ea typeface="宋体" panose="02010600030101010101" pitchFamily="2" charset="-122"/>
              </a:rPr>
              <a:t>Priority</a:t>
            </a:r>
            <a:r>
              <a:rPr lang="zh-CN" altLang="en-US" sz="4000" b="1" dirty="0">
                <a:solidFill>
                  <a:srgbClr val="003399"/>
                </a:solidFill>
                <a:ea typeface="宋体" panose="02010600030101010101" pitchFamily="2" charset="-122"/>
              </a:rPr>
              <a:t>-</a:t>
            </a:r>
            <a:r>
              <a:rPr lang="en-US" altLang="zh-CN" sz="4000" b="1" dirty="0">
                <a:solidFill>
                  <a:srgbClr val="003399"/>
                </a:solidFill>
                <a:ea typeface="宋体" panose="02010600030101010101" pitchFamily="2" charset="-122"/>
              </a:rPr>
              <a:t>inversion</a:t>
            </a:r>
            <a:r>
              <a:rPr lang="zh-CN" altLang="en-US" sz="4000" b="1" dirty="0">
                <a:solidFill>
                  <a:srgbClr val="003399"/>
                </a:solidFill>
                <a:ea typeface="宋体" panose="02010600030101010101" pitchFamily="2" charset="-122"/>
              </a:rPr>
              <a:t> </a:t>
            </a:r>
            <a:r>
              <a:rPr lang="en-US" altLang="zh-CN" sz="4000" b="1" dirty="0">
                <a:solidFill>
                  <a:srgbClr val="003399"/>
                </a:solidFill>
                <a:ea typeface="宋体" panose="02010600030101010101" pitchFamily="2" charset="-122"/>
              </a:rPr>
              <a:t>Problem</a:t>
            </a:r>
            <a:endParaRPr lang="en-US" altLang="zh-CN" sz="3800" b="1" dirty="0">
              <a:ea typeface="宋体" panose="02010600030101010101" pitchFamily="2" charset="-122"/>
            </a:endParaRPr>
          </a:p>
        </p:txBody>
      </p:sp>
      <p:grpSp>
        <p:nvGrpSpPr>
          <p:cNvPr id="2" name="组合 1">
            <a:extLst>
              <a:ext uri="{FF2B5EF4-FFF2-40B4-BE49-F238E27FC236}">
                <a16:creationId xmlns:a16="http://schemas.microsoft.com/office/drawing/2014/main" id="{503259D0-367B-4305-8AAC-53338F57FBD2}"/>
              </a:ext>
            </a:extLst>
          </p:cNvPr>
          <p:cNvGrpSpPr/>
          <p:nvPr/>
        </p:nvGrpSpPr>
        <p:grpSpPr>
          <a:xfrm>
            <a:off x="73185" y="1311558"/>
            <a:ext cx="8999217" cy="2485743"/>
            <a:chOff x="115531" y="1739124"/>
            <a:chExt cx="8999217" cy="2485743"/>
          </a:xfrm>
        </p:grpSpPr>
        <p:pic>
          <p:nvPicPr>
            <p:cNvPr id="3" name="图片 2">
              <a:extLst>
                <a:ext uri="{FF2B5EF4-FFF2-40B4-BE49-F238E27FC236}">
                  <a16:creationId xmlns:a16="http://schemas.microsoft.com/office/drawing/2014/main" id="{26733575-7D2F-4950-84DE-ACB581BE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31" y="1739124"/>
              <a:ext cx="8999217" cy="1537476"/>
            </a:xfrm>
            <a:prstGeom prst="rect">
              <a:avLst/>
            </a:prstGeom>
          </p:spPr>
        </p:pic>
        <p:pic>
          <p:nvPicPr>
            <p:cNvPr id="5" name="图片 4">
              <a:extLst>
                <a:ext uri="{FF2B5EF4-FFF2-40B4-BE49-F238E27FC236}">
                  <a16:creationId xmlns:a16="http://schemas.microsoft.com/office/drawing/2014/main" id="{974F0AE8-98C8-42EE-9769-D281083EF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31" y="3276600"/>
              <a:ext cx="8880178" cy="948267"/>
            </a:xfrm>
            <a:prstGeom prst="rect">
              <a:avLst/>
            </a:prstGeom>
          </p:spPr>
        </p:pic>
      </p:grpSp>
    </p:spTree>
    <p:extLst>
      <p:ext uri="{BB962C8B-B14F-4D97-AF65-F5344CB8AC3E}">
        <p14:creationId xmlns:p14="http://schemas.microsoft.com/office/powerpoint/2010/main" val="302059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BDABDE-9FE9-495D-8504-485A66FAC576}"/>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When a process in critical region </a:t>
            </a:r>
            <a:r>
              <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is interrupted due to a request waiting for IO operations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75EEBE75-5AE4-48D3-A7D4-560CE222D5F2}"/>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Allow other processes to enter critical region </a:t>
            </a:r>
            <a:r>
              <a:rPr lang="en-US" altLang="zh-CN" sz="20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7177227F-5290-45CC-B385-AF81F59ECDBD}"/>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Other processes are not allowed to enter their  critical regions</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045E003-4906-44A9-9C83-7194F2E31ACB}"/>
              </a:ext>
            </a:extLst>
          </p:cNvPr>
          <p:cNvSpPr txBox="1"/>
          <p:nvPr>
            <p:custDataLst>
              <p:tags r:id="rId5"/>
            </p:custDataLst>
          </p:nvPr>
        </p:nvSpPr>
        <p:spPr>
          <a:xfrm>
            <a:off x="1829117" y="4500563"/>
            <a:ext cx="7053626"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Other processes are allowed to preempt the processor, but cannot enter the critical region </a:t>
            </a:r>
            <a:r>
              <a:rPr lang="en-US" altLang="zh-CN" sz="20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9B7F3574-AA8E-4015-9100-04E38D9FBE0F}"/>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 process is allowed to preempt the processor</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BA18F2E-D7C6-4BE6-8C9E-192EF06C9694}"/>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A375E6B-0486-4549-927D-926662E9DD41}"/>
              </a:ext>
            </a:extLst>
          </p:cNvPr>
          <p:cNvSpPr>
            <a:spLocks noChangeAspect="1"/>
          </p:cNvSpPr>
          <p:nvPr>
            <p:custDataLst>
              <p:tags r:id="rId8"/>
            </p:custDataLst>
          </p:nvPr>
        </p:nvSpPr>
        <p:spPr>
          <a:xfrm>
            <a:off x="1114663"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CF0318F-CE74-45E4-8F8D-45AD2C29C8F7}"/>
              </a:ext>
            </a:extLst>
          </p:cNvPr>
          <p:cNvSpPr>
            <a:spLocks noChangeAspect="1"/>
          </p:cNvSpPr>
          <p:nvPr>
            <p:custDataLst>
              <p:tags r:id="rId9"/>
            </p:custDataLst>
          </p:nvPr>
        </p:nvSpPr>
        <p:spPr>
          <a:xfrm>
            <a:off x="1114663"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94B11E4-AACB-4607-83AF-FD8CD4C76966}"/>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FAD4855-F419-4CBB-9E5D-02C748E0BBA6}"/>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F30807B0-CB14-4ED8-B2CF-191A6C4D0094}"/>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7DF1BB4C-BD16-4407-8772-D7D6C7F08965}"/>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23C9FA4-F692-495D-8BAF-5BD264F817D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8A2CF50-C048-4ADA-A327-A15D419FB69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AAA7D34-64D7-498D-8940-39D680FC335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0CB5C30-B152-48BA-B64E-6C01BD00DBB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406741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31C7B4D-40A6-4C49-90C5-A4560A883E64}" type="slidenum">
              <a:rPr lang="zh-CN" altLang="en-US" sz="1400">
                <a:ea typeface="宋体" panose="02010600030101010101" pitchFamily="2" charset="-122"/>
              </a:rPr>
              <a:pPr algn="r" eaLnBrk="1" hangingPunct="1"/>
              <a:t>18</a:t>
            </a:fld>
            <a:endParaRPr lang="en-US" sz="1400">
              <a:ea typeface="宋体" panose="02010600030101010101" pitchFamily="2" charset="-122"/>
            </a:endParaRPr>
          </a:p>
        </p:txBody>
      </p:sp>
      <p:sp>
        <p:nvSpPr>
          <p:cNvPr id="56323" name="Rectangle 2"/>
          <p:cNvSpPr>
            <a:spLocks noGrp="1" noChangeArrowheads="1"/>
          </p:cNvSpPr>
          <p:nvPr>
            <p:ph type="title" idx="4294967295"/>
          </p:nvPr>
        </p:nvSpPr>
        <p:spPr>
          <a:xfrm>
            <a:off x="632619" y="165101"/>
            <a:ext cx="7772400" cy="828675"/>
          </a:xfrm>
        </p:spPr>
        <p:txBody>
          <a:bodyPr>
            <a:normAutofit/>
          </a:bodyPr>
          <a:lstStyle/>
          <a:p>
            <a:pPr algn="ctr" eaLnBrk="1" hangingPunct="1"/>
            <a:r>
              <a:rPr lang="en-US" altLang="zh-CN" sz="3800" b="1" dirty="0">
                <a:ea typeface="宋体" panose="02010600030101010101" pitchFamily="2" charset="-122"/>
              </a:rPr>
              <a:t>Sleep and Wakeup</a:t>
            </a:r>
          </a:p>
        </p:txBody>
      </p:sp>
      <p:sp>
        <p:nvSpPr>
          <p:cNvPr id="56324" name="Rectangle 3"/>
          <p:cNvSpPr>
            <a:spLocks noGrp="1" noChangeArrowheads="1"/>
          </p:cNvSpPr>
          <p:nvPr>
            <p:ph type="body" idx="4294967295"/>
          </p:nvPr>
        </p:nvSpPr>
        <p:spPr>
          <a:xfrm>
            <a:off x="512482" y="1142057"/>
            <a:ext cx="8129812" cy="5165609"/>
          </a:xfrm>
        </p:spPr>
        <p:txBody>
          <a:bodyPr>
            <a:noAutofit/>
          </a:bodyPr>
          <a:lstStyle/>
          <a:p>
            <a:pPr eaLnBrk="1" hangingPunct="1">
              <a:lnSpc>
                <a:spcPct val="150000"/>
              </a:lnSpc>
              <a:buFont typeface="Wingdings" panose="05000000000000000000" pitchFamily="2" charset="2"/>
              <a:buChar char="l"/>
            </a:pPr>
            <a:r>
              <a:rPr lang="zh-CN" altLang="en-US" sz="3000" b="1" dirty="0">
                <a:solidFill>
                  <a:srgbClr val="003399"/>
                </a:solidFill>
                <a:ea typeface="宋体" panose="02010600030101010101" pitchFamily="2" charset="-122"/>
              </a:rPr>
              <a:t>From busy waiting to blocking...</a:t>
            </a:r>
          </a:p>
          <a:p>
            <a:pPr marL="0" indent="0" eaLnBrk="1" hangingPunct="1">
              <a:lnSpc>
                <a:spcPct val="150000"/>
              </a:lnSpc>
              <a:buNone/>
            </a:pPr>
            <a:r>
              <a:rPr lang="zh-CN" altLang="en-US" sz="3000" dirty="0">
                <a:solidFill>
                  <a:srgbClr val="FF0000"/>
                </a:solidFill>
                <a:ea typeface="宋体" panose="02010600030101010101" pitchFamily="2" charset="-122"/>
              </a:rPr>
              <a:t>Sleep</a:t>
            </a:r>
            <a:r>
              <a:rPr lang="en-US" altLang="zh-CN" sz="3000" dirty="0">
                <a:solidFill>
                  <a:srgbClr val="FF0000"/>
                </a:solidFill>
                <a:ea typeface="宋体" panose="02010600030101010101" pitchFamily="2" charset="-122"/>
              </a:rPr>
              <a:t>: </a:t>
            </a:r>
            <a:r>
              <a:rPr lang="zh-CN" altLang="en-US" sz="3000" dirty="0">
                <a:ea typeface="宋体" panose="02010600030101010101" pitchFamily="2" charset="-122"/>
              </a:rPr>
              <a:t>is a system call that causes the caller to block, that is, be suspended until another process wakes it up. </a:t>
            </a:r>
          </a:p>
          <a:p>
            <a:pPr marL="0" indent="0" eaLnBrk="1" hangingPunct="1">
              <a:lnSpc>
                <a:spcPct val="150000"/>
              </a:lnSpc>
              <a:buNone/>
            </a:pPr>
            <a:r>
              <a:rPr lang="zh-CN" altLang="en-US" sz="3000" dirty="0">
                <a:solidFill>
                  <a:srgbClr val="FF0000"/>
                </a:solidFill>
                <a:ea typeface="宋体" panose="02010600030101010101" pitchFamily="2" charset="-122"/>
              </a:rPr>
              <a:t>Wakeup</a:t>
            </a:r>
            <a:r>
              <a:rPr lang="en-US" altLang="zh-CN" sz="3000" dirty="0">
                <a:solidFill>
                  <a:srgbClr val="FF0000"/>
                </a:solidFill>
                <a:ea typeface="宋体" panose="02010600030101010101" pitchFamily="2" charset="-122"/>
              </a:rPr>
              <a:t>: </a:t>
            </a:r>
            <a:r>
              <a:rPr lang="zh-CN" altLang="en-US" sz="3000" dirty="0">
                <a:ea typeface="宋体" panose="02010600030101010101" pitchFamily="2" charset="-122"/>
              </a:rPr>
              <a:t>has one parameter, the process to be awakened.</a:t>
            </a:r>
          </a:p>
        </p:txBody>
      </p:sp>
    </p:spTree>
    <p:extLst>
      <p:ext uri="{BB962C8B-B14F-4D97-AF65-F5344CB8AC3E}">
        <p14:creationId xmlns:p14="http://schemas.microsoft.com/office/powerpoint/2010/main" val="348548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31C7B4D-40A6-4C49-90C5-A4560A883E64}" type="slidenum">
              <a:rPr lang="zh-CN" altLang="en-US" sz="1400">
                <a:ea typeface="宋体" panose="02010600030101010101" pitchFamily="2" charset="-122"/>
              </a:rPr>
              <a:pPr algn="r" eaLnBrk="1" hangingPunct="1"/>
              <a:t>19</a:t>
            </a:fld>
            <a:endParaRPr lang="en-US" sz="1400">
              <a:ea typeface="宋体" panose="02010600030101010101" pitchFamily="2" charset="-122"/>
            </a:endParaRPr>
          </a:p>
        </p:txBody>
      </p:sp>
      <p:sp>
        <p:nvSpPr>
          <p:cNvPr id="56323" name="Rectangle 2"/>
          <p:cNvSpPr>
            <a:spLocks noGrp="1" noChangeArrowheads="1"/>
          </p:cNvSpPr>
          <p:nvPr>
            <p:ph type="title" idx="4294967295"/>
          </p:nvPr>
        </p:nvSpPr>
        <p:spPr>
          <a:xfrm>
            <a:off x="632619" y="165101"/>
            <a:ext cx="7772400" cy="828675"/>
          </a:xfrm>
        </p:spPr>
        <p:txBody>
          <a:bodyPr>
            <a:normAutofit/>
          </a:bodyPr>
          <a:lstStyle/>
          <a:p>
            <a:pPr algn="ctr"/>
            <a:r>
              <a:rPr lang="en-US" altLang="zh-CN" sz="3800" b="1" dirty="0">
                <a:ea typeface="宋体" panose="02010600030101010101" pitchFamily="2" charset="-122"/>
              </a:rPr>
              <a:t>Producer-Consumer Problem</a:t>
            </a:r>
          </a:p>
        </p:txBody>
      </p:sp>
      <p:sp>
        <p:nvSpPr>
          <p:cNvPr id="5" name="Rectangle 1027">
            <a:extLst>
              <a:ext uri="{FF2B5EF4-FFF2-40B4-BE49-F238E27FC236}">
                <a16:creationId xmlns:a16="http://schemas.microsoft.com/office/drawing/2014/main" id="{0A6F85A5-6138-4F72-9B23-EF962644802C}"/>
              </a:ext>
            </a:extLst>
          </p:cNvPr>
          <p:cNvSpPr txBox="1">
            <a:spLocks noChangeArrowheads="1"/>
          </p:cNvSpPr>
          <p:nvPr/>
        </p:nvSpPr>
        <p:spPr>
          <a:xfrm>
            <a:off x="345457" y="1355716"/>
            <a:ext cx="8016523" cy="1740461"/>
          </a:xfrm>
          <a:prstGeom prst="rect">
            <a:avLst/>
          </a:prstGeom>
          <a:noFill/>
        </p:spPr>
        <p:txBody>
          <a:bodyPr vert="horz" lIns="91440" tIns="45720" rIns="91440" bIns="45720" rtlCol="0">
            <a:normAutofit/>
          </a:bodyPr>
          <a:lst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l"/>
            </a:pPr>
            <a:r>
              <a:rPr lang="en-US" altLang="zh-CN" sz="2400" b="1" dirty="0">
                <a:solidFill>
                  <a:srgbClr val="003399"/>
                </a:solidFill>
                <a:ea typeface="宋体" panose="02010600030101010101" pitchFamily="2" charset="-122"/>
              </a:rPr>
              <a:t>Producer-Consumer Problem:</a:t>
            </a:r>
            <a:r>
              <a:rPr lang="en-US" altLang="zh-CN" sz="2400" dirty="0">
                <a:ea typeface="宋体" panose="02010600030101010101" pitchFamily="2" charset="-122"/>
              </a:rPr>
              <a:t> </a:t>
            </a:r>
            <a:r>
              <a:rPr lang="zh-CN" altLang="en-US" dirty="0">
                <a:ea typeface="宋体" panose="02010600030101010101" pitchFamily="2" charset="-122"/>
              </a:rPr>
              <a:t>Consider a circular buffer that can hold </a:t>
            </a:r>
            <a:r>
              <a:rPr lang="zh-CN" altLang="en-US" i="1" dirty="0">
                <a:ea typeface="宋体" panose="02010600030101010101" pitchFamily="2" charset="-122"/>
              </a:rPr>
              <a:t>N</a:t>
            </a:r>
            <a:r>
              <a:rPr lang="zh-CN" altLang="en-US" dirty="0">
                <a:ea typeface="宋体" panose="02010600030101010101" pitchFamily="2" charset="-122"/>
              </a:rPr>
              <a:t> items. Producers add items to the buffer and Consumers remove items from the buffer. The Producer-Consumer Problem is to restrict access to the buffer. </a:t>
            </a:r>
          </a:p>
        </p:txBody>
      </p:sp>
      <p:sp>
        <p:nvSpPr>
          <p:cNvPr id="2" name="矩形 1">
            <a:extLst>
              <a:ext uri="{FF2B5EF4-FFF2-40B4-BE49-F238E27FC236}">
                <a16:creationId xmlns:a16="http://schemas.microsoft.com/office/drawing/2014/main" id="{DC161F33-1E5B-42BB-9776-6B37BA1A0411}"/>
              </a:ext>
            </a:extLst>
          </p:cNvPr>
          <p:cNvSpPr/>
          <p:nvPr/>
        </p:nvSpPr>
        <p:spPr>
          <a:xfrm>
            <a:off x="1854200" y="3395134"/>
            <a:ext cx="1308100" cy="402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Producer 1</a:t>
            </a:r>
            <a:endParaRPr lang="zh-CN" altLang="en-US" sz="1600"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FD24479F-47FC-404D-A0D7-9F09362389DB}"/>
              </a:ext>
            </a:extLst>
          </p:cNvPr>
          <p:cNvSpPr/>
          <p:nvPr/>
        </p:nvSpPr>
        <p:spPr>
          <a:xfrm>
            <a:off x="1854200" y="3969258"/>
            <a:ext cx="1308100" cy="402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Producer 2</a:t>
            </a:r>
            <a:endParaRPr lang="zh-CN" altLang="en-US" sz="1600" dirty="0">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765E6A1B-152A-4C29-82C9-8156F57F37B0}"/>
              </a:ext>
            </a:extLst>
          </p:cNvPr>
          <p:cNvSpPr/>
          <p:nvPr/>
        </p:nvSpPr>
        <p:spPr>
          <a:xfrm>
            <a:off x="1854200" y="4903809"/>
            <a:ext cx="1308100" cy="402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Producer X</a:t>
            </a:r>
            <a:endParaRPr lang="zh-CN" altLang="en-US" sz="1600" dirty="0">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A7B621C0-BF90-4812-86A4-7D02BFBCA2D6}"/>
              </a:ext>
            </a:extLst>
          </p:cNvPr>
          <p:cNvSpPr/>
          <p:nvPr/>
        </p:nvSpPr>
        <p:spPr>
          <a:xfrm>
            <a:off x="5901265" y="3327403"/>
            <a:ext cx="1308100" cy="402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Consumer 1</a:t>
            </a:r>
            <a:endParaRPr lang="zh-CN" altLang="en-US" sz="1600"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F0F1DDBB-B60D-4E67-A4F2-90BEBC68D54F}"/>
              </a:ext>
            </a:extLst>
          </p:cNvPr>
          <p:cNvSpPr/>
          <p:nvPr/>
        </p:nvSpPr>
        <p:spPr>
          <a:xfrm>
            <a:off x="5901265" y="3901527"/>
            <a:ext cx="1308100" cy="402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Consumer 2</a:t>
            </a:r>
            <a:endParaRPr lang="zh-CN" altLang="en-US" sz="1600" dirty="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98F93852-F130-402E-9376-EBEC4165618B}"/>
              </a:ext>
            </a:extLst>
          </p:cNvPr>
          <p:cNvSpPr/>
          <p:nvPr/>
        </p:nvSpPr>
        <p:spPr>
          <a:xfrm>
            <a:off x="5901265" y="4836078"/>
            <a:ext cx="1308100" cy="402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Consumer Y</a:t>
            </a:r>
            <a:endParaRPr lang="zh-CN" altLang="en-US" sz="1600" dirty="0">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105BE4F3-97FB-4B4F-AD4D-79CD5EFFFD6E}"/>
              </a:ext>
            </a:extLst>
          </p:cNvPr>
          <p:cNvSpPr/>
          <p:nvPr/>
        </p:nvSpPr>
        <p:spPr>
          <a:xfrm>
            <a:off x="3699933" y="4017434"/>
            <a:ext cx="423333" cy="46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t>rN</a:t>
            </a:r>
            <a:endParaRPr lang="zh-CN" altLang="en-US" sz="1600" dirty="0"/>
          </a:p>
        </p:txBody>
      </p:sp>
      <p:sp>
        <p:nvSpPr>
          <p:cNvPr id="14" name="矩形 13">
            <a:extLst>
              <a:ext uri="{FF2B5EF4-FFF2-40B4-BE49-F238E27FC236}">
                <a16:creationId xmlns:a16="http://schemas.microsoft.com/office/drawing/2014/main" id="{779D85A9-EEA1-47A8-8B4E-A7ABB02D0C88}"/>
              </a:ext>
            </a:extLst>
          </p:cNvPr>
          <p:cNvSpPr/>
          <p:nvPr/>
        </p:nvSpPr>
        <p:spPr>
          <a:xfrm>
            <a:off x="4519083" y="4017434"/>
            <a:ext cx="423333" cy="46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r2</a:t>
            </a:r>
            <a:endParaRPr lang="zh-CN" altLang="en-US" sz="1600" dirty="0"/>
          </a:p>
        </p:txBody>
      </p:sp>
      <p:sp>
        <p:nvSpPr>
          <p:cNvPr id="15" name="矩形 14">
            <a:extLst>
              <a:ext uri="{FF2B5EF4-FFF2-40B4-BE49-F238E27FC236}">
                <a16:creationId xmlns:a16="http://schemas.microsoft.com/office/drawing/2014/main" id="{665249C8-24D0-48E8-B993-90257C290A2F}"/>
              </a:ext>
            </a:extLst>
          </p:cNvPr>
          <p:cNvSpPr/>
          <p:nvPr/>
        </p:nvSpPr>
        <p:spPr>
          <a:xfrm>
            <a:off x="4942416" y="4017434"/>
            <a:ext cx="423333" cy="46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r1</a:t>
            </a:r>
            <a:endParaRPr lang="zh-CN" altLang="en-US" sz="1600" dirty="0"/>
          </a:p>
        </p:txBody>
      </p:sp>
      <p:sp>
        <p:nvSpPr>
          <p:cNvPr id="4" name="文本框 3">
            <a:extLst>
              <a:ext uri="{FF2B5EF4-FFF2-40B4-BE49-F238E27FC236}">
                <a16:creationId xmlns:a16="http://schemas.microsoft.com/office/drawing/2014/main" id="{98D9585E-DCA3-4CD5-AAC8-F18F677DA85F}"/>
              </a:ext>
            </a:extLst>
          </p:cNvPr>
          <p:cNvSpPr txBox="1"/>
          <p:nvPr/>
        </p:nvSpPr>
        <p:spPr>
          <a:xfrm>
            <a:off x="4062676" y="3955656"/>
            <a:ext cx="438151" cy="677108"/>
          </a:xfrm>
          <a:prstGeom prst="rect">
            <a:avLst/>
          </a:prstGeom>
          <a:noFill/>
        </p:spPr>
        <p:txBody>
          <a:bodyPr wrap="square" rtlCol="0">
            <a:spAutoFit/>
          </a:bodyPr>
          <a:lstStyle/>
          <a:p>
            <a:r>
              <a:rPr lang="en-US" altLang="zh-CN" sz="3800" dirty="0"/>
              <a:t>…</a:t>
            </a:r>
            <a:endParaRPr lang="zh-CN" altLang="en-US" sz="3800" dirty="0"/>
          </a:p>
        </p:txBody>
      </p:sp>
      <p:cxnSp>
        <p:nvCxnSpPr>
          <p:cNvPr id="7" name="直接箭头连接符 6">
            <a:extLst>
              <a:ext uri="{FF2B5EF4-FFF2-40B4-BE49-F238E27FC236}">
                <a16:creationId xmlns:a16="http://schemas.microsoft.com/office/drawing/2014/main" id="{675DD593-4C4A-4D41-AAB5-44EE25191E60}"/>
              </a:ext>
            </a:extLst>
          </p:cNvPr>
          <p:cNvCxnSpPr>
            <a:cxnSpLocks/>
            <a:stCxn id="2" idx="3"/>
            <a:endCxn id="3" idx="1"/>
          </p:cNvCxnSpPr>
          <p:nvPr/>
        </p:nvCxnSpPr>
        <p:spPr>
          <a:xfrm>
            <a:off x="3162300" y="3596218"/>
            <a:ext cx="537633" cy="65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3B6D8F0-F65D-4771-A520-09C4ABA2286B}"/>
              </a:ext>
            </a:extLst>
          </p:cNvPr>
          <p:cNvCxnSpPr>
            <a:stCxn id="8" idx="3"/>
            <a:endCxn id="3" idx="1"/>
          </p:cNvCxnSpPr>
          <p:nvPr/>
        </p:nvCxnSpPr>
        <p:spPr>
          <a:xfrm>
            <a:off x="3162300" y="4170342"/>
            <a:ext cx="537633" cy="82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D916C1D-75DD-456D-B9AE-EBEF91DD3B1D}"/>
              </a:ext>
            </a:extLst>
          </p:cNvPr>
          <p:cNvCxnSpPr>
            <a:cxnSpLocks/>
            <a:stCxn id="9" idx="3"/>
            <a:endCxn id="3" idx="1"/>
          </p:cNvCxnSpPr>
          <p:nvPr/>
        </p:nvCxnSpPr>
        <p:spPr>
          <a:xfrm flipV="1">
            <a:off x="3162300" y="4252384"/>
            <a:ext cx="537633" cy="85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C45D00B-FE3D-477A-AD8E-4EE529097176}"/>
              </a:ext>
            </a:extLst>
          </p:cNvPr>
          <p:cNvCxnSpPr>
            <a:stCxn id="15" idx="3"/>
            <a:endCxn id="10" idx="1"/>
          </p:cNvCxnSpPr>
          <p:nvPr/>
        </p:nvCxnSpPr>
        <p:spPr>
          <a:xfrm flipV="1">
            <a:off x="5365749" y="3528487"/>
            <a:ext cx="535516" cy="72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00FF938-FB63-444D-8486-2A9D5D78A3A9}"/>
              </a:ext>
            </a:extLst>
          </p:cNvPr>
          <p:cNvCxnSpPr>
            <a:stCxn id="15" idx="3"/>
            <a:endCxn id="11" idx="1"/>
          </p:cNvCxnSpPr>
          <p:nvPr/>
        </p:nvCxnSpPr>
        <p:spPr>
          <a:xfrm flipV="1">
            <a:off x="5365749" y="4102611"/>
            <a:ext cx="535516" cy="14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5CF0F9F-D65D-4015-8CB9-7C099795C2F1}"/>
              </a:ext>
            </a:extLst>
          </p:cNvPr>
          <p:cNvCxnSpPr>
            <a:stCxn id="15" idx="3"/>
            <a:endCxn id="12" idx="1"/>
          </p:cNvCxnSpPr>
          <p:nvPr/>
        </p:nvCxnSpPr>
        <p:spPr>
          <a:xfrm>
            <a:off x="5365749" y="4252384"/>
            <a:ext cx="535516" cy="78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8550584-90F5-4B3F-B28F-93A72DE2712D}"/>
              </a:ext>
            </a:extLst>
          </p:cNvPr>
          <p:cNvSpPr txBox="1"/>
          <p:nvPr/>
        </p:nvSpPr>
        <p:spPr>
          <a:xfrm>
            <a:off x="2255042" y="4340084"/>
            <a:ext cx="438151" cy="677108"/>
          </a:xfrm>
          <a:prstGeom prst="rect">
            <a:avLst/>
          </a:prstGeom>
          <a:noFill/>
        </p:spPr>
        <p:txBody>
          <a:bodyPr wrap="square" rtlCol="0">
            <a:spAutoFit/>
          </a:bodyPr>
          <a:lstStyle/>
          <a:p>
            <a:r>
              <a:rPr lang="en-US" altLang="zh-CN" sz="3800" dirty="0"/>
              <a:t>…</a:t>
            </a:r>
            <a:endParaRPr lang="zh-CN" altLang="en-US" sz="3800" dirty="0"/>
          </a:p>
        </p:txBody>
      </p:sp>
      <p:sp>
        <p:nvSpPr>
          <p:cNvPr id="32" name="文本框 31">
            <a:extLst>
              <a:ext uri="{FF2B5EF4-FFF2-40B4-BE49-F238E27FC236}">
                <a16:creationId xmlns:a16="http://schemas.microsoft.com/office/drawing/2014/main" id="{03AF25DD-189B-4262-9A9A-BA120F57FDFF}"/>
              </a:ext>
            </a:extLst>
          </p:cNvPr>
          <p:cNvSpPr txBox="1"/>
          <p:nvPr/>
        </p:nvSpPr>
        <p:spPr>
          <a:xfrm>
            <a:off x="6320363" y="4252384"/>
            <a:ext cx="438151" cy="677108"/>
          </a:xfrm>
          <a:prstGeom prst="rect">
            <a:avLst/>
          </a:prstGeom>
          <a:noFill/>
        </p:spPr>
        <p:txBody>
          <a:bodyPr wrap="square" rtlCol="0">
            <a:spAutoFit/>
          </a:bodyPr>
          <a:lstStyle/>
          <a:p>
            <a:r>
              <a:rPr lang="en-US" altLang="zh-CN" sz="3800" dirty="0"/>
              <a:t>…</a:t>
            </a:r>
            <a:endParaRPr lang="zh-CN" altLang="en-US" sz="3800" dirty="0"/>
          </a:p>
        </p:txBody>
      </p:sp>
      <p:sp>
        <p:nvSpPr>
          <p:cNvPr id="27" name="矩形 26">
            <a:extLst>
              <a:ext uri="{FF2B5EF4-FFF2-40B4-BE49-F238E27FC236}">
                <a16:creationId xmlns:a16="http://schemas.microsoft.com/office/drawing/2014/main" id="{E086B3FF-3B4A-466A-A88B-5254B875B638}"/>
              </a:ext>
            </a:extLst>
          </p:cNvPr>
          <p:cNvSpPr/>
          <p:nvPr/>
        </p:nvSpPr>
        <p:spPr>
          <a:xfrm>
            <a:off x="4057649" y="4510371"/>
            <a:ext cx="827471" cy="369332"/>
          </a:xfrm>
          <a:prstGeom prst="rect">
            <a:avLst/>
          </a:prstGeom>
        </p:spPr>
        <p:txBody>
          <a:bodyPr wrap="none">
            <a:spAutoFit/>
          </a:bodyPr>
          <a:lstStyle/>
          <a:p>
            <a:r>
              <a:rPr lang="zh-CN" altLang="en-US" b="1" dirty="0">
                <a:ea typeface="宋体" panose="02010600030101010101" pitchFamily="2" charset="-122"/>
              </a:rPr>
              <a:t>buffer</a:t>
            </a:r>
            <a:endParaRPr lang="zh-CN" altLang="en-US" b="1" dirty="0"/>
          </a:p>
        </p:txBody>
      </p:sp>
      <p:sp>
        <p:nvSpPr>
          <p:cNvPr id="28" name="矩形 27">
            <a:extLst>
              <a:ext uri="{FF2B5EF4-FFF2-40B4-BE49-F238E27FC236}">
                <a16:creationId xmlns:a16="http://schemas.microsoft.com/office/drawing/2014/main" id="{F79201C7-FC72-4830-ABC2-F98B8EEE3C24}"/>
              </a:ext>
            </a:extLst>
          </p:cNvPr>
          <p:cNvSpPr/>
          <p:nvPr/>
        </p:nvSpPr>
        <p:spPr>
          <a:xfrm>
            <a:off x="3699933" y="4017434"/>
            <a:ext cx="1665816" cy="4699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38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1E00DF-2A3E-42EF-AF94-BB53E36867F9}"/>
              </a:ext>
            </a:extLst>
          </p:cNvPr>
          <p:cNvSpPr txBox="1"/>
          <p:nvPr>
            <p:custDataLst>
              <p:tags r:id="rId2"/>
            </p:custDataLst>
          </p:nvPr>
        </p:nvSpPr>
        <p:spPr>
          <a:xfrm>
            <a:off x="914559" y="635000"/>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are the three states of a process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矩形: 圆角 4">
            <a:extLst>
              <a:ext uri="{FF2B5EF4-FFF2-40B4-BE49-F238E27FC236}">
                <a16:creationId xmlns:a16="http://schemas.microsoft.com/office/drawing/2014/main" id="{50C51B10-F383-49B8-BF6A-E3212CF235B5}"/>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1AC59632-E5B1-4786-B48F-8DAD151D9876}"/>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6B351715-D1FA-4532-920C-8D0E76CF6BD7}"/>
              </a:ext>
            </a:extLst>
          </p:cNvPr>
          <p:cNvSpPr/>
          <p:nvPr>
            <p:custDataLst>
              <p:tags r:id="rId5"/>
            </p:custDataLst>
          </p:nvPr>
        </p:nvSpPr>
        <p:spPr>
          <a:xfrm>
            <a:off x="9526588"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7" name="文本框 16">
            <a:extLst>
              <a:ext uri="{FF2B5EF4-FFF2-40B4-BE49-F238E27FC236}">
                <a16:creationId xmlns:a16="http://schemas.microsoft.com/office/drawing/2014/main" id="{86243C9F-8147-48CB-8630-9D092E5BCA59}"/>
              </a:ext>
            </a:extLst>
          </p:cNvPr>
          <p:cNvSpPr txBox="1"/>
          <p:nvPr>
            <p:custDataLst>
              <p:tags r:id="rId6"/>
            </p:custDataLst>
          </p:nvPr>
        </p:nvSpPr>
        <p:spPr>
          <a:xfrm>
            <a:off x="9615488"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B076F4C9-960B-4E81-BE08-291ACBE09C9F}"/>
              </a:ext>
            </a:extLst>
          </p:cNvPr>
          <p:cNvSpPr txBox="1"/>
          <p:nvPr>
            <p:custDataLst>
              <p:tags r:id="rId7"/>
            </p:custDataLst>
          </p:nvPr>
        </p:nvSpPr>
        <p:spPr>
          <a:xfrm>
            <a:off x="9780588" y="1270000"/>
            <a:ext cx="3332480" cy="40011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Running, ready, blocked;</a:t>
            </a:r>
            <a:endParaRPr kumimoji="0" lang="zh-CN" altLang="en-US"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6" name="组合 15">
            <a:extLst>
              <a:ext uri="{FF2B5EF4-FFF2-40B4-BE49-F238E27FC236}">
                <a16:creationId xmlns:a16="http://schemas.microsoft.com/office/drawing/2014/main" id="{9BB8A96D-E045-4606-8546-C39DB9EF351A}"/>
              </a:ext>
            </a:extLst>
          </p:cNvPr>
          <p:cNvGrpSpPr/>
          <p:nvPr>
            <p:custDataLst>
              <p:tags r:id="rId8"/>
            </p:custDataLst>
          </p:nvPr>
        </p:nvGrpSpPr>
        <p:grpSpPr>
          <a:xfrm>
            <a:off x="9539288" y="0"/>
            <a:ext cx="3815080" cy="647700"/>
            <a:chOff x="9539288" y="0"/>
            <a:chExt cx="3815080" cy="647700"/>
          </a:xfrm>
        </p:grpSpPr>
        <p:sp>
          <p:nvSpPr>
            <p:cNvPr id="13" name="RemarkBack">
              <a:extLst>
                <a:ext uri="{FF2B5EF4-FFF2-40B4-BE49-F238E27FC236}">
                  <a16:creationId xmlns:a16="http://schemas.microsoft.com/office/drawing/2014/main" id="{4D81A637-43FC-4F83-8A9A-29DAC808FC56}"/>
                </a:ext>
              </a:extLst>
            </p:cNvPr>
            <p:cNvSpPr/>
            <p:nvPr>
              <p:custDataLst>
                <p:tags r:id="rId18"/>
              </p:custDataLst>
            </p:nvPr>
          </p:nvSpPr>
          <p:spPr>
            <a:xfrm>
              <a:off x="9539288"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Block">
              <a:extLst>
                <a:ext uri="{FF2B5EF4-FFF2-40B4-BE49-F238E27FC236}">
                  <a16:creationId xmlns:a16="http://schemas.microsoft.com/office/drawing/2014/main" id="{7A5C9CDD-1D11-4A6E-9B25-BAC8FE34C650}"/>
                </a:ext>
              </a:extLst>
            </p:cNvPr>
            <p:cNvSpPr/>
            <p:nvPr>
              <p:custDataLst>
                <p:tags r:id="rId19"/>
              </p:custDataLst>
            </p:nvPr>
          </p:nvSpPr>
          <p:spPr>
            <a:xfrm>
              <a:off x="9539288"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TitleText">
              <a:extLst>
                <a:ext uri="{FF2B5EF4-FFF2-40B4-BE49-F238E27FC236}">
                  <a16:creationId xmlns:a16="http://schemas.microsoft.com/office/drawing/2014/main" id="{149D058F-BDA7-4EE3-8EE7-E15328B43E37}"/>
                </a:ext>
              </a:extLst>
            </p:cNvPr>
            <p:cNvSpPr txBox="1"/>
            <p:nvPr>
              <p:custDataLst>
                <p:tags r:id="rId20"/>
              </p:custDataLst>
            </p:nvPr>
          </p:nvSpPr>
          <p:spPr>
            <a:xfrm>
              <a:off x="9780588"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91CBD6A-4F37-45B0-B3E9-7A2B62DB81BE}"/>
              </a:ext>
            </a:extLst>
          </p:cNvPr>
          <p:cNvSpPr/>
          <p:nvPr>
            <p:custDataLst>
              <p:tags r:id="rId9"/>
            </p:custDataLst>
          </p:nvPr>
        </p:nvSpPr>
        <p:spPr>
          <a:xfrm>
            <a:off x="9539288"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a:extLst>
              <a:ext uri="{FF2B5EF4-FFF2-40B4-BE49-F238E27FC236}">
                <a16:creationId xmlns:a16="http://schemas.microsoft.com/office/drawing/2014/main" id="{6EEFC84D-5DB9-4C5E-A491-8626961D0EFC}"/>
              </a:ext>
            </a:extLst>
          </p:cNvPr>
          <p:cNvSpPr/>
          <p:nvPr>
            <p:custDataLst>
              <p:tags r:id="rId10"/>
            </p:custDataLst>
          </p:nvPr>
        </p:nvSpPr>
        <p:spPr>
          <a:xfrm>
            <a:off x="9539288"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a:extLst>
              <a:ext uri="{FF2B5EF4-FFF2-40B4-BE49-F238E27FC236}">
                <a16:creationId xmlns:a16="http://schemas.microsoft.com/office/drawing/2014/main" id="{4C921A01-F3B3-4E02-8957-1C1831FE4681}"/>
              </a:ext>
            </a:extLst>
          </p:cNvPr>
          <p:cNvSpPr txBox="1"/>
          <p:nvPr>
            <p:custDataLst>
              <p:tags r:id="rId11"/>
            </p:custDataLst>
          </p:nvPr>
        </p:nvSpPr>
        <p:spPr>
          <a:xfrm>
            <a:off x="9780588"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0EFC6B8D-F546-4CAC-B5C4-56384F1094F3}"/>
              </a:ext>
            </a:extLst>
          </p:cNvPr>
          <p:cNvGrpSpPr/>
          <p:nvPr>
            <p:custDataLst>
              <p:tags r:id="rId12"/>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511E652B-CA2F-464B-8026-99DB8F1560A5}"/>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CFC03D62-9CFE-4C23-A7B2-EF8BE65C308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DFFF294-F872-4840-8475-7BF8F369E0F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42B1F41-C513-4252-A83F-1F99904C0B0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11829EA-79C3-49D4-A041-180EAE7FA43D}"/>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31168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F970932-0DFC-4E8C-A5D1-19AEDD671A23}" type="slidenum">
              <a:rPr lang="zh-CN" altLang="en-US" sz="1400">
                <a:ea typeface="宋体" panose="02010600030101010101" pitchFamily="2" charset="-122"/>
              </a:rPr>
              <a:pPr algn="r" eaLnBrk="1" hangingPunct="1"/>
              <a:t>20</a:t>
            </a:fld>
            <a:endParaRPr lang="en-US" sz="1400">
              <a:ea typeface="宋体" panose="02010600030101010101" pitchFamily="2" charset="-122"/>
            </a:endParaRPr>
          </a:p>
        </p:txBody>
      </p:sp>
      <p:sp>
        <p:nvSpPr>
          <p:cNvPr id="58371" name="Rectangle 2"/>
          <p:cNvSpPr>
            <a:spLocks noGrp="1" noChangeArrowheads="1"/>
          </p:cNvSpPr>
          <p:nvPr>
            <p:ph type="title" idx="4294967295"/>
          </p:nvPr>
        </p:nvSpPr>
        <p:spPr>
          <a:xfrm>
            <a:off x="558007" y="138113"/>
            <a:ext cx="7772400" cy="828675"/>
          </a:xfrm>
        </p:spPr>
        <p:txBody>
          <a:bodyPr/>
          <a:lstStyle/>
          <a:p>
            <a:pPr algn="ctr"/>
            <a:r>
              <a:rPr lang="en-US" altLang="zh-CN" sz="3600" b="1" dirty="0">
                <a:ea typeface="宋体" panose="02010600030101010101" pitchFamily="2" charset="-122"/>
              </a:rPr>
              <a:t>Producer-Consumer Problem</a:t>
            </a:r>
            <a:endParaRPr lang="en-US" altLang="zh-CN" dirty="0">
              <a:ea typeface="宋体" panose="02010600030101010101" pitchFamily="2" charset="-122"/>
            </a:endParaRPr>
          </a:p>
        </p:txBody>
      </p:sp>
      <p:sp>
        <p:nvSpPr>
          <p:cNvPr id="58372" name="Rectangle 3"/>
          <p:cNvSpPr>
            <a:spLocks noGrp="1" noChangeArrowheads="1"/>
          </p:cNvSpPr>
          <p:nvPr>
            <p:ph type="body" idx="4294967295"/>
          </p:nvPr>
        </p:nvSpPr>
        <p:spPr>
          <a:xfrm>
            <a:off x="-224631" y="6143626"/>
            <a:ext cx="9559925" cy="714375"/>
          </a:xfrm>
        </p:spPr>
        <p:txBody>
          <a:bodyPr/>
          <a:lstStyle/>
          <a:p>
            <a:pPr algn="ctr" eaLnBrk="1" hangingPunct="1">
              <a:buFontTx/>
              <a:buNone/>
            </a:pPr>
            <a:r>
              <a:rPr lang="en-US" altLang="zh-CN" dirty="0">
                <a:ea typeface="宋体" panose="02010600030101010101" pitchFamily="2" charset="-122"/>
              </a:rPr>
              <a:t>Producer-consumer problem with fatal race condition</a:t>
            </a:r>
          </a:p>
        </p:txBody>
      </p:sp>
      <p:pic>
        <p:nvPicPr>
          <p:cNvPr id="583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7670" y="966788"/>
            <a:ext cx="5553075"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542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4BFE8778-ED01-46E6-901E-7DED4400A8D2}" type="slidenum">
              <a:rPr lang="zh-CN" altLang="en-US" sz="1400">
                <a:ea typeface="宋体" panose="02010600030101010101" pitchFamily="2" charset="-122"/>
              </a:rPr>
              <a:pPr algn="r" eaLnBrk="1" hangingPunct="1"/>
              <a:t>21</a:t>
            </a:fld>
            <a:endParaRPr lang="en-US" sz="1400">
              <a:ea typeface="宋体" panose="02010600030101010101" pitchFamily="2" charset="-122"/>
            </a:endParaRPr>
          </a:p>
        </p:txBody>
      </p:sp>
      <p:sp>
        <p:nvSpPr>
          <p:cNvPr id="59395" name="Rectangle 2"/>
          <p:cNvSpPr>
            <a:spLocks noGrp="1" noChangeArrowheads="1"/>
          </p:cNvSpPr>
          <p:nvPr>
            <p:ph type="title" idx="4294967295"/>
          </p:nvPr>
        </p:nvSpPr>
        <p:spPr>
          <a:xfrm>
            <a:off x="672524" y="118319"/>
            <a:ext cx="7888070" cy="1325563"/>
          </a:xfrm>
        </p:spPr>
        <p:txBody>
          <a:bodyPr>
            <a:normAutofit/>
          </a:bodyPr>
          <a:lstStyle/>
          <a:p>
            <a:pPr eaLnBrk="1" hangingPunct="1"/>
            <a:r>
              <a:rPr lang="en-US" altLang="zh-CN" sz="3800" b="1" dirty="0">
                <a:ea typeface="宋体" panose="02010600030101010101" pitchFamily="2" charset="-122"/>
              </a:rPr>
              <a:t>Semaphores [E.W. Dijkstra, 1965]</a:t>
            </a:r>
          </a:p>
        </p:txBody>
      </p:sp>
      <p:sp>
        <p:nvSpPr>
          <p:cNvPr id="59396" name="Rectangle 3"/>
          <p:cNvSpPr>
            <a:spLocks noGrp="1" noChangeArrowheads="1"/>
          </p:cNvSpPr>
          <p:nvPr>
            <p:ph type="body" idx="4294967295"/>
          </p:nvPr>
        </p:nvSpPr>
        <p:spPr>
          <a:xfrm>
            <a:off x="643732" y="1560513"/>
            <a:ext cx="7815262" cy="4830762"/>
          </a:xfrm>
          <a:noFill/>
        </p:spPr>
        <p:txBody>
          <a:bodyPr>
            <a:normAutofit lnSpcReduction="10000"/>
          </a:bodyPr>
          <a:lstStyle/>
          <a:p>
            <a:pPr eaLnBrk="1" hangingPunct="1">
              <a:lnSpc>
                <a:spcPct val="90000"/>
              </a:lnSpc>
              <a:buFont typeface="Wingdings" panose="05000000000000000000" pitchFamily="2" charset="2"/>
              <a:buChar char="l"/>
            </a:pPr>
            <a:r>
              <a:rPr lang="en-US" altLang="zh-CN" sz="2400" b="1" dirty="0">
                <a:solidFill>
                  <a:srgbClr val="C00000"/>
                </a:solidFill>
                <a:ea typeface="宋体" panose="02010600030101010101" pitchFamily="2" charset="-122"/>
              </a:rPr>
              <a:t>A SEMAPHORE, S, is a structure consisting of two parts:</a:t>
            </a:r>
          </a:p>
          <a:p>
            <a:pPr eaLnBrk="1" hangingPunct="1">
              <a:lnSpc>
                <a:spcPct val="90000"/>
              </a:lnSpc>
              <a:buFontTx/>
              <a:buNone/>
            </a:pPr>
            <a:r>
              <a:rPr lang="en-US" altLang="zh-CN" sz="2400" b="1" dirty="0">
                <a:solidFill>
                  <a:srgbClr val="C00000"/>
                </a:solidFill>
                <a:ea typeface="宋体" panose="02010600030101010101" pitchFamily="2" charset="-122"/>
              </a:rPr>
              <a:t>    (a) an integer counter, COUNT</a:t>
            </a:r>
          </a:p>
          <a:p>
            <a:pPr eaLnBrk="1" hangingPunct="1">
              <a:lnSpc>
                <a:spcPct val="90000"/>
              </a:lnSpc>
              <a:buFontTx/>
              <a:buNone/>
            </a:pPr>
            <a:r>
              <a:rPr lang="en-US" altLang="zh-CN" sz="2400" b="1" dirty="0">
                <a:solidFill>
                  <a:srgbClr val="C00000"/>
                </a:solidFill>
                <a:ea typeface="宋体" panose="02010600030101010101" pitchFamily="2" charset="-122"/>
              </a:rPr>
              <a:t>    (b) a queue of </a:t>
            </a:r>
            <a:r>
              <a:rPr lang="en-US" altLang="zh-CN" sz="2400" b="1" dirty="0" err="1">
                <a:solidFill>
                  <a:srgbClr val="C00000"/>
                </a:solidFill>
                <a:ea typeface="宋体" panose="02010600030101010101" pitchFamily="2" charset="-122"/>
              </a:rPr>
              <a:t>pids</a:t>
            </a:r>
            <a:r>
              <a:rPr lang="en-US" altLang="zh-CN" sz="2400" b="1" dirty="0">
                <a:solidFill>
                  <a:srgbClr val="C00000"/>
                </a:solidFill>
                <a:ea typeface="宋体" panose="02010600030101010101" pitchFamily="2" charset="-122"/>
              </a:rPr>
              <a:t> of blocked processes, Q</a:t>
            </a:r>
          </a:p>
          <a:p>
            <a:pPr eaLnBrk="1" hangingPunct="1">
              <a:lnSpc>
                <a:spcPct val="90000"/>
              </a:lnSpc>
            </a:pPr>
            <a:endParaRPr lang="en-US" altLang="zh-CN" sz="2400" dirty="0">
              <a:ea typeface="宋体" panose="02010600030101010101" pitchFamily="2" charset="-122"/>
            </a:endParaRPr>
          </a:p>
          <a:p>
            <a:pPr eaLnBrk="1" hangingPunct="1">
              <a:lnSpc>
                <a:spcPct val="90000"/>
              </a:lnSpc>
              <a:buFont typeface="Wingdings" panose="05000000000000000000" pitchFamily="2" charset="2"/>
              <a:buChar char="l"/>
            </a:pPr>
            <a:r>
              <a:rPr lang="en-US" altLang="zh-CN" sz="2400" dirty="0">
                <a:ea typeface="宋体" panose="02010600030101010101" pitchFamily="2" charset="-122"/>
              </a:rPr>
              <a:t>That is,</a:t>
            </a:r>
          </a:p>
          <a:p>
            <a:pPr eaLnBrk="1" hangingPunct="1">
              <a:lnSpc>
                <a:spcPct val="90000"/>
              </a:lnSpc>
              <a:buFontTx/>
              <a:buNone/>
            </a:pPr>
            <a:r>
              <a:rPr lang="en-US" altLang="zh-CN" sz="2400" dirty="0">
                <a:ea typeface="宋体" panose="02010600030101010101" pitchFamily="2" charset="-122"/>
              </a:rPr>
              <a:t>   </a:t>
            </a:r>
            <a:r>
              <a:rPr lang="en-US" altLang="zh-CN" sz="2400" dirty="0" err="1">
                <a:ea typeface="宋体" panose="02010600030101010101" pitchFamily="2" charset="-122"/>
              </a:rPr>
              <a:t>struct</a:t>
            </a:r>
            <a:r>
              <a:rPr lang="en-US" altLang="zh-CN" sz="2400" dirty="0">
                <a:ea typeface="宋体" panose="02010600030101010101" pitchFamily="2" charset="-122"/>
              </a:rPr>
              <a:t> </a:t>
            </a:r>
            <a:r>
              <a:rPr lang="en-US" altLang="zh-CN" sz="2400" dirty="0" err="1">
                <a:ea typeface="宋体" panose="02010600030101010101" pitchFamily="2" charset="-122"/>
              </a:rPr>
              <a:t>sem_struct</a:t>
            </a:r>
            <a:r>
              <a:rPr lang="en-US" altLang="zh-CN" sz="2400" dirty="0">
                <a:ea typeface="宋体" panose="02010600030101010101" pitchFamily="2" charset="-122"/>
              </a:rPr>
              <a:t> {</a:t>
            </a:r>
          </a:p>
          <a:p>
            <a:pPr eaLnBrk="1" hangingPunct="1">
              <a:lnSpc>
                <a:spcPct val="90000"/>
              </a:lnSpc>
              <a:buFontTx/>
              <a:buNone/>
            </a:pP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 count;</a:t>
            </a:r>
          </a:p>
          <a:p>
            <a:pPr eaLnBrk="1" hangingPunct="1">
              <a:lnSpc>
                <a:spcPct val="90000"/>
              </a:lnSpc>
              <a:buFontTx/>
              <a:buNone/>
            </a:pPr>
            <a:r>
              <a:rPr lang="en-US" altLang="zh-CN" sz="2400" dirty="0">
                <a:ea typeface="宋体" panose="02010600030101010101" pitchFamily="2" charset="-122"/>
              </a:rPr>
              <a:t>	  queue Q;</a:t>
            </a:r>
          </a:p>
          <a:p>
            <a:pPr eaLnBrk="1" hangingPunct="1">
              <a:lnSpc>
                <a:spcPct val="90000"/>
              </a:lnSpc>
              <a:buFontTx/>
              <a:buNone/>
            </a:pPr>
            <a:r>
              <a:rPr lang="en-US" altLang="zh-CN" sz="2400" dirty="0">
                <a:ea typeface="宋体" panose="02010600030101010101" pitchFamily="2" charset="-122"/>
              </a:rPr>
              <a:t>	} semaphore;</a:t>
            </a:r>
          </a:p>
          <a:p>
            <a:pPr eaLnBrk="1" hangingPunct="1">
              <a:lnSpc>
                <a:spcPct val="90000"/>
              </a:lnSpc>
              <a:buFontTx/>
              <a:buNone/>
            </a:pPr>
            <a:endParaRPr lang="en-US" altLang="zh-CN" sz="2400" dirty="0">
              <a:ea typeface="宋体" panose="02010600030101010101" pitchFamily="2" charset="-122"/>
            </a:endParaRPr>
          </a:p>
          <a:p>
            <a:pPr eaLnBrk="1" hangingPunct="1">
              <a:lnSpc>
                <a:spcPct val="90000"/>
              </a:lnSpc>
              <a:buFontTx/>
              <a:buNone/>
            </a:pPr>
            <a:r>
              <a:rPr lang="en-US" altLang="zh-CN" sz="2400" dirty="0">
                <a:ea typeface="宋体" panose="02010600030101010101" pitchFamily="2" charset="-122"/>
              </a:rPr>
              <a:t>	semaphore S;</a:t>
            </a:r>
          </a:p>
        </p:txBody>
      </p:sp>
    </p:spTree>
    <p:extLst>
      <p:ext uri="{BB962C8B-B14F-4D97-AF65-F5344CB8AC3E}">
        <p14:creationId xmlns:p14="http://schemas.microsoft.com/office/powerpoint/2010/main" val="240219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2526141A-6474-4949-9683-F98EA32A883E}" type="slidenum">
              <a:rPr lang="zh-CN" altLang="en-US" sz="1400">
                <a:ea typeface="宋体" panose="02010600030101010101" pitchFamily="2" charset="-122"/>
              </a:rPr>
              <a:pPr algn="r" eaLnBrk="1" hangingPunct="1"/>
              <a:t>22</a:t>
            </a:fld>
            <a:endParaRPr lang="en-US" sz="1400">
              <a:ea typeface="宋体" panose="02010600030101010101" pitchFamily="2" charset="-122"/>
            </a:endParaRPr>
          </a:p>
        </p:txBody>
      </p:sp>
      <p:sp>
        <p:nvSpPr>
          <p:cNvPr id="60419" name="Rectangle 2"/>
          <p:cNvSpPr>
            <a:spLocks noGrp="1" noChangeArrowheads="1"/>
          </p:cNvSpPr>
          <p:nvPr>
            <p:ph type="title" idx="4294967295"/>
          </p:nvPr>
        </p:nvSpPr>
        <p:spPr>
          <a:xfrm>
            <a:off x="665167" y="100795"/>
            <a:ext cx="7888070" cy="1325563"/>
          </a:xfrm>
        </p:spPr>
        <p:txBody>
          <a:bodyPr>
            <a:normAutofit/>
          </a:bodyPr>
          <a:lstStyle/>
          <a:p>
            <a:pPr algn="ctr" eaLnBrk="1" hangingPunct="1"/>
            <a:r>
              <a:rPr lang="en-US" altLang="zh-CN" sz="3800" b="1" dirty="0">
                <a:ea typeface="宋体" panose="02010600030101010101" pitchFamily="2" charset="-122"/>
              </a:rPr>
              <a:t>Semaphores [E.W. Dijkstra, 1965]</a:t>
            </a:r>
          </a:p>
        </p:txBody>
      </p:sp>
      <p:sp>
        <p:nvSpPr>
          <p:cNvPr id="60420" name="Rectangle 3"/>
          <p:cNvSpPr>
            <a:spLocks noGrp="1" noChangeArrowheads="1"/>
          </p:cNvSpPr>
          <p:nvPr>
            <p:ph type="body" idx="4294967295"/>
          </p:nvPr>
        </p:nvSpPr>
        <p:spPr>
          <a:xfrm>
            <a:off x="479048" y="1383738"/>
            <a:ext cx="8232027" cy="2018963"/>
          </a:xfrm>
          <a:noFill/>
        </p:spPr>
        <p:txBody>
          <a:bodyPr>
            <a:normAutofit lnSpcReduction="10000"/>
          </a:bodyPr>
          <a:lstStyle/>
          <a:p>
            <a:pPr eaLnBrk="1" hangingPunct="1">
              <a:lnSpc>
                <a:spcPct val="100000"/>
              </a:lnSpc>
              <a:buFont typeface="Wingdings" panose="05000000000000000000" pitchFamily="2" charset="2"/>
              <a:buChar char="l"/>
            </a:pPr>
            <a:r>
              <a:rPr lang="en-US" altLang="zh-CN" sz="2800" dirty="0">
                <a:ea typeface="宋体" panose="02010600030101010101" pitchFamily="2" charset="-122"/>
              </a:rPr>
              <a:t>There are two operations on semaphores, </a:t>
            </a:r>
            <a:r>
              <a:rPr lang="en-US" altLang="zh-CN" sz="2800" b="1" dirty="0">
                <a:solidFill>
                  <a:srgbClr val="C00000"/>
                </a:solidFill>
                <a:ea typeface="宋体" panose="02010600030101010101" pitchFamily="2" charset="-122"/>
              </a:rPr>
              <a:t>UP</a:t>
            </a:r>
            <a:r>
              <a:rPr lang="en-US" altLang="zh-CN" sz="2800" dirty="0">
                <a:ea typeface="宋体" panose="02010600030101010101" pitchFamily="2" charset="-122"/>
              </a:rPr>
              <a:t> and </a:t>
            </a:r>
            <a:r>
              <a:rPr lang="en-US" altLang="zh-CN" sz="2800" b="1" dirty="0">
                <a:solidFill>
                  <a:srgbClr val="C00000"/>
                </a:solidFill>
                <a:ea typeface="宋体" panose="02010600030101010101" pitchFamily="2" charset="-122"/>
              </a:rPr>
              <a:t>DOWN</a:t>
            </a:r>
            <a:r>
              <a:rPr lang="en-US" altLang="zh-CN" sz="2800" dirty="0">
                <a:ea typeface="宋体" panose="02010600030101010101" pitchFamily="2" charset="-122"/>
              </a:rPr>
              <a:t> (PV).  These operations must be </a:t>
            </a:r>
            <a:r>
              <a:rPr lang="en-US" altLang="zh-CN" sz="2800" b="1" dirty="0">
                <a:solidFill>
                  <a:srgbClr val="003399"/>
                </a:solidFill>
                <a:ea typeface="宋体" panose="02010600030101010101" pitchFamily="2" charset="-122"/>
              </a:rPr>
              <a:t>executed atomically </a:t>
            </a:r>
            <a:r>
              <a:rPr lang="en-US" altLang="zh-CN" sz="2800" dirty="0">
                <a:ea typeface="宋体" panose="02010600030101010101" pitchFamily="2" charset="-122"/>
              </a:rPr>
              <a:t>(that is in mutual exclusion). Suppose that P is the process  making the system call. The operations are defined  as follows:</a:t>
            </a:r>
            <a:r>
              <a:rPr lang="en-US" altLang="zh-CN" sz="2000" dirty="0">
                <a:ea typeface="宋体" panose="02010600030101010101" pitchFamily="2" charset="-122"/>
              </a:rPr>
              <a:t> 	</a:t>
            </a:r>
            <a:endParaRPr lang="en-US" altLang="zh-CN" sz="1200" dirty="0">
              <a:ea typeface="宋体" panose="02010600030101010101" pitchFamily="2" charset="-122"/>
            </a:endParaRPr>
          </a:p>
        </p:txBody>
      </p:sp>
      <p:sp>
        <p:nvSpPr>
          <p:cNvPr id="2" name="矩形 1">
            <a:extLst>
              <a:ext uri="{FF2B5EF4-FFF2-40B4-BE49-F238E27FC236}">
                <a16:creationId xmlns:a16="http://schemas.microsoft.com/office/drawing/2014/main" id="{1B15D6BC-CE44-4875-B893-EF9CC5010A91}"/>
              </a:ext>
            </a:extLst>
          </p:cNvPr>
          <p:cNvSpPr/>
          <p:nvPr/>
        </p:nvSpPr>
        <p:spPr>
          <a:xfrm>
            <a:off x="764698" y="3591375"/>
            <a:ext cx="7897826" cy="2862322"/>
          </a:xfrm>
          <a:prstGeom prst="rect">
            <a:avLst/>
          </a:prstGeom>
          <a:ln w="25400">
            <a:solidFill>
              <a:schemeClr val="accent1"/>
            </a:solidFill>
          </a:ln>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DOWN(S):</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S.count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&gt; 0)</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S.count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S.count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- 1;</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else</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block(P); that is,</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 enqueue the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pid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of P in S.Q,</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(b) block process P (remove the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pid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from the ready queue)</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 pass control to the scheduler.</a:t>
            </a:r>
          </a:p>
        </p:txBody>
      </p:sp>
    </p:spTree>
    <p:extLst>
      <p:ext uri="{BB962C8B-B14F-4D97-AF65-F5344CB8AC3E}">
        <p14:creationId xmlns:p14="http://schemas.microsoft.com/office/powerpoint/2010/main" val="423966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836C008E-BA23-4BC1-8BEC-268A404EDB99}" type="slidenum">
              <a:rPr lang="zh-CN" altLang="en-US" sz="1400">
                <a:ea typeface="宋体" panose="02010600030101010101" pitchFamily="2" charset="-122"/>
              </a:rPr>
              <a:pPr algn="r" eaLnBrk="1" hangingPunct="1"/>
              <a:t>23</a:t>
            </a:fld>
            <a:endParaRPr lang="en-US" sz="1400">
              <a:ea typeface="宋体" panose="02010600030101010101" pitchFamily="2" charset="-122"/>
            </a:endParaRPr>
          </a:p>
        </p:txBody>
      </p:sp>
      <p:sp>
        <p:nvSpPr>
          <p:cNvPr id="61443" name="Rectangle 2"/>
          <p:cNvSpPr>
            <a:spLocks noGrp="1" noChangeArrowheads="1"/>
          </p:cNvSpPr>
          <p:nvPr>
            <p:ph type="title" idx="4294967295"/>
          </p:nvPr>
        </p:nvSpPr>
        <p:spPr>
          <a:xfrm>
            <a:off x="672524" y="110227"/>
            <a:ext cx="7888070" cy="1325563"/>
          </a:xfrm>
        </p:spPr>
        <p:txBody>
          <a:bodyPr>
            <a:normAutofit/>
          </a:bodyPr>
          <a:lstStyle/>
          <a:p>
            <a:pPr algn="ctr" eaLnBrk="1" hangingPunct="1"/>
            <a:r>
              <a:rPr lang="en-US" altLang="zh-CN" sz="3800" b="1" dirty="0">
                <a:ea typeface="宋体" panose="02010600030101010101" pitchFamily="2" charset="-122"/>
              </a:rPr>
              <a:t>Semaphores [E.W. Dijkstra, 1965]</a:t>
            </a:r>
          </a:p>
        </p:txBody>
      </p:sp>
      <p:sp>
        <p:nvSpPr>
          <p:cNvPr id="61444" name="Rectangle 3"/>
          <p:cNvSpPr>
            <a:spLocks noGrp="1" noChangeArrowheads="1"/>
          </p:cNvSpPr>
          <p:nvPr>
            <p:ph type="body" idx="4294967295"/>
          </p:nvPr>
        </p:nvSpPr>
        <p:spPr>
          <a:xfrm>
            <a:off x="866263" y="1739704"/>
            <a:ext cx="7815262" cy="4102746"/>
          </a:xfrm>
          <a:noFill/>
          <a:ln w="25400">
            <a:solidFill>
              <a:schemeClr val="accent1"/>
            </a:solidFill>
          </a:ln>
        </p:spPr>
        <p:txBody>
          <a:bodyPr/>
          <a:lstStyle/>
          <a:p>
            <a:pPr eaLnBrk="1" hangingPunct="1">
              <a:buFontTx/>
              <a:buNone/>
            </a:pPr>
            <a:r>
              <a:rPr lang="zh-CN" altLang="en-US" dirty="0">
                <a:ea typeface="宋体" panose="02010600030101010101" pitchFamily="2" charset="-122"/>
              </a:rPr>
              <a:t>		</a:t>
            </a:r>
            <a:r>
              <a:rPr lang="zh-CN" altLang="en-US" sz="2400" dirty="0">
                <a:ea typeface="宋体" panose="02010600030101010101" pitchFamily="2" charset="-122"/>
              </a:rPr>
              <a:t>UP(S):</a:t>
            </a:r>
          </a:p>
          <a:p>
            <a:pPr eaLnBrk="1" hangingPunct="1">
              <a:buFontTx/>
              <a:buNone/>
            </a:pPr>
            <a:endParaRPr lang="zh-CN" altLang="en-US" sz="2400" dirty="0">
              <a:ea typeface="宋体" panose="02010600030101010101" pitchFamily="2" charset="-122"/>
            </a:endParaRPr>
          </a:p>
          <a:p>
            <a:pPr eaLnBrk="1" hangingPunct="1">
              <a:buFontTx/>
              <a:buNone/>
            </a:pPr>
            <a:r>
              <a:rPr lang="zh-CN" altLang="en-US" sz="2400" dirty="0">
                <a:ea typeface="宋体" panose="02010600030101010101" pitchFamily="2" charset="-122"/>
              </a:rPr>
              <a:t>		    if (S.Q is nonempty)</a:t>
            </a:r>
          </a:p>
          <a:p>
            <a:pPr eaLnBrk="1" hangingPunct="1">
              <a:buFontTx/>
              <a:buNone/>
            </a:pPr>
            <a:r>
              <a:rPr lang="zh-CN" altLang="en-US" sz="2400" dirty="0">
                <a:ea typeface="宋体" panose="02010600030101010101" pitchFamily="2" charset="-122"/>
              </a:rPr>
              <a:t>			wakeup(P) for some process P in S.Q; that is,</a:t>
            </a:r>
          </a:p>
          <a:p>
            <a:pPr eaLnBrk="1" hangingPunct="1">
              <a:buFontTx/>
              <a:buNone/>
            </a:pPr>
            <a:r>
              <a:rPr lang="zh-CN" altLang="en-US" sz="2400" dirty="0">
                <a:ea typeface="宋体" panose="02010600030101010101" pitchFamily="2" charset="-122"/>
              </a:rPr>
              <a:t>                        (a) remove a pid from S.Q (the pid of P),</a:t>
            </a:r>
          </a:p>
          <a:p>
            <a:pPr eaLnBrk="1" hangingPunct="1">
              <a:buFontTx/>
              <a:buNone/>
            </a:pPr>
            <a:r>
              <a:rPr lang="zh-CN" altLang="en-US" sz="2400" dirty="0">
                <a:ea typeface="宋体" panose="02010600030101010101" pitchFamily="2" charset="-122"/>
              </a:rPr>
              <a:t>                        (b) put the pid in the ready queue, and</a:t>
            </a:r>
          </a:p>
          <a:p>
            <a:pPr eaLnBrk="1" hangingPunct="1">
              <a:buFontTx/>
              <a:buNone/>
            </a:pPr>
            <a:r>
              <a:rPr lang="zh-CN" altLang="en-US" sz="2400" dirty="0">
                <a:ea typeface="宋体" panose="02010600030101010101" pitchFamily="2" charset="-122"/>
              </a:rPr>
              <a:t>                        (c) pass control to the scheduler.</a:t>
            </a:r>
          </a:p>
          <a:p>
            <a:pPr eaLnBrk="1" hangingPunct="1">
              <a:buFontTx/>
              <a:buNone/>
            </a:pPr>
            <a:r>
              <a:rPr lang="zh-CN" altLang="en-US" sz="2400" dirty="0">
                <a:ea typeface="宋体" panose="02010600030101010101" pitchFamily="2" charset="-122"/>
              </a:rPr>
              <a:t>		    else</a:t>
            </a:r>
          </a:p>
          <a:p>
            <a:pPr eaLnBrk="1" hangingPunct="1">
              <a:buFontTx/>
              <a:buNone/>
            </a:pPr>
            <a:r>
              <a:rPr lang="zh-CN" altLang="en-US" sz="2400" dirty="0">
                <a:ea typeface="宋体" panose="02010600030101010101" pitchFamily="2" charset="-122"/>
              </a:rPr>
              <a:t>			S.count = S.count + 1;</a:t>
            </a:r>
          </a:p>
        </p:txBody>
      </p:sp>
    </p:spTree>
    <p:extLst>
      <p:ext uri="{BB962C8B-B14F-4D97-AF65-F5344CB8AC3E}">
        <p14:creationId xmlns:p14="http://schemas.microsoft.com/office/powerpoint/2010/main" val="358112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AB0FBD78-1787-4905-ABC5-E865DB903246}" type="slidenum">
              <a:rPr lang="zh-CN" altLang="en-US" sz="1400">
                <a:ea typeface="宋体" panose="02010600030101010101" pitchFamily="2" charset="-122"/>
              </a:rPr>
              <a:pPr algn="r" eaLnBrk="1" hangingPunct="1"/>
              <a:t>24</a:t>
            </a:fld>
            <a:endParaRPr lang="en-US" sz="1400">
              <a:ea typeface="宋体" panose="02010600030101010101" pitchFamily="2" charset="-122"/>
            </a:endParaRPr>
          </a:p>
        </p:txBody>
      </p:sp>
      <p:sp>
        <p:nvSpPr>
          <p:cNvPr id="62467" name="Rectangle 2"/>
          <p:cNvSpPr>
            <a:spLocks noGrp="1" noChangeArrowheads="1"/>
          </p:cNvSpPr>
          <p:nvPr>
            <p:ph type="title" idx="4294967295"/>
          </p:nvPr>
        </p:nvSpPr>
        <p:spPr>
          <a:xfrm>
            <a:off x="643732" y="110226"/>
            <a:ext cx="7888070" cy="1325563"/>
          </a:xfrm>
        </p:spPr>
        <p:txBody>
          <a:bodyPr>
            <a:normAutofit/>
          </a:bodyPr>
          <a:lstStyle/>
          <a:p>
            <a:pPr algn="ctr" eaLnBrk="1" hangingPunct="1"/>
            <a:r>
              <a:rPr lang="en-US" altLang="zh-CN" sz="3800" b="1" dirty="0">
                <a:ea typeface="宋体" panose="02010600030101010101" pitchFamily="2" charset="-122"/>
              </a:rPr>
              <a:t>Semaphores</a:t>
            </a:r>
          </a:p>
        </p:txBody>
      </p:sp>
      <p:sp>
        <p:nvSpPr>
          <p:cNvPr id="62468" name="Rectangle 3"/>
          <p:cNvSpPr>
            <a:spLocks noGrp="1" noChangeArrowheads="1"/>
          </p:cNvSpPr>
          <p:nvPr>
            <p:ph type="body" idx="4294967295"/>
          </p:nvPr>
        </p:nvSpPr>
        <p:spPr>
          <a:xfrm>
            <a:off x="643732" y="1209675"/>
            <a:ext cx="7815262" cy="5181600"/>
          </a:xfrm>
          <a:noFill/>
        </p:spPr>
        <p:txBody>
          <a:bodyPr/>
          <a:lstStyle/>
          <a:p>
            <a:pPr eaLnBrk="1" hangingPunct="1">
              <a:lnSpc>
                <a:spcPct val="120000"/>
              </a:lnSpc>
              <a:buFont typeface="Wingdings" panose="05000000000000000000" pitchFamily="2" charset="2"/>
              <a:buChar char="l"/>
            </a:pPr>
            <a:r>
              <a:rPr lang="zh-CN" altLang="en-US" sz="2800" dirty="0">
                <a:ea typeface="宋体" panose="02010600030101010101" pitchFamily="2" charset="-122"/>
              </a:rPr>
              <a:t>Semaphores do not require busy-waiting, instead they involve BLOCKING.</a:t>
            </a:r>
          </a:p>
        </p:txBody>
      </p:sp>
      <p:sp>
        <p:nvSpPr>
          <p:cNvPr id="2" name="矩形 1">
            <a:extLst>
              <a:ext uri="{FF2B5EF4-FFF2-40B4-BE49-F238E27FC236}">
                <a16:creationId xmlns:a16="http://schemas.microsoft.com/office/drawing/2014/main" id="{218DB070-DE84-4EC7-B224-DBAC1F4FCCAA}"/>
              </a:ext>
            </a:extLst>
          </p:cNvPr>
          <p:cNvSpPr/>
          <p:nvPr/>
        </p:nvSpPr>
        <p:spPr>
          <a:xfrm>
            <a:off x="865629" y="2685956"/>
            <a:ext cx="7556952" cy="2632516"/>
          </a:xfrm>
          <a:prstGeom prst="rect">
            <a:avLst/>
          </a:prstGeom>
          <a:ln w="25400">
            <a:solidFill>
              <a:schemeClr val="accent1"/>
            </a:solidFill>
          </a:ln>
        </p:spPr>
        <p:txBody>
          <a:bodyPr wrap="square">
            <a:spAutoFit/>
          </a:bodyPr>
          <a:lstStyle/>
          <a:p>
            <a:pPr>
              <a:lnSpc>
                <a:spcPct val="12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emaphore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full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 1</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set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full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.count = 1</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0</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DOWN(</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full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2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critical section -</a:t>
            </a:r>
          </a:p>
          <a:p>
            <a:pPr>
              <a:lnSpc>
                <a:spcPct val="12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UP(</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full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81937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D614BC91-AABA-43F0-9390-CFFD1F2A872E}" type="slidenum">
              <a:rPr lang="zh-CN" altLang="en-US" sz="1400">
                <a:ea typeface="宋体" panose="02010600030101010101" pitchFamily="2" charset="-122"/>
              </a:rPr>
              <a:pPr algn="r" eaLnBrk="1" hangingPunct="1"/>
              <a:t>25</a:t>
            </a:fld>
            <a:endParaRPr lang="en-US" sz="1400">
              <a:ea typeface="宋体" panose="02010600030101010101" pitchFamily="2" charset="-122"/>
            </a:endParaRPr>
          </a:p>
        </p:txBody>
      </p:sp>
      <p:sp>
        <p:nvSpPr>
          <p:cNvPr id="66563" name="Rectangle 2"/>
          <p:cNvSpPr>
            <a:spLocks noGrp="1" noChangeArrowheads="1"/>
          </p:cNvSpPr>
          <p:nvPr>
            <p:ph type="title" idx="4294967295"/>
          </p:nvPr>
        </p:nvSpPr>
        <p:spPr>
          <a:xfrm>
            <a:off x="0" y="101619"/>
            <a:ext cx="9145588" cy="1325563"/>
          </a:xfrm>
        </p:spPr>
        <p:txBody>
          <a:bodyPr>
            <a:normAutofit/>
          </a:bodyPr>
          <a:lstStyle/>
          <a:p>
            <a:pPr algn="ctr"/>
            <a:r>
              <a:rPr lang="en-US" altLang="zh-CN" sz="3800" b="1" dirty="0">
                <a:ea typeface="宋体" panose="02010600030101010101" pitchFamily="2" charset="-122"/>
              </a:rPr>
              <a:t>Mutexes</a:t>
            </a:r>
            <a:r>
              <a:rPr lang="zh-CN" altLang="en-US" sz="3800" b="1" dirty="0">
                <a:ea typeface="宋体" panose="02010600030101010101" pitchFamily="2" charset="-122"/>
              </a:rPr>
              <a:t>：</a:t>
            </a:r>
            <a:r>
              <a:rPr lang="en-US" altLang="zh-CN" sz="3800" b="1" dirty="0">
                <a:ea typeface="宋体" panose="02010600030101010101" pitchFamily="2" charset="-122"/>
              </a:rPr>
              <a:t>Mutual Exclusion Solution</a:t>
            </a:r>
          </a:p>
        </p:txBody>
      </p:sp>
      <p:sp>
        <p:nvSpPr>
          <p:cNvPr id="66566" name="Rectangle 6"/>
          <p:cNvSpPr>
            <a:spLocks noChangeArrowheads="1"/>
          </p:cNvSpPr>
          <p:nvPr/>
        </p:nvSpPr>
        <p:spPr bwMode="auto">
          <a:xfrm>
            <a:off x="296069" y="1117601"/>
            <a:ext cx="81803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marL="457200" indent="-457200" eaLnBrk="1" hangingPunct="1">
              <a:spcBef>
                <a:spcPct val="20000"/>
              </a:spcBef>
              <a:buClr>
                <a:schemeClr val="tx1"/>
              </a:buClr>
              <a:buFont typeface="Wingdings" panose="05000000000000000000" pitchFamily="2" charset="2"/>
              <a:buChar char="l"/>
            </a:pPr>
            <a:r>
              <a:rPr lang="en-US" sz="2800" dirty="0">
                <a:ea typeface="宋体" panose="02010600030101010101" pitchFamily="2" charset="-122"/>
              </a:rPr>
              <a:t>A </a:t>
            </a:r>
            <a:r>
              <a:rPr lang="en-US" sz="2800" dirty="0" err="1">
                <a:ea typeface="宋体" panose="02010600030101010101" pitchFamily="2" charset="-122"/>
              </a:rPr>
              <a:t>mutex</a:t>
            </a:r>
            <a:r>
              <a:rPr lang="en-US" sz="2800" dirty="0">
                <a:ea typeface="宋体" panose="02010600030101010101" pitchFamily="2" charset="-122"/>
              </a:rPr>
              <a:t> is a semaphore that can be in one of two states: unlocked</a:t>
            </a:r>
            <a:r>
              <a:rPr lang="zh-CN" altLang="en-US" sz="2800" dirty="0">
                <a:ea typeface="宋体" panose="02010600030101010101" pitchFamily="2" charset="-122"/>
              </a:rPr>
              <a:t> (0)</a:t>
            </a:r>
            <a:r>
              <a:rPr lang="en-US" sz="2800" dirty="0">
                <a:ea typeface="宋体" panose="02010600030101010101" pitchFamily="2" charset="-122"/>
              </a:rPr>
              <a:t> or locked</a:t>
            </a:r>
            <a:r>
              <a:rPr lang="zh-CN" altLang="en-US" sz="2800" dirty="0">
                <a:ea typeface="宋体" panose="02010600030101010101" pitchFamily="2" charset="-122"/>
              </a:rPr>
              <a:t> (1)</a:t>
            </a:r>
            <a:r>
              <a:rPr lang="en-US" sz="2800" dirty="0">
                <a:ea typeface="宋体" panose="02010600030101010101" pitchFamily="2" charset="-122"/>
              </a:rPr>
              <a:t>.</a:t>
            </a:r>
          </a:p>
        </p:txBody>
      </p:sp>
      <p:sp>
        <p:nvSpPr>
          <p:cNvPr id="7" name="矩形 6">
            <a:extLst>
              <a:ext uri="{FF2B5EF4-FFF2-40B4-BE49-F238E27FC236}">
                <a16:creationId xmlns:a16="http://schemas.microsoft.com/office/drawing/2014/main" id="{946DEA00-DF58-449C-8F35-2A8780C09514}"/>
              </a:ext>
            </a:extLst>
          </p:cNvPr>
          <p:cNvSpPr/>
          <p:nvPr/>
        </p:nvSpPr>
        <p:spPr>
          <a:xfrm>
            <a:off x="865629" y="2685956"/>
            <a:ext cx="7556952" cy="2632516"/>
          </a:xfrm>
          <a:prstGeom prst="rect">
            <a:avLst/>
          </a:prstGeom>
          <a:ln w="25400">
            <a:solidFill>
              <a:schemeClr val="accent1"/>
            </a:solidFill>
          </a:ln>
        </p:spPr>
        <p:txBody>
          <a:bodyPr wrap="square">
            <a:spAutoFit/>
          </a:bodyPr>
          <a:lstStyle/>
          <a:p>
            <a:pPr>
              <a:lnSpc>
                <a:spcPct val="12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emaphore mutex = 1;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set mutex.count = 1</a:t>
            </a:r>
          </a:p>
          <a:p>
            <a:pPr>
              <a:lnSpc>
                <a:spcPct val="120000"/>
              </a:lnSpc>
            </a:pP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DOWN(mutex);</a:t>
            </a:r>
          </a:p>
          <a:p>
            <a:pPr>
              <a:lnSpc>
                <a:spcPct val="12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critical section -</a:t>
            </a:r>
          </a:p>
          <a:p>
            <a:pPr>
              <a:lnSpc>
                <a:spcPct val="12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UP(mutex);</a:t>
            </a:r>
          </a:p>
        </p:txBody>
      </p:sp>
    </p:spTree>
    <p:extLst>
      <p:ext uri="{BB962C8B-B14F-4D97-AF65-F5344CB8AC3E}">
        <p14:creationId xmlns:p14="http://schemas.microsoft.com/office/powerpoint/2010/main" val="271249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EFA42054-D64C-4708-A04F-551A44386005}" type="slidenum">
              <a:rPr lang="zh-CN" altLang="en-US" sz="1400">
                <a:ea typeface="宋体" panose="02010600030101010101" pitchFamily="2" charset="-122"/>
              </a:rPr>
              <a:pPr algn="r" eaLnBrk="1" hangingPunct="1"/>
              <a:t>26</a:t>
            </a:fld>
            <a:endParaRPr lang="en-US" sz="1400">
              <a:ea typeface="宋体" panose="02010600030101010101" pitchFamily="2" charset="-122"/>
            </a:endParaRPr>
          </a:p>
        </p:txBody>
      </p:sp>
      <p:sp>
        <p:nvSpPr>
          <p:cNvPr id="64515" name="Rectangle 2"/>
          <p:cNvSpPr>
            <a:spLocks noGrp="1" noChangeArrowheads="1"/>
          </p:cNvSpPr>
          <p:nvPr>
            <p:ph type="title" idx="4294967295"/>
          </p:nvPr>
        </p:nvSpPr>
        <p:spPr>
          <a:xfrm>
            <a:off x="632619" y="165101"/>
            <a:ext cx="7772400" cy="828675"/>
          </a:xfrm>
        </p:spPr>
        <p:txBody>
          <a:bodyPr>
            <a:normAutofit/>
          </a:bodyPr>
          <a:lstStyle/>
          <a:p>
            <a:pPr algn="ctr" eaLnBrk="1" hangingPunct="1"/>
            <a:r>
              <a:rPr lang="zh-CN" altLang="en-US" sz="3800" b="1" dirty="0">
                <a:ea typeface="宋体" panose="02010600030101010101" pitchFamily="2" charset="-122"/>
              </a:rPr>
              <a:t>Previous </a:t>
            </a:r>
            <a:r>
              <a:rPr lang="en-US" altLang="zh-CN" sz="3800" b="1" dirty="0">
                <a:ea typeface="宋体" panose="02010600030101010101" pitchFamily="2" charset="-122"/>
              </a:rPr>
              <a:t>S</a:t>
            </a:r>
            <a:r>
              <a:rPr lang="zh-CN" altLang="en-US" sz="3800" b="1" dirty="0">
                <a:ea typeface="宋体" panose="02010600030101010101" pitchFamily="2" charset="-122"/>
              </a:rPr>
              <a:t>olution</a:t>
            </a:r>
          </a:p>
        </p:txBody>
      </p:sp>
      <p:sp>
        <p:nvSpPr>
          <p:cNvPr id="64516" name="Rectangle 3"/>
          <p:cNvSpPr>
            <a:spLocks noGrp="1" noChangeArrowheads="1"/>
          </p:cNvSpPr>
          <p:nvPr>
            <p:ph type="body" idx="4294967295"/>
          </p:nvPr>
        </p:nvSpPr>
        <p:spPr>
          <a:xfrm>
            <a:off x="-224631" y="6143626"/>
            <a:ext cx="9559925" cy="714375"/>
          </a:xfrm>
        </p:spPr>
        <p:txBody>
          <a:bodyPr/>
          <a:lstStyle/>
          <a:p>
            <a:pPr algn="ctr" eaLnBrk="1" hangingPunct="1">
              <a:buFontTx/>
              <a:buNone/>
            </a:pPr>
            <a:r>
              <a:rPr lang="en-US" altLang="zh-CN">
                <a:ea typeface="宋体" panose="02010600030101010101" pitchFamily="2" charset="-122"/>
              </a:rPr>
              <a:t>Producer-consumer problem with fatal race condition</a:t>
            </a:r>
          </a:p>
        </p:txBody>
      </p:sp>
      <p:pic>
        <p:nvPicPr>
          <p:cNvPr id="645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7670" y="966788"/>
            <a:ext cx="5553075"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109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11C5BF5B-C73A-41EA-A818-64895AA95A3C}" type="slidenum">
              <a:rPr lang="zh-CN" altLang="en-US" sz="1400">
                <a:ea typeface="宋体" panose="02010600030101010101" pitchFamily="2" charset="-122"/>
              </a:rPr>
              <a:pPr algn="r" eaLnBrk="1" hangingPunct="1"/>
              <a:t>27</a:t>
            </a:fld>
            <a:endParaRPr lang="en-US" sz="1400">
              <a:ea typeface="宋体" panose="02010600030101010101" pitchFamily="2" charset="-122"/>
            </a:endParaRPr>
          </a:p>
        </p:txBody>
      </p:sp>
      <p:pic>
        <p:nvPicPr>
          <p:cNvPr id="6553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419" y="762001"/>
            <a:ext cx="4483100"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p:cNvSpPr>
            <a:spLocks noGrp="1" noChangeArrowheads="1"/>
          </p:cNvSpPr>
          <p:nvPr>
            <p:ph type="title" idx="4294967295"/>
          </p:nvPr>
        </p:nvSpPr>
        <p:spPr>
          <a:xfrm>
            <a:off x="658019" y="0"/>
            <a:ext cx="7772400" cy="857250"/>
          </a:xfrm>
        </p:spPr>
        <p:txBody>
          <a:bodyPr>
            <a:normAutofit/>
          </a:bodyPr>
          <a:lstStyle/>
          <a:p>
            <a:pPr algn="ctr" eaLnBrk="1" hangingPunct="1"/>
            <a:r>
              <a:rPr lang="en-US" altLang="zh-CN" sz="3800" b="1" dirty="0">
                <a:ea typeface="宋体" panose="02010600030101010101" pitchFamily="2" charset="-122"/>
              </a:rPr>
              <a:t>Semaphore Based Solution</a:t>
            </a:r>
          </a:p>
        </p:txBody>
      </p:sp>
      <p:sp>
        <p:nvSpPr>
          <p:cNvPr id="65541" name="Rectangle 3"/>
          <p:cNvSpPr>
            <a:spLocks noGrp="1" noChangeArrowheads="1"/>
          </p:cNvSpPr>
          <p:nvPr>
            <p:ph type="body" idx="4294967295"/>
          </p:nvPr>
        </p:nvSpPr>
        <p:spPr>
          <a:xfrm>
            <a:off x="-199231" y="6197600"/>
            <a:ext cx="9102725" cy="660400"/>
          </a:xfrm>
        </p:spPr>
        <p:txBody>
          <a:bodyPr/>
          <a:lstStyle/>
          <a:p>
            <a:pPr algn="ctr" eaLnBrk="1" hangingPunct="1">
              <a:buFontTx/>
              <a:buNone/>
            </a:pPr>
            <a:r>
              <a:rPr lang="en-US" altLang="zh-CN">
                <a:ea typeface="宋体" panose="02010600030101010101" pitchFamily="2" charset="-122"/>
              </a:rPr>
              <a:t>The producer-consumer problem using semaphores</a:t>
            </a:r>
          </a:p>
        </p:txBody>
      </p:sp>
    </p:spTree>
    <p:extLst>
      <p:ext uri="{BB962C8B-B14F-4D97-AF65-F5344CB8AC3E}">
        <p14:creationId xmlns:p14="http://schemas.microsoft.com/office/powerpoint/2010/main" val="4129781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724532A8-E3B0-4A07-8974-A2352CBC4BA9}" type="slidenum">
              <a:rPr lang="zh-CN" altLang="en-US" sz="1400">
                <a:ea typeface="宋体" panose="02010600030101010101" pitchFamily="2" charset="-122"/>
              </a:rPr>
              <a:pPr algn="r" eaLnBrk="1" hangingPunct="1"/>
              <a:t>28</a:t>
            </a:fld>
            <a:endParaRPr lang="en-US" sz="1400">
              <a:ea typeface="宋体" panose="02010600030101010101" pitchFamily="2" charset="-122"/>
            </a:endParaRPr>
          </a:p>
        </p:txBody>
      </p:sp>
      <p:sp>
        <p:nvSpPr>
          <p:cNvPr id="67587" name="Rectangle 2"/>
          <p:cNvSpPr>
            <a:spLocks noGrp="1" noChangeArrowheads="1"/>
          </p:cNvSpPr>
          <p:nvPr>
            <p:ph type="title" idx="4294967295"/>
          </p:nvPr>
        </p:nvSpPr>
        <p:spPr>
          <a:xfrm>
            <a:off x="721519" y="0"/>
            <a:ext cx="7772400" cy="844550"/>
          </a:xfrm>
        </p:spPr>
        <p:txBody>
          <a:bodyPr>
            <a:normAutofit/>
          </a:bodyPr>
          <a:lstStyle/>
          <a:p>
            <a:pPr algn="ctr" eaLnBrk="1" hangingPunct="1"/>
            <a:r>
              <a:rPr lang="en-US" altLang="zh-CN" sz="3800" b="1" dirty="0">
                <a:ea typeface="宋体" panose="02010600030101010101" pitchFamily="2" charset="-122"/>
              </a:rPr>
              <a:t>Using Semaphores</a:t>
            </a:r>
          </a:p>
        </p:txBody>
      </p:sp>
      <p:sp>
        <p:nvSpPr>
          <p:cNvPr id="67588" name="Rectangle 3"/>
          <p:cNvSpPr>
            <a:spLocks noGrp="1" noChangeArrowheads="1"/>
          </p:cNvSpPr>
          <p:nvPr>
            <p:ph type="body" idx="4294967295"/>
          </p:nvPr>
        </p:nvSpPr>
        <p:spPr>
          <a:xfrm>
            <a:off x="282867" y="970216"/>
            <a:ext cx="8649704" cy="5541963"/>
          </a:xfrm>
        </p:spPr>
        <p:txBody>
          <a:bodyPr/>
          <a:lstStyle/>
          <a:p>
            <a:pPr eaLnBrk="1" hangingPunct="1">
              <a:buFont typeface="Wingdings" panose="05000000000000000000" pitchFamily="2" charset="2"/>
              <a:buChar char="l"/>
            </a:pPr>
            <a:r>
              <a:rPr lang="zh-CN" altLang="en-US" sz="2800" b="1" dirty="0">
                <a:ea typeface="宋体" panose="02010600030101010101" pitchFamily="2" charset="-122"/>
              </a:rPr>
              <a:t>Process Synchronization: </a:t>
            </a:r>
            <a:endParaRPr lang="en-US" altLang="zh-CN" sz="2800" b="1" dirty="0">
              <a:ea typeface="宋体" panose="02010600030101010101" pitchFamily="2" charset="-122"/>
            </a:endParaRPr>
          </a:p>
          <a:p>
            <a:pPr marL="0" indent="0" eaLnBrk="1" hangingPunct="1">
              <a:buNone/>
            </a:pPr>
            <a:r>
              <a:rPr lang="zh-CN" altLang="en-US" sz="2800" dirty="0">
                <a:ea typeface="宋体" panose="02010600030101010101" pitchFamily="2" charset="-122"/>
              </a:rPr>
              <a:t>Suppose we have 4 processes: A, B, C, and D.  A must finish executing before B start. B and C must finish executing before D starts. </a:t>
            </a:r>
          </a:p>
          <a:p>
            <a:pPr eaLnBrk="1" hangingPunct="1">
              <a:buFontTx/>
              <a:buNone/>
            </a:pPr>
            <a:endParaRPr lang="zh-CN" altLang="en-US" sz="2400" dirty="0">
              <a:ea typeface="宋体" panose="02010600030101010101" pitchFamily="2" charset="-122"/>
            </a:endParaRPr>
          </a:p>
          <a:p>
            <a:pPr eaLnBrk="1" hangingPunct="1">
              <a:buFontTx/>
              <a:buNone/>
            </a:pPr>
            <a:r>
              <a:rPr lang="zh-CN" altLang="en-US" sz="2400" dirty="0">
                <a:ea typeface="宋体" panose="02010600030101010101" pitchFamily="2" charset="-122"/>
              </a:rPr>
              <a:t>                   </a:t>
            </a:r>
          </a:p>
          <a:p>
            <a:pPr eaLnBrk="1" hangingPunct="1">
              <a:buFontTx/>
              <a:buNone/>
            </a:pPr>
            <a:r>
              <a:rPr lang="zh-CN" altLang="en-US" sz="2400" dirty="0">
                <a:ea typeface="宋体" panose="02010600030101010101" pitchFamily="2" charset="-122"/>
              </a:rPr>
              <a:t>              </a:t>
            </a:r>
          </a:p>
          <a:p>
            <a:pPr eaLnBrk="1" hangingPunct="1">
              <a:buFontTx/>
              <a:buNone/>
            </a:pPr>
            <a:r>
              <a:rPr lang="zh-CN" altLang="en-US" sz="2400" dirty="0">
                <a:ea typeface="宋体" panose="02010600030101010101" pitchFamily="2" charset="-122"/>
              </a:rPr>
              <a:t>              </a:t>
            </a:r>
            <a:endParaRPr lang="en-US" altLang="zh-CN" sz="2400" dirty="0">
              <a:ea typeface="宋体" panose="02010600030101010101" pitchFamily="2" charset="-122"/>
            </a:endParaRPr>
          </a:p>
          <a:p>
            <a:pPr eaLnBrk="1" hangingPunct="1">
              <a:buFontTx/>
              <a:buNone/>
            </a:pPr>
            <a:endParaRPr lang="en-US" altLang="zh-CN" sz="2400" dirty="0">
              <a:ea typeface="宋体" panose="02010600030101010101" pitchFamily="2" charset="-122"/>
            </a:endParaRPr>
          </a:p>
          <a:p>
            <a:pPr eaLnBrk="1" hangingPunct="1">
              <a:buFontTx/>
              <a:buNone/>
            </a:pPr>
            <a:r>
              <a:rPr lang="zh-CN" altLang="en-US" sz="2400" dirty="0">
                <a:ea typeface="宋体" panose="02010600030101010101" pitchFamily="2" charset="-122"/>
              </a:rPr>
              <a:t>               </a:t>
            </a:r>
          </a:p>
          <a:p>
            <a:pPr eaLnBrk="1" hangingPunct="1">
              <a:buFontTx/>
              <a:buNone/>
            </a:pPr>
            <a:endParaRPr lang="en-US" altLang="zh-CN" sz="2400" b="1" dirty="0">
              <a:solidFill>
                <a:srgbClr val="003399"/>
              </a:solidFill>
              <a:ea typeface="宋体" panose="02010600030101010101" pitchFamily="2" charset="-122"/>
            </a:endParaRPr>
          </a:p>
          <a:p>
            <a:pPr eaLnBrk="1" hangingPunct="1">
              <a:buFontTx/>
              <a:buNone/>
            </a:pPr>
            <a:r>
              <a:rPr lang="zh-CN" altLang="en-US" sz="2400" b="1" dirty="0">
                <a:solidFill>
                  <a:srgbClr val="003399"/>
                </a:solidFill>
                <a:ea typeface="宋体" panose="02010600030101010101" pitchFamily="2" charset="-122"/>
              </a:rPr>
              <a:t>How many semaphores </a:t>
            </a:r>
            <a:r>
              <a:rPr lang="en-US" altLang="zh-CN" sz="2400" b="1" dirty="0">
                <a:solidFill>
                  <a:srgbClr val="003399"/>
                </a:solidFill>
                <a:ea typeface="宋体" panose="02010600030101010101" pitchFamily="2" charset="-122"/>
              </a:rPr>
              <a:t>should be used to achieve the above goal</a:t>
            </a:r>
            <a:r>
              <a:rPr lang="zh-CN" altLang="en-US" sz="2400" b="1" dirty="0">
                <a:solidFill>
                  <a:srgbClr val="003399"/>
                </a:solidFill>
                <a:ea typeface="宋体" panose="02010600030101010101" pitchFamily="2" charset="-122"/>
              </a:rPr>
              <a:t>?</a:t>
            </a:r>
          </a:p>
        </p:txBody>
      </p:sp>
      <p:sp>
        <p:nvSpPr>
          <p:cNvPr id="2" name="椭圆 1"/>
          <p:cNvSpPr/>
          <p:nvPr/>
        </p:nvSpPr>
        <p:spPr>
          <a:xfrm>
            <a:off x="3879150" y="2935587"/>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B</a:t>
            </a:r>
            <a:endParaRPr lang="zh-CN" altLang="en-US" sz="2400" b="1" dirty="0">
              <a:solidFill>
                <a:schemeClr val="tx1"/>
              </a:solidFill>
            </a:endParaRPr>
          </a:p>
        </p:txBody>
      </p:sp>
      <p:sp>
        <p:nvSpPr>
          <p:cNvPr id="6" name="椭圆 5"/>
          <p:cNvSpPr/>
          <p:nvPr/>
        </p:nvSpPr>
        <p:spPr>
          <a:xfrm>
            <a:off x="3879150" y="4466574"/>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a:t>
            </a:r>
            <a:endParaRPr lang="zh-CN" altLang="en-US" sz="2400" b="1" dirty="0">
              <a:solidFill>
                <a:schemeClr val="tx1"/>
              </a:solidFill>
            </a:endParaRPr>
          </a:p>
        </p:txBody>
      </p:sp>
      <p:sp>
        <p:nvSpPr>
          <p:cNvPr id="7" name="椭圆 6"/>
          <p:cNvSpPr/>
          <p:nvPr/>
        </p:nvSpPr>
        <p:spPr>
          <a:xfrm>
            <a:off x="2305781" y="3796873"/>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a:t>
            </a:r>
            <a:endParaRPr lang="zh-CN" altLang="en-US" sz="2400" b="1" dirty="0">
              <a:solidFill>
                <a:schemeClr val="tx1"/>
              </a:solidFill>
            </a:endParaRPr>
          </a:p>
        </p:txBody>
      </p:sp>
      <p:sp>
        <p:nvSpPr>
          <p:cNvPr id="13" name="椭圆 12"/>
          <p:cNvSpPr/>
          <p:nvPr/>
        </p:nvSpPr>
        <p:spPr>
          <a:xfrm>
            <a:off x="5577015" y="3787214"/>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D</a:t>
            </a:r>
            <a:endParaRPr lang="zh-CN" altLang="en-US" sz="2400" b="1" dirty="0">
              <a:solidFill>
                <a:schemeClr val="tx1"/>
              </a:solidFill>
            </a:endParaRPr>
          </a:p>
        </p:txBody>
      </p:sp>
      <p:cxnSp>
        <p:nvCxnSpPr>
          <p:cNvPr id="16" name="直接箭头连接符 15"/>
          <p:cNvCxnSpPr>
            <a:cxnSpLocks/>
            <a:stCxn id="2" idx="6"/>
            <a:endCxn id="13" idx="1"/>
          </p:cNvCxnSpPr>
          <p:nvPr/>
        </p:nvCxnSpPr>
        <p:spPr>
          <a:xfrm>
            <a:off x="4587488" y="3270438"/>
            <a:ext cx="1093261" cy="61485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a:stCxn id="6" idx="6"/>
            <a:endCxn id="13" idx="3"/>
          </p:cNvCxnSpPr>
          <p:nvPr/>
        </p:nvCxnSpPr>
        <p:spPr>
          <a:xfrm flipV="1">
            <a:off x="4587488" y="4358840"/>
            <a:ext cx="1093261" cy="44258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a:stCxn id="7" idx="7"/>
          </p:cNvCxnSpPr>
          <p:nvPr/>
        </p:nvCxnSpPr>
        <p:spPr>
          <a:xfrm flipV="1">
            <a:off x="2910385" y="3411420"/>
            <a:ext cx="968765" cy="4835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463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8208A45-6C50-442A-A0FB-E3CBCC4457CD}" type="slidenum">
              <a:rPr lang="zh-CN" altLang="en-US" sz="1400">
                <a:ea typeface="宋体" panose="02010600030101010101" pitchFamily="2" charset="-122"/>
              </a:rPr>
              <a:pPr algn="r" eaLnBrk="1" hangingPunct="1"/>
              <a:t>29</a:t>
            </a:fld>
            <a:endParaRPr lang="en-US" sz="1400">
              <a:ea typeface="宋体" panose="02010600030101010101" pitchFamily="2" charset="-122"/>
            </a:endParaRPr>
          </a:p>
        </p:txBody>
      </p:sp>
      <p:sp>
        <p:nvSpPr>
          <p:cNvPr id="69635" name="Rectangle 2"/>
          <p:cNvSpPr>
            <a:spLocks noGrp="1" noChangeArrowheads="1"/>
          </p:cNvSpPr>
          <p:nvPr>
            <p:ph type="title" idx="4294967295"/>
          </p:nvPr>
        </p:nvSpPr>
        <p:spPr>
          <a:xfrm>
            <a:off x="788194" y="125426"/>
            <a:ext cx="7772400" cy="831850"/>
          </a:xfrm>
        </p:spPr>
        <p:txBody>
          <a:bodyPr>
            <a:normAutofit/>
          </a:bodyPr>
          <a:lstStyle/>
          <a:p>
            <a:pPr algn="ctr" eaLnBrk="1" hangingPunct="1"/>
            <a:r>
              <a:rPr lang="en-US" altLang="zh-CN" sz="3800" b="1" dirty="0">
                <a:ea typeface="宋体" panose="02010600030101010101" pitchFamily="2" charset="-122"/>
              </a:rPr>
              <a:t>Using Semaphores</a:t>
            </a:r>
          </a:p>
        </p:txBody>
      </p:sp>
      <p:sp>
        <p:nvSpPr>
          <p:cNvPr id="69636" name="Rectangle 3"/>
          <p:cNvSpPr>
            <a:spLocks noGrp="1" noChangeArrowheads="1"/>
          </p:cNvSpPr>
          <p:nvPr>
            <p:ph type="body" idx="4294967295"/>
          </p:nvPr>
        </p:nvSpPr>
        <p:spPr>
          <a:xfrm>
            <a:off x="788194" y="1062516"/>
            <a:ext cx="7564437" cy="5562600"/>
          </a:xfrm>
        </p:spPr>
        <p:txBody>
          <a:bodyPr>
            <a:normAutofit fontScale="92500" lnSpcReduction="10000"/>
          </a:bodyPr>
          <a:lstStyle/>
          <a:p>
            <a:pPr eaLnBrk="1" hangingPunct="1">
              <a:lnSpc>
                <a:spcPct val="80000"/>
              </a:lnSpc>
              <a:buFont typeface="Wingdings" panose="05000000000000000000" pitchFamily="2" charset="2"/>
              <a:buChar char="l"/>
            </a:pPr>
            <a:r>
              <a:rPr lang="en-US" altLang="zh-CN" sz="2800" dirty="0">
                <a:ea typeface="宋体" panose="02010600030101010101" pitchFamily="2" charset="-122"/>
              </a:rPr>
              <a:t>Process Synchronization:</a:t>
            </a:r>
          </a:p>
          <a:p>
            <a:pPr eaLnBrk="1" hangingPunct="1">
              <a:lnSpc>
                <a:spcPct val="80000"/>
              </a:lnSpc>
              <a:buFontTx/>
              <a:buNone/>
            </a:pPr>
            <a:r>
              <a:rPr lang="en-US" altLang="zh-CN" sz="1600" dirty="0">
                <a:ea typeface="宋体" panose="02010600030101010101" pitchFamily="2" charset="-122"/>
              </a:rPr>
              <a:t>               </a:t>
            </a:r>
            <a:r>
              <a:rPr lang="en-US" altLang="zh-CN" sz="2000" dirty="0">
                <a:ea typeface="宋体" panose="02010600030101010101" pitchFamily="2" charset="-122"/>
              </a:rPr>
              <a:t>Process A:</a:t>
            </a:r>
          </a:p>
          <a:p>
            <a:pPr eaLnBrk="1" hangingPunct="1">
              <a:lnSpc>
                <a:spcPct val="80000"/>
              </a:lnSpc>
              <a:buFontTx/>
              <a:buNone/>
            </a:pPr>
            <a:r>
              <a:rPr lang="en-US" altLang="zh-CN" sz="2000" dirty="0">
                <a:ea typeface="宋体" panose="02010600030101010101" pitchFamily="2" charset="-122"/>
              </a:rPr>
              <a:t>             - do work of A</a:t>
            </a:r>
          </a:p>
          <a:p>
            <a:pPr eaLnBrk="1" hangingPunct="1">
              <a:lnSpc>
                <a:spcPct val="80000"/>
              </a:lnSpc>
              <a:buFontTx/>
              <a:buNone/>
            </a:pPr>
            <a:r>
              <a:rPr lang="en-US" altLang="zh-CN" sz="2000" dirty="0">
                <a:ea typeface="宋体" panose="02010600030101010101" pitchFamily="2" charset="-122"/>
              </a:rPr>
              <a:t>             UP(S1);         /* Let B or C start */</a:t>
            </a:r>
          </a:p>
          <a:p>
            <a:pPr eaLnBrk="1" hangingPunct="1">
              <a:lnSpc>
                <a:spcPct val="80000"/>
              </a:lnSpc>
              <a:buFontTx/>
              <a:buNone/>
            </a:pPr>
            <a:r>
              <a:rPr lang="en-US" altLang="zh-CN" sz="2000" dirty="0">
                <a:ea typeface="宋体" panose="02010600030101010101" pitchFamily="2" charset="-122"/>
              </a:rPr>
              <a:t>             </a:t>
            </a:r>
          </a:p>
          <a:p>
            <a:pPr eaLnBrk="1" hangingPunct="1">
              <a:lnSpc>
                <a:spcPct val="80000"/>
              </a:lnSpc>
              <a:buFontTx/>
              <a:buNone/>
            </a:pPr>
            <a:r>
              <a:rPr lang="en-US" altLang="zh-CN" sz="2000" dirty="0">
                <a:ea typeface="宋体" panose="02010600030101010101" pitchFamily="2" charset="-122"/>
              </a:rPr>
              <a:t>              Process B:</a:t>
            </a:r>
          </a:p>
          <a:p>
            <a:pPr eaLnBrk="1" hangingPunct="1">
              <a:lnSpc>
                <a:spcPct val="80000"/>
              </a:lnSpc>
              <a:buFontTx/>
              <a:buNone/>
            </a:pPr>
            <a:r>
              <a:rPr lang="en-US" altLang="zh-CN" sz="2000" dirty="0">
                <a:ea typeface="宋体" panose="02010600030101010101" pitchFamily="2" charset="-122"/>
              </a:rPr>
              <a:t>              DOWN(S1);     /* Block until A is finished */</a:t>
            </a:r>
          </a:p>
          <a:p>
            <a:pPr eaLnBrk="1" hangingPunct="1">
              <a:lnSpc>
                <a:spcPct val="80000"/>
              </a:lnSpc>
              <a:buFontTx/>
              <a:buNone/>
            </a:pPr>
            <a:r>
              <a:rPr lang="en-US" altLang="zh-CN" sz="2000" dirty="0">
                <a:ea typeface="宋体" panose="02010600030101010101" pitchFamily="2" charset="-122"/>
              </a:rPr>
              <a:t>                - do work of B</a:t>
            </a:r>
          </a:p>
          <a:p>
            <a:pPr eaLnBrk="1" hangingPunct="1">
              <a:lnSpc>
                <a:spcPct val="80000"/>
              </a:lnSpc>
              <a:buFontTx/>
              <a:buNone/>
            </a:pPr>
            <a:r>
              <a:rPr lang="en-US" altLang="zh-CN" sz="2000" dirty="0">
                <a:ea typeface="宋体" panose="02010600030101010101" pitchFamily="2" charset="-122"/>
              </a:rPr>
              <a:t>              UP(S2);</a:t>
            </a:r>
          </a:p>
          <a:p>
            <a:pPr eaLnBrk="1" hangingPunct="1">
              <a:lnSpc>
                <a:spcPct val="80000"/>
              </a:lnSpc>
              <a:buFontTx/>
              <a:buNone/>
            </a:pPr>
            <a:endParaRPr lang="en-US" altLang="zh-CN" sz="2000" dirty="0">
              <a:ea typeface="宋体" panose="02010600030101010101" pitchFamily="2" charset="-122"/>
            </a:endParaRPr>
          </a:p>
          <a:p>
            <a:pPr eaLnBrk="1" hangingPunct="1">
              <a:lnSpc>
                <a:spcPct val="80000"/>
              </a:lnSpc>
              <a:buFontTx/>
              <a:buNone/>
            </a:pPr>
            <a:r>
              <a:rPr lang="en-US" altLang="zh-CN" sz="2000" dirty="0">
                <a:ea typeface="宋体" panose="02010600030101010101" pitchFamily="2" charset="-122"/>
              </a:rPr>
              <a:t>              Process C:</a:t>
            </a:r>
            <a:br>
              <a:rPr lang="en-US" altLang="zh-CN" sz="2000" dirty="0">
                <a:ea typeface="宋体" panose="02010600030101010101" pitchFamily="2" charset="-122"/>
              </a:rPr>
            </a:br>
            <a:r>
              <a:rPr lang="en-US" altLang="zh-CN" sz="2000" dirty="0">
                <a:ea typeface="宋体" panose="02010600030101010101" pitchFamily="2" charset="-122"/>
              </a:rPr>
              <a:t>    	      - do work of C</a:t>
            </a:r>
          </a:p>
          <a:p>
            <a:pPr eaLnBrk="1" hangingPunct="1">
              <a:lnSpc>
                <a:spcPct val="80000"/>
              </a:lnSpc>
              <a:buFontTx/>
              <a:buNone/>
            </a:pPr>
            <a:r>
              <a:rPr lang="en-US" altLang="zh-CN" sz="2000" dirty="0">
                <a:ea typeface="宋体" panose="02010600030101010101" pitchFamily="2" charset="-122"/>
              </a:rPr>
              <a:t>                UP(S3);</a:t>
            </a:r>
          </a:p>
          <a:p>
            <a:pPr eaLnBrk="1" hangingPunct="1">
              <a:lnSpc>
                <a:spcPct val="80000"/>
              </a:lnSpc>
              <a:buFontTx/>
              <a:buNone/>
            </a:pPr>
            <a:endParaRPr lang="en-US" altLang="zh-CN" sz="2000" dirty="0">
              <a:ea typeface="宋体" panose="02010600030101010101" pitchFamily="2" charset="-122"/>
            </a:endParaRPr>
          </a:p>
          <a:p>
            <a:pPr>
              <a:buNone/>
            </a:pPr>
            <a:r>
              <a:rPr lang="en-US" altLang="zh-CN" sz="2000" dirty="0">
                <a:ea typeface="宋体" panose="02010600030101010101" pitchFamily="2" charset="-122"/>
              </a:rPr>
              <a:t>	           </a:t>
            </a:r>
            <a:r>
              <a:rPr lang="zh-CN" altLang="en-US" sz="2000" dirty="0">
                <a:ea typeface="宋体" panose="02010600030101010101" pitchFamily="2" charset="-122"/>
              </a:rPr>
              <a:t>Process D:</a:t>
            </a:r>
            <a:endParaRPr lang="en-US" altLang="zh-CN" sz="2000" dirty="0">
              <a:ea typeface="宋体" panose="02010600030101010101" pitchFamily="2" charset="-122"/>
            </a:endParaRPr>
          </a:p>
          <a:p>
            <a:pPr>
              <a:buNone/>
            </a:pPr>
            <a:r>
              <a:rPr lang="zh-CN" altLang="en-US" sz="2000" dirty="0">
                <a:ea typeface="宋体" panose="02010600030101010101" pitchFamily="2" charset="-122"/>
              </a:rPr>
              <a:t>                DOWN(S2);</a:t>
            </a:r>
          </a:p>
          <a:p>
            <a:pPr>
              <a:buNone/>
            </a:pPr>
            <a:r>
              <a:rPr lang="zh-CN" altLang="en-US" sz="2000" dirty="0">
                <a:ea typeface="宋体" panose="02010600030101010101" pitchFamily="2" charset="-122"/>
              </a:rPr>
              <a:t>                DOWN(S3);</a:t>
            </a:r>
          </a:p>
          <a:p>
            <a:pPr>
              <a:buNone/>
            </a:pPr>
            <a:r>
              <a:rPr lang="zh-CN" altLang="en-US" sz="2000" dirty="0">
                <a:ea typeface="宋体" panose="02010600030101010101" pitchFamily="2" charset="-122"/>
              </a:rPr>
              <a:t>                - do work of D</a:t>
            </a:r>
            <a:endParaRPr lang="en-US" altLang="zh-CN" sz="2000" dirty="0">
              <a:ea typeface="宋体" panose="02010600030101010101" pitchFamily="2" charset="-122"/>
            </a:endParaRPr>
          </a:p>
        </p:txBody>
      </p:sp>
      <p:sp>
        <p:nvSpPr>
          <p:cNvPr id="5" name="椭圆 4">
            <a:extLst>
              <a:ext uri="{FF2B5EF4-FFF2-40B4-BE49-F238E27FC236}">
                <a16:creationId xmlns:a16="http://schemas.microsoft.com/office/drawing/2014/main" id="{9DF9FDD3-6DB3-4015-8162-67A41D1A71C7}"/>
              </a:ext>
            </a:extLst>
          </p:cNvPr>
          <p:cNvSpPr/>
          <p:nvPr/>
        </p:nvSpPr>
        <p:spPr>
          <a:xfrm>
            <a:off x="6424096" y="3558674"/>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B</a:t>
            </a:r>
            <a:endParaRPr lang="zh-CN" altLang="en-US" sz="2400" b="1" dirty="0">
              <a:solidFill>
                <a:schemeClr val="tx1"/>
              </a:solidFill>
            </a:endParaRPr>
          </a:p>
        </p:txBody>
      </p:sp>
      <p:sp>
        <p:nvSpPr>
          <p:cNvPr id="6" name="椭圆 5">
            <a:extLst>
              <a:ext uri="{FF2B5EF4-FFF2-40B4-BE49-F238E27FC236}">
                <a16:creationId xmlns:a16="http://schemas.microsoft.com/office/drawing/2014/main" id="{A9D42D54-DFFF-4910-AB5D-4DFDFBF68EF5}"/>
              </a:ext>
            </a:extLst>
          </p:cNvPr>
          <p:cNvSpPr/>
          <p:nvPr/>
        </p:nvSpPr>
        <p:spPr>
          <a:xfrm>
            <a:off x="6424096" y="5089661"/>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a:t>
            </a:r>
            <a:endParaRPr lang="zh-CN" altLang="en-US" sz="2400" b="1" dirty="0">
              <a:solidFill>
                <a:schemeClr val="tx1"/>
              </a:solidFill>
            </a:endParaRPr>
          </a:p>
        </p:txBody>
      </p:sp>
      <p:sp>
        <p:nvSpPr>
          <p:cNvPr id="7" name="椭圆 6">
            <a:extLst>
              <a:ext uri="{FF2B5EF4-FFF2-40B4-BE49-F238E27FC236}">
                <a16:creationId xmlns:a16="http://schemas.microsoft.com/office/drawing/2014/main" id="{4BFACDE5-0D41-40A4-8402-93910191D218}"/>
              </a:ext>
            </a:extLst>
          </p:cNvPr>
          <p:cNvSpPr/>
          <p:nvPr/>
        </p:nvSpPr>
        <p:spPr>
          <a:xfrm>
            <a:off x="4850727" y="4419960"/>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a:t>
            </a:r>
            <a:endParaRPr lang="zh-CN" altLang="en-US" sz="2400" b="1" dirty="0">
              <a:solidFill>
                <a:schemeClr val="tx1"/>
              </a:solidFill>
            </a:endParaRPr>
          </a:p>
        </p:txBody>
      </p:sp>
      <p:sp>
        <p:nvSpPr>
          <p:cNvPr id="8" name="椭圆 7">
            <a:extLst>
              <a:ext uri="{FF2B5EF4-FFF2-40B4-BE49-F238E27FC236}">
                <a16:creationId xmlns:a16="http://schemas.microsoft.com/office/drawing/2014/main" id="{5C754F39-5F1F-4515-8CD9-DF43CF07AB51}"/>
              </a:ext>
            </a:extLst>
          </p:cNvPr>
          <p:cNvSpPr/>
          <p:nvPr/>
        </p:nvSpPr>
        <p:spPr>
          <a:xfrm>
            <a:off x="8121961" y="4410301"/>
            <a:ext cx="708338" cy="66970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D</a:t>
            </a:r>
            <a:endParaRPr lang="zh-CN" altLang="en-US" sz="2400" b="1" dirty="0">
              <a:solidFill>
                <a:schemeClr val="tx1"/>
              </a:solidFill>
            </a:endParaRPr>
          </a:p>
        </p:txBody>
      </p:sp>
      <p:cxnSp>
        <p:nvCxnSpPr>
          <p:cNvPr id="9" name="直接箭头连接符 8">
            <a:extLst>
              <a:ext uri="{FF2B5EF4-FFF2-40B4-BE49-F238E27FC236}">
                <a16:creationId xmlns:a16="http://schemas.microsoft.com/office/drawing/2014/main" id="{EE67899F-EF06-487C-A8AE-E4A64F63A7D1}"/>
              </a:ext>
            </a:extLst>
          </p:cNvPr>
          <p:cNvCxnSpPr>
            <a:cxnSpLocks/>
            <a:stCxn id="5" idx="6"/>
            <a:endCxn id="8" idx="1"/>
          </p:cNvCxnSpPr>
          <p:nvPr/>
        </p:nvCxnSpPr>
        <p:spPr>
          <a:xfrm>
            <a:off x="7132434" y="3893525"/>
            <a:ext cx="1093261" cy="61485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66C7EE2-4138-4EF2-AE62-3EDED71D93E7}"/>
              </a:ext>
            </a:extLst>
          </p:cNvPr>
          <p:cNvCxnSpPr>
            <a:cxnSpLocks/>
            <a:stCxn id="6" idx="6"/>
            <a:endCxn id="8" idx="3"/>
          </p:cNvCxnSpPr>
          <p:nvPr/>
        </p:nvCxnSpPr>
        <p:spPr>
          <a:xfrm flipV="1">
            <a:off x="7132434" y="4981927"/>
            <a:ext cx="1093261" cy="44258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78A4C83-3751-40AD-9382-A5B559C23001}"/>
              </a:ext>
            </a:extLst>
          </p:cNvPr>
          <p:cNvCxnSpPr>
            <a:cxnSpLocks/>
            <a:stCxn id="7" idx="7"/>
          </p:cNvCxnSpPr>
          <p:nvPr/>
        </p:nvCxnSpPr>
        <p:spPr>
          <a:xfrm flipV="1">
            <a:off x="5455331" y="4034507"/>
            <a:ext cx="968765" cy="4835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6365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408F7BC1-CE76-45E0-A032-1F1482C24584}" type="slidenum">
              <a:rPr lang="zh-CN" altLang="en-US" sz="1400">
                <a:ea typeface="宋体" panose="02010600030101010101" pitchFamily="2" charset="-122"/>
              </a:rPr>
              <a:pPr algn="r" eaLnBrk="1" hangingPunct="1"/>
              <a:t>3</a:t>
            </a:fld>
            <a:endParaRPr lang="en-US" sz="1400">
              <a:ea typeface="宋体" panose="02010600030101010101" pitchFamily="2" charset="-122"/>
            </a:endParaRPr>
          </a:p>
        </p:txBody>
      </p:sp>
      <p:sp>
        <p:nvSpPr>
          <p:cNvPr id="40963" name="Rectangle 1026"/>
          <p:cNvSpPr>
            <a:spLocks noGrp="1" noChangeArrowheads="1"/>
          </p:cNvSpPr>
          <p:nvPr>
            <p:ph type="title" idx="4294967295"/>
          </p:nvPr>
        </p:nvSpPr>
        <p:spPr>
          <a:xfrm>
            <a:off x="600437" y="134503"/>
            <a:ext cx="7888070" cy="1325563"/>
          </a:xfrm>
        </p:spPr>
        <p:txBody>
          <a:bodyPr>
            <a:normAutofit/>
          </a:bodyPr>
          <a:lstStyle/>
          <a:p>
            <a:pPr algn="ctr" eaLnBrk="1" hangingPunct="1"/>
            <a:r>
              <a:rPr lang="en-US" altLang="zh-CN" sz="3800" b="1" dirty="0">
                <a:ea typeface="宋体" panose="02010600030101010101" pitchFamily="2" charset="-122"/>
              </a:rPr>
              <a:t>Inter Process Communication (IPC)</a:t>
            </a:r>
          </a:p>
        </p:txBody>
      </p:sp>
      <p:sp>
        <p:nvSpPr>
          <p:cNvPr id="40964" name="Rectangle 1027"/>
          <p:cNvSpPr>
            <a:spLocks noGrp="1" noChangeArrowheads="1"/>
          </p:cNvSpPr>
          <p:nvPr>
            <p:ph type="body" idx="4294967295"/>
          </p:nvPr>
        </p:nvSpPr>
        <p:spPr>
          <a:xfrm>
            <a:off x="673245" y="1304817"/>
            <a:ext cx="7815262" cy="4893153"/>
          </a:xfrm>
        </p:spPr>
        <p:txBody>
          <a:bodyPr>
            <a:normAutofit/>
          </a:bodyPr>
          <a:lstStyle/>
          <a:p>
            <a:pPr marL="514350" indent="-514350">
              <a:buFont typeface="+mj-ea"/>
              <a:buAutoNum type="circleNumDbPlain"/>
            </a:pPr>
            <a:r>
              <a:rPr lang="en-US" altLang="zh-CN" sz="2800" dirty="0">
                <a:ea typeface="宋体" panose="02010600030101010101" pitchFamily="2" charset="-122"/>
              </a:rPr>
              <a:t>How to pass information among processes?</a:t>
            </a:r>
          </a:p>
          <a:p>
            <a:pPr marL="514350" indent="-514350">
              <a:buFont typeface="+mj-ea"/>
              <a:buAutoNum type="circleNumDbPlain"/>
            </a:pPr>
            <a:r>
              <a:rPr lang="en-US" altLang="zh-CN" sz="2800" dirty="0">
                <a:ea typeface="宋体" panose="02010600030101010101" pitchFamily="2" charset="-122"/>
              </a:rPr>
              <a:t>How to make sure two or more processes do not get into each other’s way when engaging in critical activities.</a:t>
            </a:r>
          </a:p>
          <a:p>
            <a:pPr>
              <a:buFont typeface="Wingdings" panose="05000000000000000000" pitchFamily="2" charset="2"/>
              <a:buChar char="l"/>
            </a:pPr>
            <a:endParaRPr lang="en-US" altLang="zh-CN" sz="2800" dirty="0">
              <a:ea typeface="宋体" panose="02010600030101010101" pitchFamily="2" charset="-122"/>
            </a:endParaRPr>
          </a:p>
          <a:p>
            <a:pPr>
              <a:buFont typeface="Wingdings" panose="05000000000000000000" pitchFamily="2" charset="2"/>
              <a:buChar char="l"/>
            </a:pPr>
            <a:endParaRPr lang="en-US" altLang="zh-CN" sz="2800" dirty="0">
              <a:ea typeface="宋体" panose="02010600030101010101" pitchFamily="2" charset="-122"/>
            </a:endParaRPr>
          </a:p>
          <a:p>
            <a:pPr>
              <a:buFont typeface="Wingdings" panose="05000000000000000000" pitchFamily="2" charset="2"/>
              <a:buChar char="l"/>
            </a:pPr>
            <a:endParaRPr lang="en-US" altLang="zh-CN" sz="2800" dirty="0">
              <a:ea typeface="宋体" panose="02010600030101010101" pitchFamily="2" charset="-122"/>
            </a:endParaRPr>
          </a:p>
          <a:p>
            <a:pPr>
              <a:buFont typeface="Wingdings" panose="05000000000000000000" pitchFamily="2" charset="2"/>
              <a:buChar char="l"/>
            </a:pPr>
            <a:endParaRPr lang="en-US" altLang="zh-CN" sz="2800" dirty="0">
              <a:ea typeface="宋体" panose="02010600030101010101" pitchFamily="2" charset="-122"/>
            </a:endParaRPr>
          </a:p>
          <a:p>
            <a:pPr marL="514350" indent="-514350">
              <a:buFont typeface="+mj-ea"/>
              <a:buAutoNum type="circleNumDbPlain" startAt="3"/>
            </a:pPr>
            <a:r>
              <a:rPr lang="en-US" altLang="zh-CN" sz="2800" dirty="0">
                <a:ea typeface="宋体" panose="02010600030101010101" pitchFamily="2" charset="-122"/>
              </a:rPr>
              <a:t>Proper sequencing when dependencies are present.</a:t>
            </a:r>
          </a:p>
          <a:p>
            <a:pPr>
              <a:buFont typeface="Wingdings" panose="05000000000000000000" pitchFamily="2" charset="2"/>
              <a:buChar char="l"/>
            </a:pPr>
            <a:endParaRPr lang="en-US" altLang="zh-CN" sz="2800" dirty="0">
              <a:ea typeface="宋体" panose="02010600030101010101" pitchFamily="2" charset="-122"/>
            </a:endParaRPr>
          </a:p>
          <a:p>
            <a:pPr>
              <a:buFont typeface="Wingdings" panose="05000000000000000000" pitchFamily="2" charset="2"/>
              <a:buChar char="l"/>
            </a:pPr>
            <a:endParaRPr lang="en-US" altLang="zh-CN" sz="2800" dirty="0">
              <a:ea typeface="宋体" panose="02010600030101010101" pitchFamily="2" charset="-122"/>
            </a:endParaRPr>
          </a:p>
          <a:p>
            <a:pPr marL="0" indent="0">
              <a:buNone/>
            </a:pPr>
            <a:endParaRPr lang="en-US" altLang="zh-CN" sz="2800" dirty="0">
              <a:ea typeface="宋体" panose="02010600030101010101" pitchFamily="2" charset="-122"/>
            </a:endParaRPr>
          </a:p>
        </p:txBody>
      </p:sp>
      <p:grpSp>
        <p:nvGrpSpPr>
          <p:cNvPr id="2" name="组合 1">
            <a:extLst>
              <a:ext uri="{FF2B5EF4-FFF2-40B4-BE49-F238E27FC236}">
                <a16:creationId xmlns:a16="http://schemas.microsoft.com/office/drawing/2014/main" id="{992D54FE-8EEE-43F5-8D83-C7F935DE3CAB}"/>
              </a:ext>
            </a:extLst>
          </p:cNvPr>
          <p:cNvGrpSpPr/>
          <p:nvPr/>
        </p:nvGrpSpPr>
        <p:grpSpPr>
          <a:xfrm>
            <a:off x="3158666" y="5514048"/>
            <a:ext cx="1895424" cy="1009336"/>
            <a:chOff x="2305781" y="2935587"/>
            <a:chExt cx="3979572" cy="2200688"/>
          </a:xfrm>
        </p:grpSpPr>
        <p:sp>
          <p:nvSpPr>
            <p:cNvPr id="5" name="椭圆 4">
              <a:extLst>
                <a:ext uri="{FF2B5EF4-FFF2-40B4-BE49-F238E27FC236}">
                  <a16:creationId xmlns:a16="http://schemas.microsoft.com/office/drawing/2014/main" id="{A368CCE8-CF9D-4309-B11D-C4BE54FDA300}"/>
                </a:ext>
              </a:extLst>
            </p:cNvPr>
            <p:cNvSpPr/>
            <p:nvPr/>
          </p:nvSpPr>
          <p:spPr>
            <a:xfrm>
              <a:off x="3879150" y="2935587"/>
              <a:ext cx="708338" cy="66970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B</a:t>
              </a:r>
              <a:endParaRPr lang="zh-CN" altLang="en-US" sz="2400" b="1" dirty="0">
                <a:solidFill>
                  <a:schemeClr val="tx1"/>
                </a:solidFill>
              </a:endParaRPr>
            </a:p>
          </p:txBody>
        </p:sp>
        <p:sp>
          <p:nvSpPr>
            <p:cNvPr id="6" name="椭圆 5">
              <a:extLst>
                <a:ext uri="{FF2B5EF4-FFF2-40B4-BE49-F238E27FC236}">
                  <a16:creationId xmlns:a16="http://schemas.microsoft.com/office/drawing/2014/main" id="{1061FE6D-061A-4E55-A5CA-B54914A0E61A}"/>
                </a:ext>
              </a:extLst>
            </p:cNvPr>
            <p:cNvSpPr/>
            <p:nvPr/>
          </p:nvSpPr>
          <p:spPr>
            <a:xfrm>
              <a:off x="3879150" y="4466574"/>
              <a:ext cx="708338" cy="66970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a:t>
              </a:r>
              <a:endParaRPr lang="zh-CN" altLang="en-US" sz="2400" b="1" dirty="0">
                <a:solidFill>
                  <a:schemeClr val="tx1"/>
                </a:solidFill>
              </a:endParaRPr>
            </a:p>
          </p:txBody>
        </p:sp>
        <p:sp>
          <p:nvSpPr>
            <p:cNvPr id="7" name="椭圆 6">
              <a:extLst>
                <a:ext uri="{FF2B5EF4-FFF2-40B4-BE49-F238E27FC236}">
                  <a16:creationId xmlns:a16="http://schemas.microsoft.com/office/drawing/2014/main" id="{C79FE0AA-A488-4A32-A969-FF58D4E2A77D}"/>
                </a:ext>
              </a:extLst>
            </p:cNvPr>
            <p:cNvSpPr/>
            <p:nvPr/>
          </p:nvSpPr>
          <p:spPr>
            <a:xfrm>
              <a:off x="2305781" y="3796873"/>
              <a:ext cx="708338" cy="66970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a:t>
              </a:r>
              <a:endParaRPr lang="zh-CN" altLang="en-US" sz="2400" b="1" dirty="0">
                <a:solidFill>
                  <a:schemeClr val="tx1"/>
                </a:solidFill>
              </a:endParaRPr>
            </a:p>
          </p:txBody>
        </p:sp>
        <p:sp>
          <p:nvSpPr>
            <p:cNvPr id="8" name="椭圆 7">
              <a:extLst>
                <a:ext uri="{FF2B5EF4-FFF2-40B4-BE49-F238E27FC236}">
                  <a16:creationId xmlns:a16="http://schemas.microsoft.com/office/drawing/2014/main" id="{69530209-8A86-433A-B404-F887D42A0434}"/>
                </a:ext>
              </a:extLst>
            </p:cNvPr>
            <p:cNvSpPr/>
            <p:nvPr/>
          </p:nvSpPr>
          <p:spPr>
            <a:xfrm>
              <a:off x="5577015" y="3787214"/>
              <a:ext cx="708338" cy="66970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D</a:t>
              </a:r>
              <a:endParaRPr lang="zh-CN" altLang="en-US" sz="2400" b="1" dirty="0">
                <a:solidFill>
                  <a:schemeClr val="tx1"/>
                </a:solidFill>
              </a:endParaRPr>
            </a:p>
          </p:txBody>
        </p:sp>
        <p:cxnSp>
          <p:nvCxnSpPr>
            <p:cNvPr id="9" name="直接箭头连接符 8">
              <a:extLst>
                <a:ext uri="{FF2B5EF4-FFF2-40B4-BE49-F238E27FC236}">
                  <a16:creationId xmlns:a16="http://schemas.microsoft.com/office/drawing/2014/main" id="{D9B5EE2F-CBC3-4A18-8E10-7222373FCD40}"/>
                </a:ext>
              </a:extLst>
            </p:cNvPr>
            <p:cNvCxnSpPr>
              <a:cxnSpLocks/>
              <a:stCxn id="5" idx="6"/>
              <a:endCxn id="8" idx="1"/>
            </p:cNvCxnSpPr>
            <p:nvPr/>
          </p:nvCxnSpPr>
          <p:spPr>
            <a:xfrm>
              <a:off x="4587488" y="3270438"/>
              <a:ext cx="1093261" cy="6148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2EF0BC0-955C-4E18-AC02-12897FD1F6D5}"/>
                </a:ext>
              </a:extLst>
            </p:cNvPr>
            <p:cNvCxnSpPr>
              <a:cxnSpLocks/>
              <a:stCxn id="6" idx="6"/>
              <a:endCxn id="8" idx="3"/>
            </p:cNvCxnSpPr>
            <p:nvPr/>
          </p:nvCxnSpPr>
          <p:spPr>
            <a:xfrm flipV="1">
              <a:off x="4587488" y="4358840"/>
              <a:ext cx="1093261" cy="442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F954FA3-3A7E-4BC1-B963-0425643C2451}"/>
                </a:ext>
              </a:extLst>
            </p:cNvPr>
            <p:cNvCxnSpPr>
              <a:cxnSpLocks/>
              <a:stCxn id="7" idx="7"/>
            </p:cNvCxnSpPr>
            <p:nvPr/>
          </p:nvCxnSpPr>
          <p:spPr>
            <a:xfrm flipV="1">
              <a:off x="2910385" y="3411420"/>
              <a:ext cx="968765" cy="4835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40">
            <a:extLst>
              <a:ext uri="{FF2B5EF4-FFF2-40B4-BE49-F238E27FC236}">
                <a16:creationId xmlns:a16="http://schemas.microsoft.com/office/drawing/2014/main" id="{554FE349-B1BE-4577-8FCF-F39A913DEEDC}"/>
              </a:ext>
            </a:extLst>
          </p:cNvPr>
          <p:cNvGrpSpPr/>
          <p:nvPr/>
        </p:nvGrpSpPr>
        <p:grpSpPr>
          <a:xfrm>
            <a:off x="2870977" y="3065536"/>
            <a:ext cx="2862957" cy="1845733"/>
            <a:chOff x="788168" y="2835426"/>
            <a:chExt cx="6336113" cy="3565374"/>
          </a:xfrm>
        </p:grpSpPr>
        <p:pic>
          <p:nvPicPr>
            <p:cNvPr id="14" name="Picture 56">
              <a:extLst>
                <a:ext uri="{FF2B5EF4-FFF2-40B4-BE49-F238E27FC236}">
                  <a16:creationId xmlns:a16="http://schemas.microsoft.com/office/drawing/2014/main" id="{2AEA4644-BF87-4133-89F6-E30441183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68" y="2835426"/>
              <a:ext cx="6115050" cy="35088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3">
              <a:extLst>
                <a:ext uri="{FF2B5EF4-FFF2-40B4-BE49-F238E27FC236}">
                  <a16:creationId xmlns:a16="http://schemas.microsoft.com/office/drawing/2014/main" id="{9C73FC96-ECE2-4330-935F-5A802140469F}"/>
                </a:ext>
              </a:extLst>
            </p:cNvPr>
            <p:cNvSpPr/>
            <p:nvPr/>
          </p:nvSpPr>
          <p:spPr>
            <a:xfrm>
              <a:off x="788168" y="5893359"/>
              <a:ext cx="6336113" cy="50744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0643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54B20C-6F82-485A-ACC1-97D9DF3B5E7E}"/>
              </a:ext>
            </a:extLst>
          </p:cNvPr>
          <p:cNvSpPr txBox="1"/>
          <p:nvPr>
            <p:custDataLst>
              <p:tags r:id="rId2"/>
            </p:custDataLst>
          </p:nvPr>
        </p:nvSpPr>
        <p:spPr>
          <a:xfrm>
            <a:off x="345781" y="666036"/>
            <a:ext cx="8176973" cy="2143125"/>
          </a:xfrm>
          <a:prstGeom prst="rect">
            <a:avLst/>
          </a:prstGeom>
          <a:noFill/>
        </p:spPr>
        <p:txBody>
          <a:bodyPr vert="horz" wrap="square"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When the semaphore is used to realize mutual exclusion, the initial value of the mutex semaphore is usually set to (); </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When the semaphore is used to realize synchronization, the initial value of the synchronized semaphore is usually set to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0862CFD2-507A-443A-A5FA-34D98E82D421}"/>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C5A5DD74-9169-417C-B339-3913BF3D7FD8}"/>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23480A2-0484-4916-A80E-EB024E879625}"/>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uncertain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D9E4C09-53B1-4BE3-B9FB-CCA84B63B094}"/>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uncertain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CC31CC9-321B-4AD5-85EB-A2B106D5BEFE}"/>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F60B2C4-995C-4FC5-BF02-A0A6E1DC0EAD}"/>
              </a:ext>
            </a:extLst>
          </p:cNvPr>
          <p:cNvSpPr>
            <a:spLocks noChangeAspect="1"/>
          </p:cNvSpPr>
          <p:nvPr>
            <p:custDataLst>
              <p:tags r:id="rId8"/>
            </p:custDataLst>
          </p:nvPr>
        </p:nvSpPr>
        <p:spPr>
          <a:xfrm>
            <a:off x="1114663"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62A497F-2763-4F08-99F1-9A52D0E12D07}"/>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33E28EC-33DB-4393-ADF7-CD170DCF3656}"/>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9D85E45-CB74-4DC7-BAEB-C7402CF4A4CC}"/>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42887EA-DEF2-4675-8265-395CDF8C23BF}"/>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756AAC39-D6E3-48F0-9AE1-AF51D6328D60}"/>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FF9487FE-05B3-427B-821A-2EC561703222}"/>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3BFDBE-DDC5-423E-A696-1736EC5D784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A0F5B30-6667-4EEA-AFBB-9126158BAA3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EFF1EF2-89D9-44D4-A435-1CDE5F7710B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69347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C357D8-6F8F-45A9-A0C4-A6CE4B812608}"/>
              </a:ext>
            </a:extLst>
          </p:cNvPr>
          <p:cNvSpPr txBox="1"/>
          <p:nvPr>
            <p:custDataLst>
              <p:tags r:id="rId2"/>
            </p:custDataLst>
          </p:nvPr>
        </p:nvSpPr>
        <p:spPr>
          <a:xfrm>
            <a:off x="491778" y="635000"/>
            <a:ext cx="8198864"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Let the initial value of semaphore associated with a resource is 3 and the current value is 1. If M is the number of available resources and N is the number of processes waiting for the resource, then M and N are respectively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文本框 4">
            <a:extLst>
              <a:ext uri="{FF2B5EF4-FFF2-40B4-BE49-F238E27FC236}">
                <a16:creationId xmlns:a16="http://schemas.microsoft.com/office/drawing/2014/main" id="{F1ECA370-4B5E-4CC3-8715-B744BB7430EF}"/>
              </a:ext>
            </a:extLst>
          </p:cNvPr>
          <p:cNvSpPr txBox="1"/>
          <p:nvPr>
            <p:custDataLst>
              <p:tags r:id="rId3"/>
            </p:custDataLst>
          </p:nvPr>
        </p:nvSpPr>
        <p:spPr>
          <a:xfrm>
            <a:off x="1829117" y="27860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AE07BE92-3F4E-4FD7-BD5A-1EB13368BA06}"/>
              </a:ext>
            </a:extLst>
          </p:cNvPr>
          <p:cNvSpPr txBox="1"/>
          <p:nvPr>
            <p:custDataLst>
              <p:tags r:id="rId4"/>
            </p:custDataLst>
          </p:nvPr>
        </p:nvSpPr>
        <p:spPr>
          <a:xfrm>
            <a:off x="1829117" y="36433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096C918-6B8F-4918-B45C-C8C49604075A}"/>
              </a:ext>
            </a:extLst>
          </p:cNvPr>
          <p:cNvSpPr txBox="1"/>
          <p:nvPr>
            <p:custDataLst>
              <p:tags r:id="rId5"/>
            </p:custDataLst>
          </p:nvPr>
        </p:nvSpPr>
        <p:spPr>
          <a:xfrm>
            <a:off x="1829117" y="450056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DD01DC0-6A7D-437B-B389-323CCA876579}"/>
              </a:ext>
            </a:extLst>
          </p:cNvPr>
          <p:cNvSpPr txBox="1"/>
          <p:nvPr>
            <p:custDataLst>
              <p:tags r:id="rId6"/>
            </p:custDataLst>
          </p:nvPr>
        </p:nvSpPr>
        <p:spPr>
          <a:xfrm>
            <a:off x="1829117" y="5357813"/>
            <a:ext cx="6401911"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4AEEA3A-98C3-4887-ABAF-78AE6E8425CC}"/>
              </a:ext>
            </a:extLst>
          </p:cNvPr>
          <p:cNvSpPr>
            <a:spLocks noChangeAspect="1"/>
          </p:cNvSpPr>
          <p:nvPr>
            <p:custDataLst>
              <p:tags r:id="rId7"/>
            </p:custDataLst>
          </p:nvPr>
        </p:nvSpPr>
        <p:spPr>
          <a:xfrm>
            <a:off x="1114663"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F76881E-227C-43A2-8487-4B5C1AF8DBD6}"/>
              </a:ext>
            </a:extLst>
          </p:cNvPr>
          <p:cNvSpPr>
            <a:spLocks noChangeAspect="1"/>
          </p:cNvSpPr>
          <p:nvPr>
            <p:custDataLst>
              <p:tags r:id="rId8"/>
            </p:custDataLst>
          </p:nvPr>
        </p:nvSpPr>
        <p:spPr>
          <a:xfrm>
            <a:off x="1114663"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2B28B73-5F8B-488B-B9F0-733A523732D1}"/>
              </a:ext>
            </a:extLst>
          </p:cNvPr>
          <p:cNvSpPr>
            <a:spLocks noChangeAspect="1"/>
          </p:cNvSpPr>
          <p:nvPr>
            <p:custDataLst>
              <p:tags r:id="rId9"/>
            </p:custDataLst>
          </p:nvPr>
        </p:nvSpPr>
        <p:spPr>
          <a:xfrm>
            <a:off x="1114663"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5D3557D-40B3-4AE5-A9C6-A019755D1C1A}"/>
              </a:ext>
            </a:extLst>
          </p:cNvPr>
          <p:cNvSpPr>
            <a:spLocks noChangeAspect="1"/>
          </p:cNvSpPr>
          <p:nvPr>
            <p:custDataLst>
              <p:tags r:id="rId10"/>
            </p:custDataLst>
          </p:nvPr>
        </p:nvSpPr>
        <p:spPr>
          <a:xfrm>
            <a:off x="1114663"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F262F2C-775C-4FD5-85B0-5EE27B2C0C7B}"/>
              </a:ext>
            </a:extLst>
          </p:cNvPr>
          <p:cNvSpPr/>
          <p:nvPr>
            <p:custDataLst>
              <p:tags r:id="rId11"/>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D21AFDD5-9193-4158-B021-FEEE0133D5F3}"/>
              </a:ext>
            </a:extLst>
          </p:cNvPr>
          <p:cNvGrpSpPr/>
          <p:nvPr>
            <p:custDataLst>
              <p:tags r:id="rId12"/>
            </p:custDataLst>
          </p:nvPr>
        </p:nvGrpSpPr>
        <p:grpSpPr>
          <a:xfrm>
            <a:off x="0" y="0"/>
            <a:ext cx="9145588" cy="635000"/>
            <a:chOff x="0" y="0"/>
            <a:chExt cx="9145588" cy="635000"/>
          </a:xfrm>
        </p:grpSpPr>
        <p:sp>
          <p:nvSpPr>
            <p:cNvPr id="14" name="TitleBackground">
              <a:extLst>
                <a:ext uri="{FF2B5EF4-FFF2-40B4-BE49-F238E27FC236}">
                  <a16:creationId xmlns:a16="http://schemas.microsoft.com/office/drawing/2014/main" id="{C7A38E61-809E-4922-A97A-AAF6C790FCB1}"/>
                </a:ext>
              </a:extLst>
            </p:cNvPr>
            <p:cNvSpPr/>
            <p:nvPr>
              <p:custDataLst>
                <p:tags r:id="rId14"/>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4E2E65A-80F3-4305-9AA3-DAA8365BC178}"/>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1F46F7E-18EC-4D24-B7CC-26215553902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1198450-37A1-452F-B0B8-CBDD8D1B211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0111AFA-1BFA-40C2-9B06-0D4662E3E1E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997303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51545C-8ECF-41C0-BAAB-A50A278F9134}"/>
              </a:ext>
            </a:extLst>
          </p:cNvPr>
          <p:cNvSpPr txBox="1"/>
          <p:nvPr>
            <p:custDataLst>
              <p:tags r:id="rId2"/>
            </p:custDataLst>
          </p:nvPr>
        </p:nvSpPr>
        <p:spPr>
          <a:xfrm>
            <a:off x="795063" y="1523423"/>
            <a:ext cx="7316470" cy="3318741"/>
          </a:xfrm>
          <a:prstGeom prst="rect">
            <a:avLst/>
          </a:prstGeom>
          <a:noFill/>
        </p:spPr>
        <p:txBody>
          <a:bodyPr vert="horz" wrap="square" rtlCol="0" anchor="ctr" anchorCtr="0">
            <a:noAutofit/>
          </a:bodyPr>
          <a:lstStyle/>
          <a:p>
            <a:r>
              <a:rPr lang="en-US" altLang="zh-CN" sz="2000" dirty="0">
                <a:latin typeface="微软雅黑" panose="020B0503020204020204" pitchFamily="34" charset="-122"/>
                <a:ea typeface="微软雅黑" panose="020B0503020204020204" pitchFamily="34" charset="-122"/>
              </a:rPr>
              <a:t>In a box, a mixture of equal number of white and black particles. Now we have to use an automatic sorting system to separate the white and black particles. Suppose the system has two processes P1 and P2, in which P1 picks white particles and P2 picks black particles. Each process is specified to pick only one particle at a time. When a process is picking, another process is not allowed to pick at the same time; when a process picks a particle, another process must be allowed to pick. Try to write the program that these two concurrent processes can execute correctly </a:t>
            </a:r>
            <a:r>
              <a:rPr lang="zh-CN" altLang="zh-CN" sz="2000" dirty="0">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60F65AB-C3D3-4591-B58A-3434E4386EBD}"/>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A2C779F8-C619-4279-B718-891634ED345B}"/>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07B4BC8B-12A1-4F9C-861F-F23E8BC94499}"/>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2530A8A1-06D9-40FB-8F7B-5BAACACD0BAE}"/>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09B26C5A-59B5-4E1A-9BF8-B5C19891281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BF2EFD98-A169-46D2-A2A3-343DE5C4C6D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F424D651-3A82-46A9-B45E-57118401B757}"/>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DA7A1B0-70A7-4B92-ACAE-86A1FDE3526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894270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AB60C8F-9380-4FB8-BCBC-F355E26D292E}"/>
              </a:ext>
            </a:extLst>
          </p:cNvPr>
          <p:cNvGraphicFramePr>
            <a:graphicFrameLocks noGrp="1"/>
          </p:cNvGraphicFramePr>
          <p:nvPr/>
        </p:nvGraphicFramePr>
        <p:xfrm>
          <a:off x="628650" y="737755"/>
          <a:ext cx="7888288" cy="5334000"/>
        </p:xfrm>
        <a:graphic>
          <a:graphicData uri="http://schemas.openxmlformats.org/drawingml/2006/table">
            <a:tbl>
              <a:tblPr firstRow="1" firstCol="1" bandRow="1">
                <a:tableStyleId>{5C22544A-7EE6-4342-B048-85BDC9FD1C3A}</a:tableStyleId>
              </a:tblPr>
              <a:tblGrid>
                <a:gridCol w="7888288">
                  <a:extLst>
                    <a:ext uri="{9D8B030D-6E8A-4147-A177-3AD203B41FA5}">
                      <a16:colId xmlns:a16="http://schemas.microsoft.com/office/drawing/2014/main" val="3293803677"/>
                    </a:ext>
                  </a:extLst>
                </a:gridCol>
              </a:tblGrid>
              <a:tr h="5263789">
                <a:tc>
                  <a:txBody>
                    <a:bodyPr/>
                    <a:lstStyle/>
                    <a:p>
                      <a:pPr algn="just">
                        <a:spcAft>
                          <a:spcPts val="0"/>
                        </a:spcAft>
                      </a:pPr>
                      <a:r>
                        <a:rPr lang="en-US" sz="1400" kern="100" dirty="0">
                          <a:solidFill>
                            <a:schemeClr val="tx1"/>
                          </a:solidFill>
                          <a:effectLst/>
                        </a:rPr>
                        <a:t>Semaphore S</a:t>
                      </a:r>
                      <a:r>
                        <a:rPr lang="en-US" sz="1400" kern="100" baseline="-25000" dirty="0">
                          <a:solidFill>
                            <a:schemeClr val="tx1"/>
                          </a:solidFill>
                          <a:effectLst/>
                        </a:rPr>
                        <a:t>1</a:t>
                      </a:r>
                      <a:r>
                        <a:rPr lang="en-US" sz="1400" kern="100" dirty="0">
                          <a:solidFill>
                            <a:schemeClr val="tx1"/>
                          </a:solidFill>
                          <a:effectLst/>
                        </a:rPr>
                        <a:t>=</a:t>
                      </a:r>
                      <a:r>
                        <a:rPr lang="en-US" altLang="zh-CN" sz="1400" kern="100" dirty="0">
                          <a:solidFill>
                            <a:schemeClr val="tx1"/>
                          </a:solidFill>
                          <a:effectLst/>
                        </a:rPr>
                        <a:t>0;</a:t>
                      </a:r>
                      <a:r>
                        <a:rPr lang="en-US" sz="1400" kern="100" dirty="0">
                          <a:solidFill>
                            <a:schemeClr val="tx1"/>
                          </a:solidFill>
                          <a:effectLst/>
                        </a:rPr>
                        <a:t> </a:t>
                      </a:r>
                      <a:endParaRPr lang="zh-CN" sz="1400" kern="100" dirty="0">
                        <a:solidFill>
                          <a:schemeClr val="tx1"/>
                        </a:solidFill>
                        <a:effectLst/>
                      </a:endParaRPr>
                    </a:p>
                    <a:p>
                      <a:pPr algn="just">
                        <a:spcAft>
                          <a:spcPts val="0"/>
                        </a:spcAft>
                      </a:pPr>
                      <a:r>
                        <a:rPr lang="en-US" sz="1400" kern="100" dirty="0">
                          <a:solidFill>
                            <a:schemeClr val="tx1"/>
                          </a:solidFill>
                          <a:effectLst/>
                        </a:rPr>
                        <a:t>Semaphore S</a:t>
                      </a:r>
                      <a:r>
                        <a:rPr lang="en-US" sz="1400" kern="100" baseline="-25000" dirty="0">
                          <a:solidFill>
                            <a:schemeClr val="tx1"/>
                          </a:solidFill>
                          <a:effectLst/>
                        </a:rPr>
                        <a:t>2</a:t>
                      </a:r>
                      <a:r>
                        <a:rPr lang="en-US" sz="1400" kern="100" dirty="0">
                          <a:solidFill>
                            <a:schemeClr val="tx1"/>
                          </a:solidFill>
                          <a:effectLst/>
                        </a:rPr>
                        <a:t>=1; </a:t>
                      </a:r>
                      <a:endParaRPr lang="zh-CN" sz="1400" kern="100" dirty="0">
                        <a:solidFill>
                          <a:schemeClr val="tx1"/>
                        </a:solidFill>
                        <a:effectLst/>
                      </a:endParaRPr>
                    </a:p>
                    <a:p>
                      <a:pPr algn="just">
                        <a:spcAft>
                          <a:spcPts val="0"/>
                        </a:spcAft>
                      </a:pPr>
                      <a:r>
                        <a:rPr lang="en-US" sz="1400" kern="100" dirty="0">
                          <a:solidFill>
                            <a:schemeClr val="tx1"/>
                          </a:solidFill>
                          <a:effectLst/>
                        </a:rPr>
                        <a:t>main ()</a:t>
                      </a:r>
                      <a:endParaRPr lang="zh-CN" sz="1400" kern="100" dirty="0">
                        <a:solidFill>
                          <a:schemeClr val="tx1"/>
                        </a:solidFill>
                        <a:effectLst/>
                      </a:endParaRPr>
                    </a:p>
                    <a:p>
                      <a:pPr algn="just">
                        <a:spcAft>
                          <a:spcPts val="0"/>
                        </a:spcAft>
                      </a:pPr>
                      <a:r>
                        <a:rPr lang="en-US" sz="1400" kern="100" dirty="0">
                          <a:solidFill>
                            <a:schemeClr val="tx1"/>
                          </a:solidFill>
                          <a:effectLst/>
                        </a:rPr>
                        <a:t>{    </a:t>
                      </a:r>
                      <a:r>
                        <a:rPr lang="en-US" sz="1400" kern="100" dirty="0" err="1">
                          <a:solidFill>
                            <a:schemeClr val="tx1"/>
                          </a:solidFill>
                          <a:effectLst/>
                        </a:rPr>
                        <a:t>Cobegin</a:t>
                      </a: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r>
                        <a:rPr lang="zh-CN" sz="1400" kern="100" dirty="0">
                          <a:solidFill>
                            <a:schemeClr val="tx1"/>
                          </a:solidFill>
                          <a:effectLst/>
                        </a:rPr>
                        <a:t>进程</a:t>
                      </a:r>
                      <a:r>
                        <a:rPr lang="en-US" sz="1400" kern="0" dirty="0">
                          <a:solidFill>
                            <a:schemeClr val="tx1"/>
                          </a:solidFill>
                          <a:effectLst/>
                        </a:rPr>
                        <a:t>P</a:t>
                      </a:r>
                      <a:r>
                        <a:rPr lang="en-US" sz="1400" kern="0" baseline="-25000" dirty="0">
                          <a:solidFill>
                            <a:schemeClr val="tx1"/>
                          </a:solidFill>
                          <a:effectLst/>
                        </a:rPr>
                        <a:t>1</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while (true)</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P (</a:t>
                      </a:r>
                      <a:r>
                        <a:rPr lang="en-US" sz="1400" kern="0" dirty="0">
                          <a:solidFill>
                            <a:schemeClr val="tx1"/>
                          </a:solidFill>
                          <a:effectLst/>
                        </a:rPr>
                        <a:t>S</a:t>
                      </a:r>
                      <a:r>
                        <a:rPr lang="en-US" sz="1400" kern="0" baseline="-25000" dirty="0">
                          <a:solidFill>
                            <a:schemeClr val="tx1"/>
                          </a:solidFill>
                          <a:effectLst/>
                        </a:rPr>
                        <a:t>1</a:t>
                      </a:r>
                      <a:r>
                        <a:rPr lang="en-US" sz="1400" kern="100" dirty="0">
                          <a:solidFill>
                            <a:schemeClr val="tx1"/>
                          </a:solidFill>
                          <a:effectLst/>
                        </a:rPr>
                        <a:t>);                // </a:t>
                      </a:r>
                      <a:r>
                        <a:rPr lang="zh-CN" sz="1400" kern="100" dirty="0">
                          <a:solidFill>
                            <a:schemeClr val="tx1"/>
                          </a:solidFill>
                          <a:effectLst/>
                        </a:rPr>
                        <a:t>申请拣白子  </a:t>
                      </a:r>
                    </a:p>
                    <a:p>
                      <a:pPr indent="304800" algn="just">
                        <a:spcAft>
                          <a:spcPts val="0"/>
                        </a:spcAft>
                      </a:pPr>
                      <a:r>
                        <a:rPr lang="en-US" sz="1400" kern="100" dirty="0">
                          <a:solidFill>
                            <a:schemeClr val="tx1"/>
                          </a:solidFill>
                          <a:effectLst/>
                        </a:rPr>
                        <a:t>           </a:t>
                      </a:r>
                      <a:r>
                        <a:rPr lang="zh-CN" sz="1400" kern="100" dirty="0">
                          <a:solidFill>
                            <a:schemeClr val="tx1"/>
                          </a:solidFill>
                          <a:effectLst/>
                        </a:rPr>
                        <a:t>拣一白子；</a:t>
                      </a:r>
                    </a:p>
                    <a:p>
                      <a:pPr indent="304800" algn="just">
                        <a:spcAft>
                          <a:spcPts val="0"/>
                        </a:spcAft>
                      </a:pPr>
                      <a:r>
                        <a:rPr lang="en-US" sz="1400" kern="100" dirty="0">
                          <a:solidFill>
                            <a:schemeClr val="tx1"/>
                          </a:solidFill>
                          <a:effectLst/>
                        </a:rPr>
                        <a:t>           V (</a:t>
                      </a:r>
                      <a:r>
                        <a:rPr lang="en-US" sz="1400" kern="0" dirty="0">
                          <a:solidFill>
                            <a:schemeClr val="tx1"/>
                          </a:solidFill>
                          <a:effectLst/>
                        </a:rPr>
                        <a:t>S</a:t>
                      </a:r>
                      <a:r>
                        <a:rPr lang="en-US" sz="1400" kern="0" baseline="-25000" dirty="0">
                          <a:solidFill>
                            <a:schemeClr val="tx1"/>
                          </a:solidFill>
                          <a:effectLst/>
                        </a:rPr>
                        <a:t>2</a:t>
                      </a:r>
                      <a:r>
                        <a:rPr lang="en-US" sz="1400" kern="100" dirty="0">
                          <a:solidFill>
                            <a:schemeClr val="tx1"/>
                          </a:solidFill>
                          <a:effectLst/>
                        </a:rPr>
                        <a:t>);                // </a:t>
                      </a:r>
                      <a:r>
                        <a:rPr lang="zh-CN" sz="1400" kern="100" dirty="0">
                          <a:solidFill>
                            <a:schemeClr val="tx1"/>
                          </a:solidFill>
                          <a:effectLst/>
                        </a:rPr>
                        <a:t>允许拣黑子  </a:t>
                      </a: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r>
                        <a:rPr lang="zh-CN" sz="1400" kern="100" dirty="0">
                          <a:solidFill>
                            <a:schemeClr val="tx1"/>
                          </a:solidFill>
                          <a:effectLst/>
                        </a:rPr>
                        <a:t>进程</a:t>
                      </a:r>
                      <a:r>
                        <a:rPr lang="en-US" sz="1400" kern="0" dirty="0">
                          <a:solidFill>
                            <a:schemeClr val="tx1"/>
                          </a:solidFill>
                          <a:effectLst/>
                        </a:rPr>
                        <a:t>P</a:t>
                      </a:r>
                      <a:r>
                        <a:rPr lang="en-US" sz="1400" kern="0" baseline="-25000" dirty="0">
                          <a:solidFill>
                            <a:schemeClr val="tx1"/>
                          </a:solidFill>
                          <a:effectLst/>
                        </a:rPr>
                        <a:t>2</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while (true)</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           P (</a:t>
                      </a:r>
                      <a:r>
                        <a:rPr lang="en-US" sz="1400" kern="0" dirty="0">
                          <a:solidFill>
                            <a:schemeClr val="tx1"/>
                          </a:solidFill>
                          <a:effectLst/>
                        </a:rPr>
                        <a:t>S</a:t>
                      </a:r>
                      <a:r>
                        <a:rPr lang="en-US" sz="1400" kern="0" baseline="-25000" dirty="0">
                          <a:solidFill>
                            <a:schemeClr val="tx1"/>
                          </a:solidFill>
                          <a:effectLst/>
                        </a:rPr>
                        <a:t>2</a:t>
                      </a:r>
                      <a:r>
                        <a:rPr lang="en-US" sz="1400" kern="100" dirty="0">
                          <a:solidFill>
                            <a:schemeClr val="tx1"/>
                          </a:solidFill>
                          <a:effectLst/>
                        </a:rPr>
                        <a:t>);                // </a:t>
                      </a:r>
                      <a:r>
                        <a:rPr lang="zh-CN" sz="1400" kern="100" dirty="0">
                          <a:solidFill>
                            <a:schemeClr val="tx1"/>
                          </a:solidFill>
                          <a:effectLst/>
                        </a:rPr>
                        <a:t>申请拣黑子  </a:t>
                      </a:r>
                    </a:p>
                    <a:p>
                      <a:pPr indent="304800" algn="just">
                        <a:spcAft>
                          <a:spcPts val="0"/>
                        </a:spcAft>
                      </a:pPr>
                      <a:r>
                        <a:rPr lang="en-US" sz="1400" kern="100" dirty="0">
                          <a:solidFill>
                            <a:schemeClr val="tx1"/>
                          </a:solidFill>
                          <a:effectLst/>
                        </a:rPr>
                        <a:t>           </a:t>
                      </a:r>
                      <a:r>
                        <a:rPr lang="zh-CN" sz="1400" kern="100" dirty="0">
                          <a:solidFill>
                            <a:schemeClr val="tx1"/>
                          </a:solidFill>
                          <a:effectLst/>
                        </a:rPr>
                        <a:t>拣一黑子；</a:t>
                      </a:r>
                    </a:p>
                    <a:p>
                      <a:pPr indent="304800" algn="just">
                        <a:spcAft>
                          <a:spcPts val="0"/>
                        </a:spcAft>
                      </a:pPr>
                      <a:r>
                        <a:rPr lang="en-US" sz="1400" kern="100" dirty="0">
                          <a:solidFill>
                            <a:schemeClr val="tx1"/>
                          </a:solidFill>
                          <a:effectLst/>
                        </a:rPr>
                        <a:t>           V (</a:t>
                      </a:r>
                      <a:r>
                        <a:rPr lang="en-US" sz="1400" kern="0" dirty="0">
                          <a:solidFill>
                            <a:schemeClr val="tx1"/>
                          </a:solidFill>
                          <a:effectLst/>
                        </a:rPr>
                        <a:t>S</a:t>
                      </a:r>
                      <a:r>
                        <a:rPr lang="en-US" sz="1400" kern="0" baseline="-25000" dirty="0">
                          <a:solidFill>
                            <a:schemeClr val="tx1"/>
                          </a:solidFill>
                          <a:effectLst/>
                        </a:rPr>
                        <a:t>1</a:t>
                      </a:r>
                      <a:r>
                        <a:rPr lang="en-US" sz="1400" kern="100" dirty="0">
                          <a:solidFill>
                            <a:schemeClr val="tx1"/>
                          </a:solidFill>
                          <a:effectLst/>
                        </a:rPr>
                        <a:t>);                // </a:t>
                      </a:r>
                      <a:r>
                        <a:rPr lang="zh-CN" sz="1400" kern="100" dirty="0">
                          <a:solidFill>
                            <a:schemeClr val="tx1"/>
                          </a:solidFill>
                          <a:effectLst/>
                        </a:rPr>
                        <a:t>允许拣白子 </a:t>
                      </a:r>
                    </a:p>
                    <a:p>
                      <a:pPr indent="304800" algn="just">
                        <a:spcAft>
                          <a:spcPts val="0"/>
                        </a:spcAft>
                      </a:pPr>
                      <a:r>
                        <a:rPr lang="en-US" sz="1400" kern="100" dirty="0">
                          <a:solidFill>
                            <a:schemeClr val="tx1"/>
                          </a:solidFill>
                          <a:effectLst/>
                        </a:rPr>
                        <a:t>        } </a:t>
                      </a:r>
                      <a:endParaRPr lang="zh-CN" sz="1400" kern="100" dirty="0">
                        <a:solidFill>
                          <a:schemeClr val="tx1"/>
                        </a:solidFill>
                        <a:effectLst/>
                      </a:endParaRPr>
                    </a:p>
                    <a:p>
                      <a:pPr indent="304800" algn="just">
                        <a:spcAft>
                          <a:spcPts val="0"/>
                        </a:spcAft>
                      </a:pPr>
                      <a:r>
                        <a:rPr lang="en-US" sz="1400" kern="100" dirty="0">
                          <a:solidFill>
                            <a:schemeClr val="tx1"/>
                          </a:solidFill>
                          <a:effectLst/>
                        </a:rPr>
                        <a:t>    }</a:t>
                      </a:r>
                      <a:endParaRPr lang="zh-CN" sz="1400" kern="100" dirty="0">
                        <a:solidFill>
                          <a:schemeClr val="tx1"/>
                        </a:solidFill>
                        <a:effectLst/>
                      </a:endParaRPr>
                    </a:p>
                    <a:p>
                      <a:pPr indent="304800" algn="just">
                        <a:spcAft>
                          <a:spcPts val="0"/>
                        </a:spcAft>
                      </a:pPr>
                      <a:r>
                        <a:rPr lang="en-US" sz="1400" kern="100" dirty="0">
                          <a:solidFill>
                            <a:schemeClr val="tx1"/>
                          </a:solidFill>
                          <a:effectLst/>
                        </a:rPr>
                        <a:t>}</a:t>
                      </a:r>
                      <a:endParaRPr lang="zh-CN" sz="1400" kern="100" dirty="0">
                        <a:solidFill>
                          <a:schemeClr val="tx1"/>
                        </a:solidFill>
                        <a:effectLst/>
                      </a:endParaRPr>
                    </a:p>
                    <a:p>
                      <a:pPr indent="304800" algn="just">
                        <a:spcAft>
                          <a:spcPts val="0"/>
                        </a:spcAft>
                      </a:pPr>
                      <a:r>
                        <a:rPr lang="en-US" sz="1400" kern="100" dirty="0" err="1">
                          <a:solidFill>
                            <a:schemeClr val="tx1"/>
                          </a:solidFill>
                          <a:effectLst/>
                        </a:rPr>
                        <a:t>Coend</a:t>
                      </a:r>
                      <a:endParaRPr lang="zh-CN" sz="1400" kern="100" dirty="0">
                        <a:solidFill>
                          <a:schemeClr val="tx1"/>
                        </a:solidFill>
                        <a:effectLst/>
                      </a:endParaRPr>
                    </a:p>
                    <a:p>
                      <a:pPr algn="just">
                        <a:spcAft>
                          <a:spcPts val="0"/>
                        </a:spcAft>
                      </a:pPr>
                      <a:r>
                        <a:rPr lang="en-US" sz="1400" kern="100" dirty="0">
                          <a:solidFill>
                            <a:schemeClr val="tx1"/>
                          </a:solidFill>
                          <a:effectLst/>
                        </a:rPr>
                        <a:t>}</a:t>
                      </a:r>
                      <a:endParaRPr lang="zh-CN" sz="1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435855483"/>
                  </a:ext>
                </a:extLst>
              </a:tr>
            </a:tbl>
          </a:graphicData>
        </a:graphic>
      </p:graphicFrame>
    </p:spTree>
    <p:extLst>
      <p:ext uri="{BB962C8B-B14F-4D97-AF65-F5344CB8AC3E}">
        <p14:creationId xmlns:p14="http://schemas.microsoft.com/office/powerpoint/2010/main" val="13818087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5A854EA-DAC1-4D7F-926B-DDA72CD57A56}" type="slidenum">
              <a:rPr lang="zh-CN" altLang="en-US" sz="1400">
                <a:ea typeface="宋体" panose="02010600030101010101" pitchFamily="2" charset="-122"/>
              </a:rPr>
              <a:pPr algn="r" eaLnBrk="1" hangingPunct="1"/>
              <a:t>34</a:t>
            </a:fld>
            <a:endParaRPr lang="en-US" sz="1400">
              <a:ea typeface="宋体" panose="02010600030101010101" pitchFamily="2" charset="-122"/>
            </a:endParaRPr>
          </a:p>
        </p:txBody>
      </p:sp>
      <p:sp>
        <p:nvSpPr>
          <p:cNvPr id="112643" name="Rectangle 2"/>
          <p:cNvSpPr>
            <a:spLocks noGrp="1" noChangeArrowheads="1"/>
          </p:cNvSpPr>
          <p:nvPr>
            <p:ph type="title" idx="4294967295"/>
          </p:nvPr>
        </p:nvSpPr>
        <p:spPr>
          <a:xfrm>
            <a:off x="834232" y="198438"/>
            <a:ext cx="7772400" cy="844550"/>
          </a:xfrm>
        </p:spPr>
        <p:txBody>
          <a:bodyPr>
            <a:normAutofit/>
          </a:bodyPr>
          <a:lstStyle/>
          <a:p>
            <a:pPr algn="ctr" eaLnBrk="1" hangingPunct="1"/>
            <a:r>
              <a:rPr lang="en-US" altLang="zh-CN" sz="3800" b="1" dirty="0">
                <a:ea typeface="宋体" panose="02010600030101010101" pitchFamily="2" charset="-122"/>
              </a:rPr>
              <a:t>Classical  IPC Problems</a:t>
            </a:r>
          </a:p>
        </p:txBody>
      </p:sp>
      <p:sp>
        <p:nvSpPr>
          <p:cNvPr id="112644" name="Rectangle 3"/>
          <p:cNvSpPr>
            <a:spLocks noGrp="1" noChangeArrowheads="1"/>
          </p:cNvSpPr>
          <p:nvPr>
            <p:ph type="body" idx="4294967295"/>
          </p:nvPr>
        </p:nvSpPr>
        <p:spPr>
          <a:xfrm>
            <a:off x="834232" y="1266292"/>
            <a:ext cx="7772400" cy="4748213"/>
          </a:xfrm>
        </p:spPr>
        <p:txBody>
          <a:bodyPr/>
          <a:lstStyle/>
          <a:p>
            <a:pPr marL="685846" lvl="1" indent="-342900" eaLnBrk="1" hangingPunct="1">
              <a:lnSpc>
                <a:spcPct val="150000"/>
              </a:lnSpc>
              <a:buFont typeface="+mj-ea"/>
              <a:buAutoNum type="circleNumDbPlain"/>
            </a:pPr>
            <a:r>
              <a:rPr lang="en-US" sz="3200" b="1" dirty="0">
                <a:ea typeface="宋体" panose="02010600030101010101" pitchFamily="2" charset="-122"/>
              </a:rPr>
              <a:t> Readers and Writers Problem</a:t>
            </a:r>
          </a:p>
          <a:p>
            <a:pPr marL="685846" lvl="1" indent="-342900">
              <a:lnSpc>
                <a:spcPct val="150000"/>
              </a:lnSpc>
              <a:buFont typeface="+mj-ea"/>
              <a:buAutoNum type="circleNumDbPlain"/>
            </a:pPr>
            <a:r>
              <a:rPr lang="en-US" altLang="zh-CN" sz="3200" b="1" dirty="0"/>
              <a:t> </a:t>
            </a:r>
            <a:r>
              <a:rPr lang="en-US" altLang="zh-CN" sz="3200" b="1" dirty="0">
                <a:ea typeface="宋体" panose="02010600030101010101" pitchFamily="2" charset="-122"/>
              </a:rPr>
              <a:t>Sleeping Barber Problem</a:t>
            </a:r>
          </a:p>
          <a:p>
            <a:pPr marL="685846" lvl="1" indent="-342900">
              <a:lnSpc>
                <a:spcPct val="150000"/>
              </a:lnSpc>
              <a:buFont typeface="+mj-ea"/>
              <a:buAutoNum type="circleNumDbPlain"/>
            </a:pPr>
            <a:r>
              <a:rPr lang="en-US" altLang="zh-CN" sz="3200" b="1" dirty="0"/>
              <a:t>Dining Philosophers Problem</a:t>
            </a:r>
            <a:r>
              <a:rPr lang="en-US" altLang="zh-CN" sz="3200" b="1" dirty="0">
                <a:ea typeface="宋体" panose="02010600030101010101" pitchFamily="2" charset="-122"/>
              </a:rPr>
              <a:t> </a:t>
            </a:r>
            <a:endParaRPr lang="en-US" altLang="zh-CN" b="1" dirty="0"/>
          </a:p>
          <a:p>
            <a:pPr lvl="1" eaLnBrk="1" hangingPunct="1">
              <a:lnSpc>
                <a:spcPct val="150000"/>
              </a:lnSpc>
              <a:buFont typeface="Wingdings" panose="05000000000000000000" pitchFamily="2" charset="2"/>
              <a:buChar char="l"/>
            </a:pPr>
            <a:endParaRPr lang="en-US" dirty="0">
              <a:solidFill>
                <a:srgbClr val="FF0000"/>
              </a:solidFill>
              <a:ea typeface="宋体" panose="02010600030101010101" pitchFamily="2" charset="-122"/>
            </a:endParaRP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050752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35</a:t>
            </a:fld>
            <a:endParaRPr lang="en-US" sz="1400">
              <a:ea typeface="宋体" panose="02010600030101010101" pitchFamily="2" charset="-122"/>
            </a:endParaRPr>
          </a:p>
        </p:txBody>
      </p:sp>
      <p:sp>
        <p:nvSpPr>
          <p:cNvPr id="119811" name="Rectangle 2"/>
          <p:cNvSpPr>
            <a:spLocks noGrp="1" noChangeArrowheads="1"/>
          </p:cNvSpPr>
          <p:nvPr>
            <p:ph type="title" idx="4294967295"/>
          </p:nvPr>
        </p:nvSpPr>
        <p:spPr>
          <a:xfrm>
            <a:off x="743997" y="118080"/>
            <a:ext cx="7772400" cy="790575"/>
          </a:xfrm>
        </p:spPr>
        <p:txBody>
          <a:bodyPr>
            <a:normAutofit/>
          </a:bodyPr>
          <a:lstStyle/>
          <a:p>
            <a:pPr algn="ctr" eaLnBrk="1" hangingPunct="1"/>
            <a:r>
              <a:rPr lang="en-US" altLang="zh-CN" sz="3800" b="1" dirty="0">
                <a:ea typeface="宋体" panose="02010600030101010101" pitchFamily="2" charset="-122"/>
              </a:rPr>
              <a:t>Readers and Writers Problem</a:t>
            </a:r>
          </a:p>
        </p:txBody>
      </p:sp>
      <p:sp>
        <p:nvSpPr>
          <p:cNvPr id="2" name="流程图: 磁盘 1"/>
          <p:cNvSpPr/>
          <p:nvPr/>
        </p:nvSpPr>
        <p:spPr>
          <a:xfrm>
            <a:off x="3496200" y="4866962"/>
            <a:ext cx="2047740" cy="13007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Data</a:t>
            </a:r>
            <a:endParaRPr lang="zh-CN" altLang="en-US" sz="2400" b="1" dirty="0"/>
          </a:p>
        </p:txBody>
      </p:sp>
      <p:sp>
        <p:nvSpPr>
          <p:cNvPr id="3" name="矩形 2"/>
          <p:cNvSpPr/>
          <p:nvPr/>
        </p:nvSpPr>
        <p:spPr>
          <a:xfrm>
            <a:off x="5134647" y="2222751"/>
            <a:ext cx="3146663" cy="220939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Writer</a:t>
            </a:r>
          </a:p>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endParaRPr lang="zh-CN" altLang="en-US" b="1" dirty="0">
              <a:solidFill>
                <a:schemeClr val="tx1"/>
              </a:solidFill>
            </a:endParaRPr>
          </a:p>
        </p:txBody>
      </p:sp>
      <p:sp>
        <p:nvSpPr>
          <p:cNvPr id="7" name="矩形 6"/>
          <p:cNvSpPr/>
          <p:nvPr/>
        </p:nvSpPr>
        <p:spPr>
          <a:xfrm>
            <a:off x="5267945" y="2816383"/>
            <a:ext cx="2865725" cy="66936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Only one writer is allowed to write at a time </a:t>
            </a:r>
            <a:endParaRPr lang="zh-CN" altLang="en-US" b="1" dirty="0">
              <a:solidFill>
                <a:schemeClr val="tx1"/>
              </a:solidFill>
            </a:endParaRPr>
          </a:p>
        </p:txBody>
      </p:sp>
      <p:sp>
        <p:nvSpPr>
          <p:cNvPr id="8" name="矩形 7"/>
          <p:cNvSpPr/>
          <p:nvPr/>
        </p:nvSpPr>
        <p:spPr>
          <a:xfrm>
            <a:off x="5267945" y="3613871"/>
            <a:ext cx="2844941" cy="66936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When writing, reading is not allowed. </a:t>
            </a:r>
            <a:endParaRPr lang="zh-CN" altLang="en-US" b="1" dirty="0">
              <a:solidFill>
                <a:schemeClr val="tx1"/>
              </a:solidFill>
            </a:endParaRPr>
          </a:p>
        </p:txBody>
      </p:sp>
      <p:sp>
        <p:nvSpPr>
          <p:cNvPr id="9" name="矩形 8"/>
          <p:cNvSpPr/>
          <p:nvPr/>
        </p:nvSpPr>
        <p:spPr>
          <a:xfrm>
            <a:off x="772319" y="2222751"/>
            <a:ext cx="3146663" cy="220939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Reader</a:t>
            </a:r>
          </a:p>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endParaRPr lang="en-US" altLang="zh-CN" b="1" dirty="0">
              <a:solidFill>
                <a:schemeClr val="tx1"/>
              </a:solidFill>
            </a:endParaRPr>
          </a:p>
          <a:p>
            <a:pPr algn="ctr"/>
            <a:endParaRPr lang="zh-CN" altLang="en-US" b="1" dirty="0">
              <a:solidFill>
                <a:schemeClr val="tx1"/>
              </a:solidFill>
            </a:endParaRPr>
          </a:p>
        </p:txBody>
      </p:sp>
      <p:sp>
        <p:nvSpPr>
          <p:cNvPr id="10" name="矩形 9"/>
          <p:cNvSpPr/>
          <p:nvPr/>
        </p:nvSpPr>
        <p:spPr>
          <a:xfrm>
            <a:off x="905617" y="2816383"/>
            <a:ext cx="2865725" cy="66936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Multiple readers can read simultaneously</a:t>
            </a:r>
            <a:endParaRPr lang="zh-CN" altLang="en-US" b="1" dirty="0">
              <a:solidFill>
                <a:srgbClr val="FF0000"/>
              </a:solidFill>
            </a:endParaRPr>
          </a:p>
        </p:txBody>
      </p:sp>
      <p:sp>
        <p:nvSpPr>
          <p:cNvPr id="11" name="矩形 10"/>
          <p:cNvSpPr/>
          <p:nvPr/>
        </p:nvSpPr>
        <p:spPr>
          <a:xfrm>
            <a:off x="905617" y="3613871"/>
            <a:ext cx="2844941" cy="66936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When reading, writing is not allowed. </a:t>
            </a:r>
            <a:endParaRPr lang="zh-CN" altLang="en-US" b="1" dirty="0">
              <a:solidFill>
                <a:schemeClr val="tx1"/>
              </a:solidFill>
            </a:endParaRPr>
          </a:p>
        </p:txBody>
      </p:sp>
    </p:spTree>
    <p:extLst>
      <p:ext uri="{BB962C8B-B14F-4D97-AF65-F5344CB8AC3E}">
        <p14:creationId xmlns:p14="http://schemas.microsoft.com/office/powerpoint/2010/main" val="70640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E1F6FD-58C1-43BB-91BE-19E30D7841BB}"/>
              </a:ext>
            </a:extLst>
          </p:cNvPr>
          <p:cNvSpPr txBox="1"/>
          <p:nvPr>
            <p:custDataLst>
              <p:tags r:id="rId2"/>
            </p:custDataLst>
          </p:nvPr>
        </p:nvSpPr>
        <p:spPr>
          <a:xfrm>
            <a:off x="823172" y="3816190"/>
            <a:ext cx="7316470" cy="2143125"/>
          </a:xfrm>
          <a:prstGeom prst="rect">
            <a:avLst/>
          </a:prstGeom>
          <a:noFill/>
        </p:spPr>
        <p:txBody>
          <a:bodyPr vert="horz" wrap="square" rtlCol="0" anchor="ctr" anchorCtr="0">
            <a:noAutofit/>
          </a:bodyPr>
          <a:lstStyle/>
          <a:p>
            <a:r>
              <a:rPr lang="en-US" altLang="zh-CN" sz="3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Is there any problem in this solution?</a:t>
            </a:r>
            <a:endParaRPr lang="zh-CN" altLang="en-US" sz="3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5" name="矩形: 圆角 4">
            <a:extLst>
              <a:ext uri="{FF2B5EF4-FFF2-40B4-BE49-F238E27FC236}">
                <a16:creationId xmlns:a16="http://schemas.microsoft.com/office/drawing/2014/main" id="{DF3EF62A-8B09-49FD-92F9-F2911A34111D}"/>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C50E103-E62C-4590-BBF4-2A49AA7894FB}"/>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Rectangle 2">
            <a:extLst>
              <a:ext uri="{FF2B5EF4-FFF2-40B4-BE49-F238E27FC236}">
                <a16:creationId xmlns:a16="http://schemas.microsoft.com/office/drawing/2014/main" id="{A5E7BD2D-66AC-4285-9047-9DECD00B3272}"/>
              </a:ext>
            </a:extLst>
          </p:cNvPr>
          <p:cNvSpPr txBox="1">
            <a:spLocks noChangeArrowheads="1"/>
          </p:cNvSpPr>
          <p:nvPr/>
        </p:nvSpPr>
        <p:spPr>
          <a:xfrm>
            <a:off x="686594" y="635000"/>
            <a:ext cx="7772400" cy="790575"/>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dirty="0">
                <a:ea typeface="宋体" panose="02010600030101010101" pitchFamily="2" charset="-122"/>
              </a:rPr>
              <a:t>Solution 1</a:t>
            </a:r>
          </a:p>
        </p:txBody>
      </p:sp>
      <p:sp>
        <p:nvSpPr>
          <p:cNvPr id="13" name="矩形 12">
            <a:extLst>
              <a:ext uri="{FF2B5EF4-FFF2-40B4-BE49-F238E27FC236}">
                <a16:creationId xmlns:a16="http://schemas.microsoft.com/office/drawing/2014/main" id="{0F852534-58BD-4BE2-BBB0-0C6FD594C5D4}"/>
              </a:ext>
            </a:extLst>
          </p:cNvPr>
          <p:cNvSpPr/>
          <p:nvPr/>
        </p:nvSpPr>
        <p:spPr>
          <a:xfrm>
            <a:off x="4992979" y="1699531"/>
            <a:ext cx="3146663" cy="27326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Writer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Write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sz="2800" b="1" dirty="0">
              <a:solidFill>
                <a:schemeClr val="tx1"/>
              </a:solidFill>
            </a:endParaRPr>
          </a:p>
        </p:txBody>
      </p:sp>
      <p:sp>
        <p:nvSpPr>
          <p:cNvPr id="14" name="矩形 13">
            <a:extLst>
              <a:ext uri="{FF2B5EF4-FFF2-40B4-BE49-F238E27FC236}">
                <a16:creationId xmlns:a16="http://schemas.microsoft.com/office/drawing/2014/main" id="{3D7DBC22-1EB6-4A65-8112-1CEA7CF88C59}"/>
              </a:ext>
            </a:extLst>
          </p:cNvPr>
          <p:cNvSpPr/>
          <p:nvPr/>
        </p:nvSpPr>
        <p:spPr>
          <a:xfrm>
            <a:off x="772319" y="1699531"/>
            <a:ext cx="3146663" cy="273261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Reader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Read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b="1" dirty="0">
              <a:solidFill>
                <a:schemeClr val="tx1"/>
              </a:solidFill>
            </a:endParaRPr>
          </a:p>
        </p:txBody>
      </p:sp>
      <p:grpSp>
        <p:nvGrpSpPr>
          <p:cNvPr id="10" name="组合 9">
            <a:extLst>
              <a:ext uri="{FF2B5EF4-FFF2-40B4-BE49-F238E27FC236}">
                <a16:creationId xmlns:a16="http://schemas.microsoft.com/office/drawing/2014/main" id="{F5CFDBED-3992-4FDD-81C1-DCF1C742C5C0}"/>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254F172E-E65B-481E-93A1-95A54E7D9920}"/>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3A43E8F5-94A4-4550-9A41-FA74870701B1}"/>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15AADA3-A9AD-4B9A-818A-23444C0D478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EF8F7B85-94CB-40D4-8117-3CE3D4B07901}"/>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2C3ACA0-2BC8-4443-8BBE-2DE0495744E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721810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37</a:t>
            </a:fld>
            <a:endParaRPr lang="en-US" sz="1400">
              <a:ea typeface="宋体" panose="02010600030101010101" pitchFamily="2" charset="-122"/>
            </a:endParaRPr>
          </a:p>
        </p:txBody>
      </p:sp>
      <p:sp>
        <p:nvSpPr>
          <p:cNvPr id="119811" name="Rectangle 2"/>
          <p:cNvSpPr>
            <a:spLocks noGrp="1" noChangeArrowheads="1"/>
          </p:cNvSpPr>
          <p:nvPr>
            <p:ph type="title" idx="4294967295"/>
          </p:nvPr>
        </p:nvSpPr>
        <p:spPr>
          <a:xfrm>
            <a:off x="743997" y="105942"/>
            <a:ext cx="7772400" cy="790575"/>
          </a:xfrm>
        </p:spPr>
        <p:txBody>
          <a:bodyPr>
            <a:normAutofit/>
          </a:bodyPr>
          <a:lstStyle/>
          <a:p>
            <a:pPr algn="ctr" eaLnBrk="1" hangingPunct="1"/>
            <a:r>
              <a:rPr lang="en-US" altLang="zh-CN" sz="3800" b="1" dirty="0">
                <a:ea typeface="宋体" panose="02010600030101010101" pitchFamily="2" charset="-122"/>
              </a:rPr>
              <a:t>Solution 1</a:t>
            </a:r>
          </a:p>
        </p:txBody>
      </p:sp>
      <p:sp>
        <p:nvSpPr>
          <p:cNvPr id="3" name="矩形 2"/>
          <p:cNvSpPr/>
          <p:nvPr/>
        </p:nvSpPr>
        <p:spPr>
          <a:xfrm>
            <a:off x="4992979" y="1699531"/>
            <a:ext cx="3146663" cy="27326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Writer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Write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sz="2800" b="1" dirty="0">
              <a:solidFill>
                <a:schemeClr val="tx1"/>
              </a:solidFill>
            </a:endParaRPr>
          </a:p>
        </p:txBody>
      </p:sp>
      <p:sp>
        <p:nvSpPr>
          <p:cNvPr id="9" name="矩形 8"/>
          <p:cNvSpPr/>
          <p:nvPr/>
        </p:nvSpPr>
        <p:spPr>
          <a:xfrm>
            <a:off x="772319" y="1699531"/>
            <a:ext cx="3146663" cy="273261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Reader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Read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b="1" dirty="0">
              <a:solidFill>
                <a:schemeClr val="tx1"/>
              </a:solidFill>
            </a:endParaRPr>
          </a:p>
        </p:txBody>
      </p:sp>
      <p:sp>
        <p:nvSpPr>
          <p:cNvPr id="12" name="文本框 11"/>
          <p:cNvSpPr txBox="1"/>
          <p:nvPr/>
        </p:nvSpPr>
        <p:spPr>
          <a:xfrm>
            <a:off x="707019" y="5498258"/>
            <a:ext cx="810122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Only one reader can read the data at a time.</a:t>
            </a:r>
            <a:endParaRPr lang="zh-CN" altLang="en-US" sz="28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73B20DA-65AF-4755-8E72-8F84823BEC96}"/>
              </a:ext>
            </a:extLst>
          </p:cNvPr>
          <p:cNvSpPr/>
          <p:nvPr/>
        </p:nvSpPr>
        <p:spPr>
          <a:xfrm>
            <a:off x="707019" y="4980872"/>
            <a:ext cx="1943048" cy="52322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Problem </a:t>
            </a:r>
            <a:endParaRPr lang="zh-CN" altLang="en-US" sz="2800" dirty="0"/>
          </a:p>
        </p:txBody>
      </p:sp>
    </p:spTree>
    <p:extLst>
      <p:ext uri="{BB962C8B-B14F-4D97-AF65-F5344CB8AC3E}">
        <p14:creationId xmlns:p14="http://schemas.microsoft.com/office/powerpoint/2010/main" val="3223285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F43F4A-FA82-46FA-9D27-7C9F03CB5274}"/>
              </a:ext>
            </a:extLst>
          </p:cNvPr>
          <p:cNvSpPr txBox="1"/>
          <p:nvPr>
            <p:custDataLst>
              <p:tags r:id="rId2"/>
            </p:custDataLst>
          </p:nvPr>
        </p:nvSpPr>
        <p:spPr>
          <a:xfrm>
            <a:off x="742030" y="4572902"/>
            <a:ext cx="731647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 this solution OK?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87D7560B-BE40-4003-A6B2-C48E766184C6}"/>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7FA8DF44-4211-40A1-9CEB-9BF5EC3599B8}"/>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Rectangle 2">
            <a:extLst>
              <a:ext uri="{FF2B5EF4-FFF2-40B4-BE49-F238E27FC236}">
                <a16:creationId xmlns:a16="http://schemas.microsoft.com/office/drawing/2014/main" id="{D857955B-039A-43A4-8058-4D392B2A14CE}"/>
              </a:ext>
            </a:extLst>
          </p:cNvPr>
          <p:cNvSpPr txBox="1">
            <a:spLocks noChangeArrowheads="1"/>
          </p:cNvSpPr>
          <p:nvPr/>
        </p:nvSpPr>
        <p:spPr>
          <a:xfrm>
            <a:off x="772319" y="564603"/>
            <a:ext cx="7772400" cy="790575"/>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a:ea typeface="宋体" panose="02010600030101010101" pitchFamily="2" charset="-122"/>
              </a:rPr>
              <a:t>Solution 2</a:t>
            </a:r>
            <a:endParaRPr lang="en-US" altLang="zh-CN" sz="3800" b="1" dirty="0">
              <a:ea typeface="宋体" panose="02010600030101010101" pitchFamily="2" charset="-122"/>
            </a:endParaRPr>
          </a:p>
        </p:txBody>
      </p:sp>
      <p:sp>
        <p:nvSpPr>
          <p:cNvPr id="13" name="矩形 12">
            <a:extLst>
              <a:ext uri="{FF2B5EF4-FFF2-40B4-BE49-F238E27FC236}">
                <a16:creationId xmlns:a16="http://schemas.microsoft.com/office/drawing/2014/main" id="{2F022391-ED76-40D5-8BDD-249290FF5F4C}"/>
              </a:ext>
            </a:extLst>
          </p:cNvPr>
          <p:cNvSpPr/>
          <p:nvPr/>
        </p:nvSpPr>
        <p:spPr>
          <a:xfrm>
            <a:off x="5546770" y="1930051"/>
            <a:ext cx="3146663" cy="327707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Writer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Write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sz="2800" b="1" dirty="0">
              <a:solidFill>
                <a:schemeClr val="tx1"/>
              </a:solidFill>
            </a:endParaRPr>
          </a:p>
        </p:txBody>
      </p:sp>
      <p:sp>
        <p:nvSpPr>
          <p:cNvPr id="14" name="矩形 13">
            <a:extLst>
              <a:ext uri="{FF2B5EF4-FFF2-40B4-BE49-F238E27FC236}">
                <a16:creationId xmlns:a16="http://schemas.microsoft.com/office/drawing/2014/main" id="{BC60AC55-0493-4264-B80E-0ED3CD3DB39B}"/>
              </a:ext>
            </a:extLst>
          </p:cNvPr>
          <p:cNvSpPr/>
          <p:nvPr/>
        </p:nvSpPr>
        <p:spPr>
          <a:xfrm>
            <a:off x="772319" y="1930050"/>
            <a:ext cx="4662566" cy="327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Times New Roman" panose="02020603050405020304" pitchFamily="18" charset="0"/>
                <a:cs typeface="Times New Roman" panose="02020603050405020304" pitchFamily="18" charset="0"/>
              </a:rPr>
              <a:t>Reader</a:t>
            </a:r>
          </a:p>
          <a:p>
            <a:r>
              <a:rPr lang="en-US" altLang="zh-CN" sz="2800" dirty="0">
                <a:solidFill>
                  <a:schemeClr val="tx1"/>
                </a:solidFill>
                <a:latin typeface="Times New Roman" panose="02020603050405020304" pitchFamily="18" charset="0"/>
                <a:cs typeface="Times New Roman" panose="02020603050405020304" pitchFamily="18" charset="0"/>
              </a:rPr>
              <a:t>reader ++;</a:t>
            </a:r>
          </a:p>
          <a:p>
            <a:r>
              <a:rPr lang="en-US" altLang="zh-CN" sz="2800" dirty="0">
                <a:solidFill>
                  <a:schemeClr val="tx1"/>
                </a:solidFill>
                <a:latin typeface="Times New Roman" panose="02020603050405020304" pitchFamily="18" charset="0"/>
                <a:cs typeface="Times New Roman" panose="02020603050405020304" pitchFamily="18" charset="0"/>
              </a:rPr>
              <a:t>If(reader == 1) </a:t>
            </a: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r>
              <a:rPr lang="en-US" altLang="zh-CN" sz="2800" dirty="0">
                <a:solidFill>
                  <a:schemeClr val="tx1"/>
                </a:solidFill>
                <a:latin typeface="Times New Roman" panose="02020603050405020304" pitchFamily="18" charset="0"/>
                <a:cs typeface="Times New Roman" panose="02020603050405020304" pitchFamily="18" charset="0"/>
              </a:rPr>
              <a:t>Read data</a:t>
            </a:r>
          </a:p>
          <a:p>
            <a:r>
              <a:rPr lang="en-US" altLang="zh-CN" sz="2800" dirty="0">
                <a:solidFill>
                  <a:schemeClr val="tx1"/>
                </a:solidFill>
                <a:latin typeface="Times New Roman" panose="02020603050405020304" pitchFamily="18" charset="0"/>
                <a:cs typeface="Times New Roman" panose="02020603050405020304" pitchFamily="18" charset="0"/>
              </a:rPr>
              <a:t>reader--;</a:t>
            </a:r>
          </a:p>
          <a:p>
            <a:r>
              <a:rPr lang="en-US" altLang="zh-CN" sz="2800" dirty="0">
                <a:solidFill>
                  <a:schemeClr val="tx1"/>
                </a:solidFill>
                <a:latin typeface="Times New Roman" panose="02020603050405020304" pitchFamily="18" charset="0"/>
                <a:cs typeface="Times New Roman" panose="02020603050405020304" pitchFamily="18" charset="0"/>
              </a:rPr>
              <a:t>If(reader == 0) </a:t>
            </a: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b="1" dirty="0">
              <a:solidFill>
                <a:schemeClr val="tx1"/>
              </a:solidFill>
            </a:endParaRPr>
          </a:p>
        </p:txBody>
      </p:sp>
      <p:sp>
        <p:nvSpPr>
          <p:cNvPr id="15" name="矩形 14">
            <a:extLst>
              <a:ext uri="{FF2B5EF4-FFF2-40B4-BE49-F238E27FC236}">
                <a16:creationId xmlns:a16="http://schemas.microsoft.com/office/drawing/2014/main" id="{B72D727C-A945-4861-83A9-349804BD5288}"/>
              </a:ext>
            </a:extLst>
          </p:cNvPr>
          <p:cNvSpPr/>
          <p:nvPr/>
        </p:nvSpPr>
        <p:spPr>
          <a:xfrm>
            <a:off x="772319" y="1396476"/>
            <a:ext cx="4692310"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Initial: reader = 0; </a:t>
            </a:r>
            <a:r>
              <a:rPr lang="en-US" altLang="zh-CN" sz="2800" dirty="0" err="1">
                <a:latin typeface="Times New Roman" panose="02020603050405020304" pitchFamily="18" charset="0"/>
                <a:cs typeface="Times New Roman" panose="02020603050405020304" pitchFamily="18" charset="0"/>
              </a:rPr>
              <a:t>wmutex</a:t>
            </a:r>
            <a:r>
              <a:rPr lang="en-US" altLang="zh-CN" sz="2800" dirty="0">
                <a:latin typeface="Times New Roman" panose="02020603050405020304" pitchFamily="18" charset="0"/>
                <a:cs typeface="Times New Roman" panose="02020603050405020304" pitchFamily="18" charset="0"/>
              </a:rPr>
              <a:t> = 1;</a:t>
            </a:r>
            <a:endParaRPr lang="zh-CN" altLang="en-US" sz="2800" dirty="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E074D8F6-6E8F-4F6C-BA65-D8E51F6BC4D2}"/>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4C73F496-17C2-45AD-B0E6-285B3D4292B4}"/>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F29F4EC1-7B8B-42A8-97AA-E5EA137B3B08}"/>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8E21D874-C42C-44CA-B886-0D2F177F93E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45E447A5-57AB-42A7-977B-9772BC17BA96}"/>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50669CA-8DEB-469C-B8FB-9B901D377754}"/>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032865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39</a:t>
            </a:fld>
            <a:endParaRPr lang="en-US" sz="1400">
              <a:ea typeface="宋体" panose="02010600030101010101" pitchFamily="2" charset="-122"/>
            </a:endParaRPr>
          </a:p>
        </p:txBody>
      </p:sp>
      <p:sp>
        <p:nvSpPr>
          <p:cNvPr id="119811" name="Rectangle 2"/>
          <p:cNvSpPr>
            <a:spLocks noGrp="1" noChangeArrowheads="1"/>
          </p:cNvSpPr>
          <p:nvPr>
            <p:ph type="title" idx="4294967295"/>
          </p:nvPr>
        </p:nvSpPr>
        <p:spPr>
          <a:xfrm>
            <a:off x="772319" y="211139"/>
            <a:ext cx="7772400" cy="790575"/>
          </a:xfrm>
        </p:spPr>
        <p:txBody>
          <a:bodyPr>
            <a:normAutofit/>
          </a:bodyPr>
          <a:lstStyle/>
          <a:p>
            <a:pPr algn="ctr" eaLnBrk="1" hangingPunct="1"/>
            <a:r>
              <a:rPr lang="en-US" altLang="zh-CN" sz="3800" b="1" dirty="0">
                <a:ea typeface="宋体" panose="02010600030101010101" pitchFamily="2" charset="-122"/>
              </a:rPr>
              <a:t>Solution 2</a:t>
            </a:r>
          </a:p>
        </p:txBody>
      </p:sp>
      <p:sp>
        <p:nvSpPr>
          <p:cNvPr id="3" name="矩形 2"/>
          <p:cNvSpPr/>
          <p:nvPr/>
        </p:nvSpPr>
        <p:spPr>
          <a:xfrm>
            <a:off x="5546770" y="1699531"/>
            <a:ext cx="3146663" cy="327707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Writer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Write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sz="2800" b="1" dirty="0">
              <a:solidFill>
                <a:schemeClr val="tx1"/>
              </a:solidFill>
            </a:endParaRPr>
          </a:p>
        </p:txBody>
      </p:sp>
      <p:sp>
        <p:nvSpPr>
          <p:cNvPr id="9" name="矩形 8"/>
          <p:cNvSpPr/>
          <p:nvPr/>
        </p:nvSpPr>
        <p:spPr>
          <a:xfrm>
            <a:off x="772319" y="1699530"/>
            <a:ext cx="4662566" cy="327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Times New Roman" panose="02020603050405020304" pitchFamily="18" charset="0"/>
                <a:cs typeface="Times New Roman" panose="02020603050405020304" pitchFamily="18" charset="0"/>
              </a:rPr>
              <a:t>Reader</a:t>
            </a:r>
          </a:p>
          <a:p>
            <a:r>
              <a:rPr lang="en-US" altLang="zh-CN" sz="2800" dirty="0">
                <a:solidFill>
                  <a:schemeClr val="tx1"/>
                </a:solidFill>
                <a:latin typeface="Times New Roman" panose="02020603050405020304" pitchFamily="18" charset="0"/>
                <a:cs typeface="Times New Roman" panose="02020603050405020304" pitchFamily="18" charset="0"/>
              </a:rPr>
              <a:t>reader ++;</a:t>
            </a:r>
          </a:p>
          <a:p>
            <a:r>
              <a:rPr lang="en-US" altLang="zh-CN" sz="2800" dirty="0">
                <a:solidFill>
                  <a:schemeClr val="tx1"/>
                </a:solidFill>
                <a:latin typeface="Times New Roman" panose="02020603050405020304" pitchFamily="18" charset="0"/>
                <a:cs typeface="Times New Roman" panose="02020603050405020304" pitchFamily="18" charset="0"/>
              </a:rPr>
              <a:t>If(reader == 1) </a:t>
            </a: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r>
              <a:rPr lang="en-US" altLang="zh-CN" sz="2800" dirty="0">
                <a:solidFill>
                  <a:schemeClr val="tx1"/>
                </a:solidFill>
                <a:latin typeface="Times New Roman" panose="02020603050405020304" pitchFamily="18" charset="0"/>
                <a:cs typeface="Times New Roman" panose="02020603050405020304" pitchFamily="18" charset="0"/>
              </a:rPr>
              <a:t>Read data</a:t>
            </a:r>
          </a:p>
          <a:p>
            <a:r>
              <a:rPr lang="en-US" altLang="zh-CN" sz="2800" dirty="0">
                <a:solidFill>
                  <a:schemeClr val="tx1"/>
                </a:solidFill>
                <a:latin typeface="Times New Roman" panose="02020603050405020304" pitchFamily="18" charset="0"/>
                <a:cs typeface="Times New Roman" panose="02020603050405020304" pitchFamily="18" charset="0"/>
              </a:rPr>
              <a:t>reader--;</a:t>
            </a:r>
          </a:p>
          <a:p>
            <a:r>
              <a:rPr lang="en-US" altLang="zh-CN" sz="2800" dirty="0">
                <a:solidFill>
                  <a:schemeClr val="tx1"/>
                </a:solidFill>
                <a:latin typeface="Times New Roman" panose="02020603050405020304" pitchFamily="18" charset="0"/>
                <a:cs typeface="Times New Roman" panose="02020603050405020304" pitchFamily="18" charset="0"/>
              </a:rPr>
              <a:t>If(reader == 0) </a:t>
            </a: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b="1" dirty="0">
              <a:solidFill>
                <a:schemeClr val="tx1"/>
              </a:solidFill>
            </a:endParaRPr>
          </a:p>
        </p:txBody>
      </p:sp>
      <p:sp>
        <p:nvSpPr>
          <p:cNvPr id="12" name="文本框 11"/>
          <p:cNvSpPr txBox="1"/>
          <p:nvPr/>
        </p:nvSpPr>
        <p:spPr>
          <a:xfrm>
            <a:off x="707019" y="5810154"/>
            <a:ext cx="810122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Will cause race condition.</a:t>
            </a:r>
            <a:endParaRPr lang="zh-CN" altLang="en-US" sz="2800" dirty="0">
              <a:latin typeface="Times New Roman" panose="02020603050405020304" pitchFamily="18" charset="0"/>
              <a:cs typeface="Times New Roman" panose="02020603050405020304" pitchFamily="18" charset="0"/>
            </a:endParaRPr>
          </a:p>
        </p:txBody>
      </p:sp>
      <p:sp>
        <p:nvSpPr>
          <p:cNvPr id="2" name="矩形 1"/>
          <p:cNvSpPr/>
          <p:nvPr/>
        </p:nvSpPr>
        <p:spPr>
          <a:xfrm>
            <a:off x="772319" y="1165956"/>
            <a:ext cx="4692310"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Initial: reader = 0; </a:t>
            </a:r>
            <a:r>
              <a:rPr lang="en-US" altLang="zh-CN" sz="2800" dirty="0" err="1">
                <a:latin typeface="Times New Roman" panose="02020603050405020304" pitchFamily="18" charset="0"/>
                <a:cs typeface="Times New Roman" panose="02020603050405020304" pitchFamily="18" charset="0"/>
              </a:rPr>
              <a:t>wmutex</a:t>
            </a:r>
            <a:r>
              <a:rPr lang="en-US" altLang="zh-CN" sz="2800" dirty="0">
                <a:latin typeface="Times New Roman" panose="02020603050405020304" pitchFamily="18" charset="0"/>
                <a:cs typeface="Times New Roman" panose="02020603050405020304" pitchFamily="18" charset="0"/>
              </a:rPr>
              <a:t> = 1;</a:t>
            </a:r>
            <a:endParaRPr lang="zh-CN" altLang="en-US" sz="2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F92346D-1472-45F3-9188-E9F580A8C5B2}"/>
              </a:ext>
            </a:extLst>
          </p:cNvPr>
          <p:cNvSpPr/>
          <p:nvPr/>
        </p:nvSpPr>
        <p:spPr>
          <a:xfrm>
            <a:off x="660453" y="5338924"/>
            <a:ext cx="1584023"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Problem </a:t>
            </a:r>
            <a:endParaRPr lang="zh-CN" altLang="en-US" sz="2800" b="1" dirty="0"/>
          </a:p>
        </p:txBody>
      </p:sp>
    </p:spTree>
    <p:extLst>
      <p:ext uri="{BB962C8B-B14F-4D97-AF65-F5344CB8AC3E}">
        <p14:creationId xmlns:p14="http://schemas.microsoft.com/office/powerpoint/2010/main" val="294975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408F7BC1-CE76-45E0-A032-1F1482C24584}" type="slidenum">
              <a:rPr lang="zh-CN" altLang="en-US" sz="1400">
                <a:ea typeface="宋体" panose="02010600030101010101" pitchFamily="2" charset="-122"/>
              </a:rPr>
              <a:pPr algn="r" eaLnBrk="1" hangingPunct="1"/>
              <a:t>4</a:t>
            </a:fld>
            <a:endParaRPr lang="en-US" sz="1400">
              <a:ea typeface="宋体" panose="02010600030101010101" pitchFamily="2" charset="-122"/>
            </a:endParaRPr>
          </a:p>
        </p:txBody>
      </p:sp>
      <p:sp>
        <p:nvSpPr>
          <p:cNvPr id="40963" name="Rectangle 1026"/>
          <p:cNvSpPr>
            <a:spLocks noGrp="1" noChangeArrowheads="1"/>
          </p:cNvSpPr>
          <p:nvPr>
            <p:ph type="title" idx="4294967295"/>
          </p:nvPr>
        </p:nvSpPr>
        <p:spPr>
          <a:xfrm>
            <a:off x="600437" y="134503"/>
            <a:ext cx="7888070" cy="1325563"/>
          </a:xfrm>
        </p:spPr>
        <p:txBody>
          <a:bodyPr>
            <a:normAutofit/>
          </a:bodyPr>
          <a:lstStyle/>
          <a:p>
            <a:pPr algn="ctr" eaLnBrk="1" hangingPunct="1"/>
            <a:r>
              <a:rPr lang="en-US" altLang="zh-CN" sz="3800" b="1" dirty="0">
                <a:ea typeface="宋体" panose="02010600030101010101" pitchFamily="2" charset="-122"/>
              </a:rPr>
              <a:t>Race Conditions</a:t>
            </a:r>
          </a:p>
        </p:txBody>
      </p:sp>
      <p:sp>
        <p:nvSpPr>
          <p:cNvPr id="40964" name="Rectangle 1027"/>
          <p:cNvSpPr>
            <a:spLocks noGrp="1" noChangeArrowheads="1"/>
          </p:cNvSpPr>
          <p:nvPr>
            <p:ph type="body" idx="4294967295"/>
          </p:nvPr>
        </p:nvSpPr>
        <p:spPr>
          <a:xfrm>
            <a:off x="673245" y="1499554"/>
            <a:ext cx="7815262" cy="4893153"/>
          </a:xfrm>
        </p:spPr>
        <p:txBody>
          <a:bodyPr>
            <a:normAutofit/>
          </a:bodyPr>
          <a:lstStyle/>
          <a:p>
            <a:pPr eaLnBrk="1" hangingPunct="1">
              <a:buFont typeface="Wingdings" panose="05000000000000000000" pitchFamily="2" charset="2"/>
              <a:buChar char="l"/>
            </a:pPr>
            <a:r>
              <a:rPr lang="en-US" sz="2800" b="1" dirty="0">
                <a:solidFill>
                  <a:srgbClr val="FF0000"/>
                </a:solidFill>
                <a:ea typeface="宋体" panose="02010600030101010101" pitchFamily="2" charset="-122"/>
              </a:rPr>
              <a:t>Race conditions: </a:t>
            </a:r>
            <a:r>
              <a:rPr lang="en-US" sz="2800" dirty="0">
                <a:ea typeface="宋体" panose="02010600030101010101" pitchFamily="2" charset="-122"/>
              </a:rPr>
              <a:t>situations in which several processes access shared data and the final result depends on the order of operations.</a:t>
            </a:r>
          </a:p>
          <a:p>
            <a:pPr eaLnBrk="1" hangingPunct="1">
              <a:buFont typeface="Wingdings" panose="05000000000000000000" pitchFamily="2" charset="2"/>
              <a:buChar char="l"/>
            </a:pPr>
            <a:endParaRPr lang="en-US" sz="2800" dirty="0">
              <a:ea typeface="宋体" panose="02010600030101010101" pitchFamily="2" charset="-122"/>
            </a:endParaRPr>
          </a:p>
          <a:p>
            <a:pPr eaLnBrk="1" hangingPunct="1">
              <a:buFont typeface="Wingdings" panose="05000000000000000000" pitchFamily="2" charset="2"/>
              <a:buChar char="l"/>
            </a:pPr>
            <a:r>
              <a:rPr lang="en-US" altLang="zh-CN" sz="2800" dirty="0">
                <a:ea typeface="宋体" panose="02010600030101010101" pitchFamily="2" charset="-122"/>
              </a:rPr>
              <a:t>With increasing parallelism due to increasing number of cores, race condition are becoming more common.</a:t>
            </a:r>
            <a:endParaRPr lang="en-US" sz="2800" dirty="0">
              <a:ea typeface="宋体" panose="02010600030101010101" pitchFamily="2" charset="-122"/>
            </a:endParaRPr>
          </a:p>
        </p:txBody>
      </p:sp>
    </p:spTree>
    <p:extLst>
      <p:ext uri="{BB962C8B-B14F-4D97-AF65-F5344CB8AC3E}">
        <p14:creationId xmlns:p14="http://schemas.microsoft.com/office/powerpoint/2010/main" val="3559056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3AE8761-ACC0-40B8-845C-DE03FB151CB3}" type="slidenum">
              <a:rPr lang="zh-CN" altLang="en-US" sz="1400">
                <a:ea typeface="宋体" panose="02010600030101010101" pitchFamily="2" charset="-122"/>
              </a:rPr>
              <a:pPr algn="r" eaLnBrk="1" hangingPunct="1"/>
              <a:t>40</a:t>
            </a:fld>
            <a:endParaRPr lang="en-US" sz="1400">
              <a:ea typeface="宋体" panose="02010600030101010101" pitchFamily="2" charset="-122"/>
            </a:endParaRPr>
          </a:p>
        </p:txBody>
      </p:sp>
      <p:sp>
        <p:nvSpPr>
          <p:cNvPr id="119811" name="Rectangle 2"/>
          <p:cNvSpPr>
            <a:spLocks noGrp="1" noChangeArrowheads="1"/>
          </p:cNvSpPr>
          <p:nvPr>
            <p:ph type="title" idx="4294967295"/>
          </p:nvPr>
        </p:nvSpPr>
        <p:spPr>
          <a:xfrm>
            <a:off x="772319" y="211139"/>
            <a:ext cx="7772400" cy="790575"/>
          </a:xfrm>
        </p:spPr>
        <p:txBody>
          <a:bodyPr>
            <a:normAutofit/>
          </a:bodyPr>
          <a:lstStyle/>
          <a:p>
            <a:pPr algn="ctr" eaLnBrk="1" hangingPunct="1"/>
            <a:r>
              <a:rPr lang="en-US" altLang="zh-CN" sz="3800" b="1" dirty="0">
                <a:ea typeface="宋体" panose="02010600030101010101" pitchFamily="2" charset="-122"/>
              </a:rPr>
              <a:t>Solution 3</a:t>
            </a:r>
          </a:p>
        </p:txBody>
      </p:sp>
      <p:sp>
        <p:nvSpPr>
          <p:cNvPr id="3" name="矩形 2"/>
          <p:cNvSpPr/>
          <p:nvPr/>
        </p:nvSpPr>
        <p:spPr>
          <a:xfrm>
            <a:off x="5202859" y="1145225"/>
            <a:ext cx="3439435" cy="500876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Writer</a:t>
            </a:r>
          </a:p>
          <a:p>
            <a:pPr algn="ctr"/>
            <a:endParaRPr lang="en-US" altLang="zh-CN" sz="2800" b="1"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r>
              <a:rPr lang="en-US" altLang="zh-CN" sz="2800" dirty="0">
                <a:solidFill>
                  <a:schemeClr val="tx1"/>
                </a:solidFill>
                <a:latin typeface="Times New Roman" panose="02020603050405020304" pitchFamily="18" charset="0"/>
                <a:cs typeface="Times New Roman" panose="02020603050405020304" pitchFamily="18" charset="0"/>
              </a:rPr>
              <a:t>Write data</a:t>
            </a:r>
          </a:p>
          <a:p>
            <a:pPr algn="ctr"/>
            <a:r>
              <a:rPr lang="en-US" altLang="zh-CN" sz="2800" dirty="0">
                <a:solidFill>
                  <a:srgbClr val="FF0000"/>
                </a:solidFill>
                <a:latin typeface="Times New Roman" panose="02020603050405020304" pitchFamily="18" charset="0"/>
                <a:cs typeface="Times New Roman" panose="02020603050405020304" pitchFamily="18" charset="0"/>
              </a:rPr>
              <a:t>Up</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wmutex</a:t>
            </a:r>
            <a:r>
              <a:rPr lang="en-US" altLang="zh-CN" sz="2800" dirty="0">
                <a:solidFill>
                  <a:schemeClr val="tx1"/>
                </a:solidFill>
                <a:latin typeface="Times New Roman" panose="02020603050405020304" pitchFamily="18" charset="0"/>
                <a:cs typeface="Times New Roman" panose="02020603050405020304" pitchFamily="18" charset="0"/>
              </a:rPr>
              <a:t>)</a:t>
            </a:r>
          </a:p>
          <a:p>
            <a:pPr algn="ct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72914" y="1145226"/>
            <a:ext cx="4662566" cy="500876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Reader</a:t>
            </a:r>
          </a:p>
          <a:p>
            <a:r>
              <a:rPr lang="en-US" altLang="zh-CN" sz="2800" dirty="0">
                <a:solidFill>
                  <a:srgbClr val="FF0000"/>
                </a:solidFill>
                <a:latin typeface="Times New Roman" panose="02020603050405020304" pitchFamily="18" charset="0"/>
                <a:cs typeface="Times New Roman" panose="02020603050405020304" pitchFamily="18" charset="0"/>
              </a:rPr>
              <a:t>Down</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err="1">
                <a:solidFill>
                  <a:schemeClr val="tx1"/>
                </a:solidFill>
                <a:latin typeface="Times New Roman" panose="02020603050405020304" pitchFamily="18" charset="0"/>
                <a:cs typeface="Times New Roman" panose="02020603050405020304" pitchFamily="18" charset="0"/>
              </a:rPr>
              <a:t>mutex</a:t>
            </a:r>
            <a:r>
              <a:rPr lang="en-US" altLang="zh-CN" sz="2800" dirty="0">
                <a:solidFill>
                  <a:schemeClr val="tx1"/>
                </a:solidFill>
                <a:latin typeface="Times New Roman" panose="02020603050405020304" pitchFamily="18" charset="0"/>
                <a:cs typeface="Times New Roman" panose="02020603050405020304" pitchFamily="18" charset="0"/>
              </a:rPr>
              <a:t>);</a:t>
            </a:r>
          </a:p>
          <a:p>
            <a:r>
              <a:rPr lang="en-US" altLang="zh-CN" sz="2800" dirty="0">
                <a:solidFill>
                  <a:schemeClr val="tx1"/>
                </a:solidFill>
                <a:latin typeface="Times New Roman" panose="02020603050405020304" pitchFamily="18" charset="0"/>
                <a:cs typeface="Times New Roman" panose="02020603050405020304" pitchFamily="18" charset="0"/>
              </a:rPr>
              <a:t>reader ++;</a:t>
            </a:r>
          </a:p>
          <a:p>
            <a:r>
              <a:rPr lang="en-US" altLang="zh-CN" sz="2800" dirty="0">
                <a:solidFill>
                  <a:schemeClr val="tx1"/>
                </a:solidFill>
                <a:latin typeface="Times New Roman" panose="02020603050405020304" pitchFamily="18" charset="0"/>
                <a:cs typeface="Times New Roman" panose="02020603050405020304" pitchFamily="18" charset="0"/>
              </a:rPr>
              <a:t>If(reader == 1) </a:t>
            </a:r>
            <a:r>
              <a:rPr lang="en-US" altLang="zh-CN" sz="2600" dirty="0">
                <a:solidFill>
                  <a:srgbClr val="FF0000"/>
                </a:solidFill>
                <a:latin typeface="Times New Roman" panose="02020603050405020304" pitchFamily="18" charset="0"/>
                <a:cs typeface="Times New Roman" panose="02020603050405020304" pitchFamily="18" charset="0"/>
              </a:rPr>
              <a:t>Down</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err="1">
                <a:solidFill>
                  <a:schemeClr val="tx1"/>
                </a:solidFill>
                <a:latin typeface="Times New Roman" panose="02020603050405020304" pitchFamily="18" charset="0"/>
                <a:cs typeface="Times New Roman" panose="02020603050405020304" pitchFamily="18" charset="0"/>
              </a:rPr>
              <a:t>wmutex</a:t>
            </a:r>
            <a:r>
              <a:rPr lang="en-US" altLang="zh-CN" sz="2600" dirty="0">
                <a:solidFill>
                  <a:schemeClr val="tx1"/>
                </a:solidFill>
                <a:latin typeface="Times New Roman" panose="02020603050405020304" pitchFamily="18" charset="0"/>
                <a:cs typeface="Times New Roman" panose="02020603050405020304" pitchFamily="18" charset="0"/>
              </a:rPr>
              <a:t>);</a:t>
            </a:r>
          </a:p>
          <a:p>
            <a:r>
              <a:rPr lang="en-US" altLang="zh-CN" sz="2600" dirty="0">
                <a:solidFill>
                  <a:srgbClr val="FF0000"/>
                </a:solidFill>
                <a:latin typeface="Times New Roman" panose="02020603050405020304" pitchFamily="18" charset="0"/>
                <a:cs typeface="Times New Roman" panose="02020603050405020304" pitchFamily="18" charset="0"/>
              </a:rPr>
              <a:t>Up</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err="1">
                <a:solidFill>
                  <a:schemeClr val="tx1"/>
                </a:solidFill>
                <a:latin typeface="Times New Roman" panose="02020603050405020304" pitchFamily="18" charset="0"/>
                <a:cs typeface="Times New Roman" panose="02020603050405020304" pitchFamily="18" charset="0"/>
              </a:rPr>
              <a:t>mutex</a:t>
            </a:r>
            <a:r>
              <a:rPr lang="en-US" altLang="zh-CN" sz="2600" dirty="0">
                <a:solidFill>
                  <a:schemeClr val="tx1"/>
                </a:solidFill>
                <a:latin typeface="Times New Roman" panose="02020603050405020304" pitchFamily="18" charset="0"/>
                <a:cs typeface="Times New Roman" panose="02020603050405020304" pitchFamily="18" charset="0"/>
              </a:rPr>
              <a:t>);</a:t>
            </a:r>
          </a:p>
          <a:p>
            <a:r>
              <a:rPr lang="en-US" altLang="zh-CN" sz="2600" dirty="0">
                <a:solidFill>
                  <a:schemeClr val="tx1"/>
                </a:solidFill>
                <a:latin typeface="Times New Roman" panose="02020603050405020304" pitchFamily="18" charset="0"/>
                <a:cs typeface="Times New Roman" panose="02020603050405020304" pitchFamily="18" charset="0"/>
              </a:rPr>
              <a:t>Read data</a:t>
            </a:r>
          </a:p>
          <a:p>
            <a:r>
              <a:rPr lang="en-US" altLang="zh-CN" sz="2400" dirty="0">
                <a:solidFill>
                  <a:srgbClr val="FF0000"/>
                </a:solidFill>
                <a:latin typeface="Times New Roman" panose="02020603050405020304" pitchFamily="18" charset="0"/>
                <a:cs typeface="Times New Roman" panose="02020603050405020304" pitchFamily="18" charset="0"/>
              </a:rPr>
              <a:t>Down</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err="1">
                <a:solidFill>
                  <a:schemeClr val="tx1"/>
                </a:solidFill>
                <a:latin typeface="Times New Roman" panose="02020603050405020304" pitchFamily="18" charset="0"/>
                <a:cs typeface="Times New Roman" panose="02020603050405020304" pitchFamily="18" charset="0"/>
              </a:rPr>
              <a:t>mutex</a:t>
            </a:r>
            <a:r>
              <a:rPr lang="en-US" altLang="zh-CN" sz="2400" dirty="0">
                <a:solidFill>
                  <a:schemeClr val="tx1"/>
                </a:solidFill>
                <a:latin typeface="Times New Roman" panose="02020603050405020304" pitchFamily="18" charset="0"/>
                <a:cs typeface="Times New Roman" panose="02020603050405020304" pitchFamily="18" charset="0"/>
              </a:rPr>
              <a:t>);</a:t>
            </a:r>
            <a:endParaRPr lang="en-US"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rPr>
              <a:t>reader--;</a:t>
            </a:r>
          </a:p>
          <a:p>
            <a:r>
              <a:rPr lang="en-US" altLang="zh-CN" sz="2600" dirty="0">
                <a:solidFill>
                  <a:schemeClr val="tx1"/>
                </a:solidFill>
                <a:latin typeface="Times New Roman" panose="02020603050405020304" pitchFamily="18" charset="0"/>
                <a:cs typeface="Times New Roman" panose="02020603050405020304" pitchFamily="18" charset="0"/>
              </a:rPr>
              <a:t>If(reader == 0) </a:t>
            </a:r>
            <a:r>
              <a:rPr lang="en-US" altLang="zh-CN" sz="2600" dirty="0">
                <a:solidFill>
                  <a:srgbClr val="FF0000"/>
                </a:solidFill>
                <a:latin typeface="Times New Roman" panose="02020603050405020304" pitchFamily="18" charset="0"/>
                <a:cs typeface="Times New Roman" panose="02020603050405020304" pitchFamily="18" charset="0"/>
              </a:rPr>
              <a:t>Up</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err="1">
                <a:solidFill>
                  <a:schemeClr val="tx1"/>
                </a:solidFill>
                <a:latin typeface="Times New Roman" panose="02020603050405020304" pitchFamily="18" charset="0"/>
                <a:cs typeface="Times New Roman" panose="02020603050405020304" pitchFamily="18" charset="0"/>
              </a:rPr>
              <a:t>wmutex</a:t>
            </a:r>
            <a:r>
              <a:rPr lang="en-US" altLang="zh-CN" sz="2600" dirty="0">
                <a:solidFill>
                  <a:schemeClr val="tx1"/>
                </a:solidFill>
                <a:latin typeface="Times New Roman" panose="02020603050405020304" pitchFamily="18" charset="0"/>
                <a:cs typeface="Times New Roman" panose="02020603050405020304" pitchFamily="18" charset="0"/>
              </a:rPr>
              <a:t>);</a:t>
            </a:r>
          </a:p>
          <a:p>
            <a:r>
              <a:rPr lang="en-US" altLang="zh-CN" sz="2600" dirty="0">
                <a:solidFill>
                  <a:srgbClr val="FF0000"/>
                </a:solidFill>
                <a:latin typeface="Times New Roman" panose="02020603050405020304" pitchFamily="18" charset="0"/>
                <a:cs typeface="Times New Roman" panose="02020603050405020304" pitchFamily="18" charset="0"/>
              </a:rPr>
              <a:t>Up</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err="1">
                <a:solidFill>
                  <a:schemeClr val="tx1"/>
                </a:solidFill>
                <a:latin typeface="Times New Roman" panose="02020603050405020304" pitchFamily="18" charset="0"/>
                <a:cs typeface="Times New Roman" panose="02020603050405020304" pitchFamily="18" charset="0"/>
              </a:rPr>
              <a:t>mutex</a:t>
            </a:r>
            <a:r>
              <a:rPr lang="en-US" altLang="zh-CN" sz="2600"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91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772319" y="211139"/>
            <a:ext cx="7772400" cy="790575"/>
          </a:xfrm>
        </p:spPr>
        <p:txBody>
          <a:bodyPr>
            <a:normAutofit/>
          </a:bodyPr>
          <a:lstStyle/>
          <a:p>
            <a:pPr algn="ctr" eaLnBrk="1" hangingPunct="1"/>
            <a:r>
              <a:rPr lang="en-US" altLang="zh-CN" sz="3800" b="1" dirty="0">
                <a:ea typeface="宋体" panose="02010600030101010101" pitchFamily="2" charset="-122"/>
              </a:rPr>
              <a:t>The Sleeping Barber Problem</a:t>
            </a:r>
          </a:p>
        </p:txBody>
      </p:sp>
      <p:sp>
        <p:nvSpPr>
          <p:cNvPr id="121859" name="Rectangle 3"/>
          <p:cNvSpPr>
            <a:spLocks noGrp="1" noChangeArrowheads="1"/>
          </p:cNvSpPr>
          <p:nvPr>
            <p:ph type="body" idx="4294967295"/>
          </p:nvPr>
        </p:nvSpPr>
        <p:spPr>
          <a:xfrm>
            <a:off x="548197" y="1001714"/>
            <a:ext cx="8220644" cy="2251075"/>
          </a:xfrm>
        </p:spPr>
        <p:txBody>
          <a:bodyPr/>
          <a:lstStyle/>
          <a:p>
            <a:pPr eaLnBrk="1" hangingPunct="1"/>
            <a:r>
              <a:rPr lang="en-US" sz="2800" dirty="0">
                <a:ea typeface="宋体" panose="02010600030101010101" pitchFamily="2" charset="-122"/>
              </a:rPr>
              <a:t>Problem: one barber, one barber chair, and </a:t>
            </a:r>
            <a:r>
              <a:rPr lang="en-US" sz="2800" i="1" dirty="0">
                <a:ea typeface="宋体" panose="02010600030101010101" pitchFamily="2" charset="-122"/>
              </a:rPr>
              <a:t>n</a:t>
            </a:r>
            <a:r>
              <a:rPr lang="en-US" sz="2800" dirty="0">
                <a:ea typeface="宋体" panose="02010600030101010101" pitchFamily="2" charset="-122"/>
              </a:rPr>
              <a:t> chairs. </a:t>
            </a:r>
          </a:p>
          <a:p>
            <a:pPr lvl="1" eaLnBrk="1" hangingPunct="1"/>
            <a:r>
              <a:rPr lang="en-US" sz="2400" dirty="0">
                <a:ea typeface="宋体" panose="02010600030101010101" pitchFamily="2" charset="-122"/>
              </a:rPr>
              <a:t>If there is no customer, the barber will fall asleep.</a:t>
            </a:r>
          </a:p>
          <a:p>
            <a:pPr lvl="1" eaLnBrk="1" hangingPunct="1"/>
            <a:r>
              <a:rPr lang="en-US" sz="2400" dirty="0">
                <a:ea typeface="宋体" panose="02010600030101010101" pitchFamily="2" charset="-122"/>
              </a:rPr>
              <a:t>The first customer arrived will wake up the barber.</a:t>
            </a:r>
          </a:p>
          <a:p>
            <a:pPr lvl="1" eaLnBrk="1" hangingPunct="1"/>
            <a:r>
              <a:rPr lang="en-US" sz="2400" dirty="0">
                <a:ea typeface="宋体" panose="02010600030101010101" pitchFamily="2" charset="-122"/>
              </a:rPr>
              <a:t>If additional customers arrive , sit down or leave the shop.</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21214" t="36014" r="16373" b="26724"/>
          <a:stretch>
            <a:fillRect/>
          </a:stretch>
        </p:blipFill>
        <p:spPr bwMode="auto">
          <a:xfrm>
            <a:off x="2351361" y="2622145"/>
            <a:ext cx="4614315" cy="38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4942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A794E94-7645-4C5E-B14F-FCB41966E550}" type="slidenum">
              <a:rPr lang="zh-CN" altLang="en-US" sz="1400">
                <a:ea typeface="宋体" panose="02010600030101010101" pitchFamily="2" charset="-122"/>
              </a:rPr>
              <a:pPr algn="r" eaLnBrk="1" hangingPunct="1"/>
              <a:t>42</a:t>
            </a:fld>
            <a:endParaRPr lang="en-US" sz="1400">
              <a:ea typeface="宋体" panose="02010600030101010101" pitchFamily="2" charset="-122"/>
            </a:endParaRPr>
          </a:p>
        </p:txBody>
      </p:sp>
      <p:sp>
        <p:nvSpPr>
          <p:cNvPr id="117763" name="Rectangle 2"/>
          <p:cNvSpPr>
            <a:spLocks noGrp="1" noChangeArrowheads="1"/>
          </p:cNvSpPr>
          <p:nvPr>
            <p:ph type="title" idx="4294967295"/>
          </p:nvPr>
        </p:nvSpPr>
        <p:spPr>
          <a:xfrm>
            <a:off x="672524" y="108906"/>
            <a:ext cx="7888070" cy="1325563"/>
          </a:xfrm>
        </p:spPr>
        <p:txBody>
          <a:bodyPr>
            <a:normAutofit/>
          </a:bodyPr>
          <a:lstStyle/>
          <a:p>
            <a:pPr algn="ctr" eaLnBrk="1" hangingPunct="1"/>
            <a:r>
              <a:rPr lang="en-US" altLang="zh-CN" sz="3800" b="1" dirty="0">
                <a:ea typeface="宋体" panose="02010600030101010101" pitchFamily="2" charset="-122"/>
              </a:rPr>
              <a:t>Solution</a:t>
            </a:r>
          </a:p>
        </p:txBody>
      </p:sp>
      <p:sp>
        <p:nvSpPr>
          <p:cNvPr id="2" name="矩形 1"/>
          <p:cNvSpPr/>
          <p:nvPr/>
        </p:nvSpPr>
        <p:spPr>
          <a:xfrm>
            <a:off x="988474" y="2020956"/>
            <a:ext cx="3235353" cy="5611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barber_ready</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988474" y="3698913"/>
            <a:ext cx="3235349" cy="5859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mutex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988474" y="2920646"/>
            <a:ext cx="3235349" cy="55060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cust_ready</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 name="右大括号 2"/>
          <p:cNvSpPr/>
          <p:nvPr/>
        </p:nvSpPr>
        <p:spPr>
          <a:xfrm>
            <a:off x="4374585" y="2020956"/>
            <a:ext cx="357576" cy="326718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sp>
        <p:nvSpPr>
          <p:cNvPr id="4" name="文本框 3"/>
          <p:cNvSpPr txBox="1"/>
          <p:nvPr/>
        </p:nvSpPr>
        <p:spPr>
          <a:xfrm>
            <a:off x="4882919" y="3315070"/>
            <a:ext cx="367767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Semaphores</a:t>
            </a:r>
            <a:endParaRPr lang="zh-CN" altLang="en-US" sz="2800" dirty="0">
              <a:latin typeface="Times New Roman" panose="02020603050405020304" pitchFamily="18" charset="0"/>
              <a:cs typeface="Times New Roman" panose="02020603050405020304" pitchFamily="18" charset="0"/>
            </a:endParaRPr>
          </a:p>
        </p:txBody>
      </p:sp>
      <p:sp>
        <p:nvSpPr>
          <p:cNvPr id="11" name="矩形 10"/>
          <p:cNvSpPr/>
          <p:nvPr/>
        </p:nvSpPr>
        <p:spPr>
          <a:xfrm>
            <a:off x="988475" y="4701621"/>
            <a:ext cx="3235350" cy="5573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seat_num</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882919" y="3941674"/>
            <a:ext cx="3241943" cy="1815882"/>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Initial:</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barber_ready</a:t>
            </a:r>
            <a:r>
              <a:rPr lang="en-US" altLang="zh-CN" sz="2800" dirty="0">
                <a:latin typeface="Times New Roman" panose="02020603050405020304" pitchFamily="18" charset="0"/>
                <a:cs typeface="Times New Roman" panose="02020603050405020304" pitchFamily="18" charset="0"/>
              </a:rPr>
              <a:t> = 0;</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cust_ready</a:t>
            </a:r>
            <a:r>
              <a:rPr lang="en-US" altLang="zh-CN" sz="2800" dirty="0">
                <a:latin typeface="Times New Roman" panose="02020603050405020304" pitchFamily="18" charset="0"/>
                <a:cs typeface="Times New Roman" panose="02020603050405020304" pitchFamily="18" charset="0"/>
              </a:rPr>
              <a:t> = 0;</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mutex</a:t>
            </a:r>
            <a:r>
              <a:rPr lang="en-US" altLang="zh-CN" sz="2800" dirty="0">
                <a:latin typeface="Times New Roman" panose="02020603050405020304" pitchFamily="18" charset="0"/>
                <a:cs typeface="Times New Roman" panose="02020603050405020304" pitchFamily="18" charset="0"/>
              </a:rPr>
              <a:t> = 1;</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819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A794E94-7645-4C5E-B14F-FCB41966E550}" type="slidenum">
              <a:rPr lang="zh-CN" altLang="en-US" sz="1400">
                <a:ea typeface="宋体" panose="02010600030101010101" pitchFamily="2" charset="-122"/>
              </a:rPr>
              <a:pPr algn="r" eaLnBrk="1" hangingPunct="1"/>
              <a:t>43</a:t>
            </a:fld>
            <a:endParaRPr lang="en-US" sz="1400">
              <a:ea typeface="宋体" panose="02010600030101010101" pitchFamily="2" charset="-122"/>
            </a:endParaRPr>
          </a:p>
        </p:txBody>
      </p:sp>
      <p:sp>
        <p:nvSpPr>
          <p:cNvPr id="5" name="矩形 4"/>
          <p:cNvSpPr/>
          <p:nvPr/>
        </p:nvSpPr>
        <p:spPr>
          <a:xfrm>
            <a:off x="205026" y="1309255"/>
            <a:ext cx="3863256" cy="48074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78510" y="1821929"/>
            <a:ext cx="3589772" cy="3785652"/>
          </a:xfrm>
          <a:prstGeom prst="rect">
            <a:avLst/>
          </a:prstGeom>
          <a:noFill/>
        </p:spPr>
        <p:txBody>
          <a:bodyPr wrap="square" rtlCol="0">
            <a:spAutoFit/>
          </a:bodyPr>
          <a:lstStyle/>
          <a:p>
            <a:r>
              <a:rPr lang="en-US" altLang="zh-CN" sz="3000" dirty="0">
                <a:latin typeface="Times New Roman" panose="02020603050405020304" pitchFamily="18" charset="0"/>
                <a:cs typeface="Times New Roman" panose="02020603050405020304" pitchFamily="18" charset="0"/>
              </a:rPr>
              <a:t>While (True) do {</a:t>
            </a:r>
          </a:p>
          <a:p>
            <a:r>
              <a:rPr lang="en-US" altLang="zh-CN" sz="3000" dirty="0">
                <a:latin typeface="Times New Roman" panose="02020603050405020304" pitchFamily="18" charset="0"/>
                <a:cs typeface="Times New Roman" panose="02020603050405020304" pitchFamily="18" charset="0"/>
              </a:rPr>
              <a:t>   Down(</a:t>
            </a:r>
            <a:r>
              <a:rPr lang="en-US" altLang="zh-CN" sz="3000" dirty="0" err="1">
                <a:latin typeface="Times New Roman" panose="02020603050405020304" pitchFamily="18" charset="0"/>
                <a:cs typeface="Times New Roman" panose="02020603050405020304" pitchFamily="18" charset="0"/>
              </a:rPr>
              <a:t>cust_ready</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Down(</a:t>
            </a:r>
            <a:r>
              <a:rPr lang="en-US" altLang="zh-CN" sz="3000" dirty="0" err="1">
                <a:latin typeface="Times New Roman" panose="02020603050405020304" pitchFamily="18" charset="0"/>
                <a:cs typeface="Times New Roman" panose="02020603050405020304" pitchFamily="18" charset="0"/>
              </a:rPr>
              <a:t>mutex</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seat_num</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Up(</a:t>
            </a:r>
            <a:r>
              <a:rPr lang="en-US" altLang="zh-CN" sz="3000" dirty="0" err="1">
                <a:latin typeface="Times New Roman" panose="02020603050405020304" pitchFamily="18" charset="0"/>
                <a:cs typeface="Times New Roman" panose="02020603050405020304" pitchFamily="18" charset="0"/>
              </a:rPr>
              <a:t>barber_ready</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Up(</a:t>
            </a:r>
            <a:r>
              <a:rPr lang="en-US" altLang="zh-CN" sz="3000" dirty="0" err="1">
                <a:latin typeface="Times New Roman" panose="02020603050405020304" pitchFamily="18" charset="0"/>
                <a:cs typeface="Times New Roman" panose="02020603050405020304" pitchFamily="18" charset="0"/>
              </a:rPr>
              <a:t>mutex</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 cut hair here</a:t>
            </a:r>
          </a:p>
          <a:p>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sp>
        <p:nvSpPr>
          <p:cNvPr id="11" name="矩形 10"/>
          <p:cNvSpPr/>
          <p:nvPr/>
        </p:nvSpPr>
        <p:spPr>
          <a:xfrm>
            <a:off x="4697338" y="1309255"/>
            <a:ext cx="3863256" cy="48074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4697338" y="1821929"/>
            <a:ext cx="3863256" cy="3785652"/>
          </a:xfrm>
          <a:prstGeom prst="rect">
            <a:avLst/>
          </a:prstGeom>
          <a:noFill/>
        </p:spPr>
        <p:txBody>
          <a:bodyPr wrap="square" rtlCol="0">
            <a:spAutoFit/>
          </a:bodyPr>
          <a:lstStyle/>
          <a:p>
            <a:r>
              <a:rPr lang="en-US" altLang="zh-CN" sz="3000" dirty="0">
                <a:solidFill>
                  <a:srgbClr val="FF0000"/>
                </a:solidFill>
                <a:latin typeface="Times New Roman" panose="02020603050405020304" pitchFamily="18" charset="0"/>
                <a:cs typeface="Times New Roman" panose="02020603050405020304" pitchFamily="18" charset="0"/>
              </a:rPr>
              <a:t>Down</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mutex</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If(</a:t>
            </a:r>
            <a:r>
              <a:rPr lang="en-US" altLang="zh-CN" sz="3000" dirty="0" err="1">
                <a:latin typeface="Times New Roman" panose="02020603050405020304" pitchFamily="18" charset="0"/>
                <a:cs typeface="Times New Roman" panose="02020603050405020304" pitchFamily="18" charset="0"/>
              </a:rPr>
              <a:t>seat_num</a:t>
            </a:r>
            <a:r>
              <a:rPr lang="en-US" altLang="zh-CN" sz="3000" dirty="0">
                <a:latin typeface="Times New Roman" panose="02020603050405020304" pitchFamily="18" charset="0"/>
                <a:cs typeface="Times New Roman" panose="02020603050405020304" pitchFamily="18" charset="0"/>
              </a:rPr>
              <a:t> &gt; 0){</a:t>
            </a:r>
          </a:p>
          <a:p>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seat_num</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a:t>
            </a:r>
            <a:r>
              <a:rPr lang="en-US" altLang="zh-CN" sz="3000" dirty="0">
                <a:solidFill>
                  <a:srgbClr val="FF0000"/>
                </a:solidFill>
                <a:latin typeface="Times New Roman" panose="02020603050405020304" pitchFamily="18" charset="0"/>
                <a:cs typeface="Times New Roman" panose="02020603050405020304" pitchFamily="18" charset="0"/>
              </a:rPr>
              <a:t>Up</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cust_ready</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a:t>
            </a:r>
            <a:r>
              <a:rPr lang="en-US" altLang="zh-CN" sz="3000" dirty="0">
                <a:solidFill>
                  <a:srgbClr val="FF0000"/>
                </a:solidFill>
                <a:latin typeface="Times New Roman" panose="02020603050405020304" pitchFamily="18" charset="0"/>
                <a:cs typeface="Times New Roman" panose="02020603050405020304" pitchFamily="18" charset="0"/>
              </a:rPr>
              <a:t>Up</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mutex</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a:t>
            </a:r>
            <a:r>
              <a:rPr lang="en-US" altLang="zh-CN" sz="3000" dirty="0">
                <a:solidFill>
                  <a:srgbClr val="FF0000"/>
                </a:solidFill>
                <a:latin typeface="Times New Roman" panose="02020603050405020304" pitchFamily="18" charset="0"/>
                <a:cs typeface="Times New Roman" panose="02020603050405020304" pitchFamily="18" charset="0"/>
              </a:rPr>
              <a:t>Down</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barber_ready</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  }else   </a:t>
            </a:r>
            <a:r>
              <a:rPr lang="en-US" altLang="zh-CN" sz="3000" dirty="0">
                <a:solidFill>
                  <a:srgbClr val="FF0000"/>
                </a:solidFill>
                <a:latin typeface="Times New Roman" panose="02020603050405020304" pitchFamily="18" charset="0"/>
                <a:cs typeface="Times New Roman" panose="02020603050405020304" pitchFamily="18" charset="0"/>
              </a:rPr>
              <a:t>Up</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mutex</a:t>
            </a:r>
            <a:r>
              <a:rPr lang="en-US" altLang="zh-CN" sz="3000" dirty="0">
                <a:latin typeface="Times New Roman" panose="02020603050405020304" pitchFamily="18" charset="0"/>
                <a:cs typeface="Times New Roman" panose="02020603050405020304" pitchFamily="18" charset="0"/>
              </a:rPr>
              <a:t>);</a:t>
            </a:r>
          </a:p>
          <a:p>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sp>
        <p:nvSpPr>
          <p:cNvPr id="13" name="矩形 12"/>
          <p:cNvSpPr/>
          <p:nvPr/>
        </p:nvSpPr>
        <p:spPr>
          <a:xfrm>
            <a:off x="205026" y="166228"/>
            <a:ext cx="3863256" cy="886690"/>
          </a:xfrm>
          <a:prstGeom prst="rect">
            <a:avLst/>
          </a:prstGeom>
          <a:solidFill>
            <a:schemeClr val="accent6">
              <a:lumMod val="20000"/>
              <a:lumOff val="80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Barber</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4697338" y="166228"/>
            <a:ext cx="3863256" cy="886690"/>
          </a:xfrm>
          <a:prstGeom prst="rect">
            <a:avLst/>
          </a:prstGeom>
          <a:solidFill>
            <a:schemeClr val="accent5">
              <a:lumMod val="20000"/>
              <a:lumOff val="80000"/>
            </a:schemeClr>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Customer</a:t>
            </a:r>
            <a:endParaRPr lang="zh-CN" alt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051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CF2E9A-ED2B-4414-9070-7111DAE93E66}"/>
              </a:ext>
            </a:extLst>
          </p:cNvPr>
          <p:cNvSpPr txBox="1"/>
          <p:nvPr>
            <p:custDataLst>
              <p:tags r:id="rId2"/>
            </p:custDataLst>
          </p:nvPr>
        </p:nvSpPr>
        <p:spPr>
          <a:xfrm>
            <a:off x="724058" y="1143001"/>
            <a:ext cx="7604255" cy="3782466"/>
          </a:xfrm>
          <a:prstGeom prst="rect">
            <a:avLst/>
          </a:prstGeom>
          <a:noFill/>
        </p:spPr>
        <p:txBody>
          <a:bodyPr vert="horz" wrap="square" rtlCol="0" anchor="ctr" anchorCtr="0">
            <a:no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 one-way intersection, several cars are waiting to pass through the intersection from east to west and from south to north. For safety reasons, only one vehicle can be passed at a time (East to west or south to North). When there are vehicles passing by, other vehicles should wait. When there is no traffic at the intersection, a vehicle (from east to west or from south to North) can pass through the intersection. Write pseudo code for both processes using semaphore variables and PV operations (one for East to West vehicles and one for South to North vehicles)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icrosoft Yahei" panose="020B0503020204020204" pitchFamily="34" charset="-122"/>
            </a:endParaRPr>
          </a:p>
        </p:txBody>
      </p:sp>
      <p:sp>
        <p:nvSpPr>
          <p:cNvPr id="5" name="矩形: 圆角 4">
            <a:extLst>
              <a:ext uri="{FF2B5EF4-FFF2-40B4-BE49-F238E27FC236}">
                <a16:creationId xmlns:a16="http://schemas.microsoft.com/office/drawing/2014/main" id="{F0198A5F-86A1-4680-85AD-E3411F12F6DF}"/>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35C91EDE-91B3-4CF8-90A7-DA3A09FDD804}"/>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76FBFCDE-9707-49A7-B4A6-DD5973CA90BA}"/>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C14547A3-DF25-4269-B44B-1AB97E4AB022}"/>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7F546572-E9ED-4248-AFAE-39E04A007B5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27DCB358-C7F6-4D0A-9329-EA7F1363039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CB4BC6D6-E638-4EAC-92A5-0A1352CB7123}"/>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B6472E6-E410-4A6D-B472-4D098DB57A4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3723963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8189E5-6227-460D-9105-D906DB3B69E0}"/>
              </a:ext>
            </a:extLst>
          </p:cNvPr>
          <p:cNvSpPr txBox="1"/>
          <p:nvPr/>
        </p:nvSpPr>
        <p:spPr>
          <a:xfrm>
            <a:off x="735982" y="213181"/>
            <a:ext cx="8073482" cy="6001643"/>
          </a:xfrm>
          <a:prstGeom prst="rect">
            <a:avLst/>
          </a:prstGeom>
          <a:noFill/>
        </p:spPr>
        <p:txBody>
          <a:bodyPr wrap="square" rtlCol="0">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Semaphore s = 1; </a:t>
            </a: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Process for vehicles from east to west:</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Void main()</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Down(s); </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Pass the intersection;</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Up(s); </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Process for vehicles from south to north:</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void main()</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Down(s); </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Pass the intersection;</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Up(s); </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55702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1D955AB0-33F2-4AD1-A225-9AE52C0C44B3}" type="slidenum">
              <a:rPr lang="zh-CN" altLang="en-US" sz="1400">
                <a:ea typeface="宋体" panose="02010600030101010101" pitchFamily="2" charset="-122"/>
              </a:rPr>
              <a:pPr algn="r" eaLnBrk="1" hangingPunct="1"/>
              <a:t>46</a:t>
            </a:fld>
            <a:endParaRPr lang="en-US" sz="1400">
              <a:ea typeface="宋体" panose="02010600030101010101" pitchFamily="2" charset="-122"/>
            </a:endParaRPr>
          </a:p>
        </p:txBody>
      </p:sp>
      <p:sp>
        <p:nvSpPr>
          <p:cNvPr id="113667" name="Rectangle 2"/>
          <p:cNvSpPr>
            <a:spLocks noGrp="1" noChangeArrowheads="1"/>
          </p:cNvSpPr>
          <p:nvPr>
            <p:ph type="title" idx="4294967295"/>
          </p:nvPr>
        </p:nvSpPr>
        <p:spPr>
          <a:xfrm>
            <a:off x="772319" y="211139"/>
            <a:ext cx="7772400" cy="790575"/>
          </a:xfrm>
        </p:spPr>
        <p:txBody>
          <a:bodyPr>
            <a:normAutofit/>
          </a:bodyPr>
          <a:lstStyle/>
          <a:p>
            <a:pPr algn="ctr" eaLnBrk="1" hangingPunct="1"/>
            <a:r>
              <a:rPr lang="en-US" altLang="zh-CN" sz="3800" b="1" dirty="0">
                <a:ea typeface="宋体" panose="02010600030101010101" pitchFamily="2" charset="-122"/>
              </a:rPr>
              <a:t>Dining Philosophers Problem</a:t>
            </a:r>
          </a:p>
        </p:txBody>
      </p:sp>
      <p:sp>
        <p:nvSpPr>
          <p:cNvPr id="113668" name="Rectangle 3"/>
          <p:cNvSpPr>
            <a:spLocks noGrp="1" noChangeArrowheads="1"/>
          </p:cNvSpPr>
          <p:nvPr>
            <p:ph type="body" idx="4294967295"/>
          </p:nvPr>
        </p:nvSpPr>
        <p:spPr>
          <a:xfrm>
            <a:off x="678657" y="1265239"/>
            <a:ext cx="7943850" cy="5106987"/>
          </a:xfrm>
        </p:spPr>
        <p:txBody>
          <a:bodyPr/>
          <a:lstStyle/>
          <a:p>
            <a:pPr eaLnBrk="1" hangingPunct="1">
              <a:buFontTx/>
              <a:buNone/>
            </a:pPr>
            <a:r>
              <a:rPr lang="en-US" altLang="zh-CN" dirty="0">
                <a:ea typeface="宋体" panose="02010600030101010101" pitchFamily="2" charset="-122"/>
              </a:rPr>
              <a:t> </a:t>
            </a:r>
            <a:endParaRPr lang="en-US" altLang="zh-CN" sz="2800" dirty="0">
              <a:ea typeface="宋体" panose="02010600030101010101" pitchFamily="2" charset="-122"/>
            </a:endParaRPr>
          </a:p>
        </p:txBody>
      </p:sp>
      <p:sp>
        <p:nvSpPr>
          <p:cNvPr id="6" name="Rectangle 3"/>
          <p:cNvSpPr txBox="1">
            <a:spLocks noChangeArrowheads="1"/>
          </p:cNvSpPr>
          <p:nvPr/>
        </p:nvSpPr>
        <p:spPr>
          <a:xfrm>
            <a:off x="258946" y="1001714"/>
            <a:ext cx="8463489" cy="25345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zh-CN" sz="2000" dirty="0">
                <a:latin typeface="Times New Roman" panose="02020603050405020304" pitchFamily="18" charset="0"/>
                <a:cs typeface="Times New Roman" panose="02020603050405020304" pitchFamily="18" charset="0"/>
              </a:rPr>
              <a:t>Five silent philosophers sit at a round table with bowls of spaghetti. Forks are placed between each pair of adjacent philosophers. Each philosopher must alternately think and eat. However, a philosopher can only eat when they have both left and right forks. Each fork can be held by only one philosopher and so a philosopher can use the fork only if it is not being used by another philosopher. After an individual philosopher finishes eating, they need to put down both forks so that the forks become available to others. A philosopher cannot start eating before getting both forks.  </a:t>
            </a:r>
          </a:p>
        </p:txBody>
      </p:sp>
      <p:pic>
        <p:nvPicPr>
          <p:cNvPr id="2052" name="Picture 4" descr="https://upload.wikimedia.org/wikipedia/commons/7/7b/An_illustration_of_the_dining_philosophers_problem.png">
            <a:extLst>
              <a:ext uri="{FF2B5EF4-FFF2-40B4-BE49-F238E27FC236}">
                <a16:creationId xmlns:a16="http://schemas.microsoft.com/office/drawing/2014/main" id="{E93E2452-485A-40EB-8570-AE74182A08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3048" y="3277135"/>
            <a:ext cx="3299997" cy="3422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250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E7A50C-B28C-4B50-8F73-2518723BFCB3}"/>
              </a:ext>
            </a:extLst>
          </p:cNvPr>
          <p:cNvSpPr txBox="1"/>
          <p:nvPr>
            <p:custDataLst>
              <p:tags r:id="rId2"/>
            </p:custDataLst>
          </p:nvPr>
        </p:nvSpPr>
        <p:spPr>
          <a:xfrm>
            <a:off x="660986" y="4789976"/>
            <a:ext cx="7316470" cy="124217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problem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 solution?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C2A8410-506E-4E0D-A490-E4C5CF51BC93}"/>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D85E090-9424-4F71-9771-0D2852025126}"/>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Rectangle 2">
            <a:extLst>
              <a:ext uri="{FF2B5EF4-FFF2-40B4-BE49-F238E27FC236}">
                <a16:creationId xmlns:a16="http://schemas.microsoft.com/office/drawing/2014/main" id="{5B7CDC1F-412A-4EC4-AB4A-BD5355423D47}"/>
              </a:ext>
            </a:extLst>
          </p:cNvPr>
          <p:cNvSpPr txBox="1">
            <a:spLocks noChangeArrowheads="1"/>
          </p:cNvSpPr>
          <p:nvPr/>
        </p:nvSpPr>
        <p:spPr>
          <a:xfrm>
            <a:off x="660986" y="368700"/>
            <a:ext cx="7888070" cy="1325563"/>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a:t>Solution 1</a:t>
            </a:r>
            <a:endParaRPr lang="en-US" altLang="zh-CN" sz="3800" b="1" dirty="0">
              <a:ea typeface="宋体" panose="02010600030101010101" pitchFamily="2" charset="-122"/>
            </a:endParaRPr>
          </a:p>
        </p:txBody>
      </p:sp>
      <p:pic>
        <p:nvPicPr>
          <p:cNvPr id="13" name="Picture 4">
            <a:extLst>
              <a:ext uri="{FF2B5EF4-FFF2-40B4-BE49-F238E27FC236}">
                <a16:creationId xmlns:a16="http://schemas.microsoft.com/office/drawing/2014/main" id="{7C31696A-87C9-49EC-A082-93779435CAC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8644" r="58532"/>
          <a:stretch/>
        </p:blipFill>
        <p:spPr bwMode="auto">
          <a:xfrm>
            <a:off x="660986" y="1359465"/>
            <a:ext cx="4068809" cy="358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7BFC2D6F-6D0A-4699-8DE2-CB5DA8D89D90}"/>
              </a:ext>
            </a:extLst>
          </p:cNvPr>
          <p:cNvSpPr txBox="1"/>
          <p:nvPr/>
        </p:nvSpPr>
        <p:spPr>
          <a:xfrm>
            <a:off x="5466594" y="2401866"/>
            <a:ext cx="3330112" cy="1569660"/>
          </a:xfrm>
          <a:prstGeom prst="rect">
            <a:avLst/>
          </a:prstGeom>
          <a:noFill/>
          <a:ln w="25400">
            <a:solidFill>
              <a:schemeClr val="accent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procedure </a:t>
            </a:r>
            <a:r>
              <a:rPr lang="en-US" altLang="zh-CN" sz="2400" b="1" dirty="0">
                <a:solidFill>
                  <a:srgbClr val="FF0000"/>
                </a:solidFill>
                <a:latin typeface="Times New Roman" panose="02020603050405020304" pitchFamily="18" charset="0"/>
                <a:cs typeface="Times New Roman" panose="02020603050405020304" pitchFamily="18" charset="0"/>
              </a:rPr>
              <a:t>take-fork </a:t>
            </a:r>
            <a:r>
              <a:rPr lang="en-US" altLang="zh-CN" sz="2400" dirty="0">
                <a:latin typeface="Times New Roman" panose="02020603050405020304" pitchFamily="18" charset="0"/>
                <a:cs typeface="Times New Roman" panose="02020603050405020304" pitchFamily="18" charset="0"/>
              </a:rPr>
              <a:t>waits until the specified fork is available and then seizes it.</a:t>
            </a:r>
            <a:endParaRPr lang="zh-CN" altLang="en-US" sz="2400" dirty="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CCB3C81E-37F6-49E8-9064-D97BD58899C7}"/>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D608EE7D-D89F-4AA4-A8B0-CF0C6BFC315E}"/>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8A43FF9B-FD7E-4FF9-B2E4-3FE80AE450C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722BFB85-849A-4350-A151-19048D24608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0CB065E5-A5EF-4380-84AE-3DFFAB89E99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546D7D2-AB39-41BE-8CCF-2AAA2E8C167F}"/>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439099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63DD462F-ACD5-4437-9B7E-C2B535FC3BB3}" type="slidenum">
              <a:rPr lang="zh-CN" altLang="en-US" sz="1400">
                <a:ea typeface="宋体" panose="02010600030101010101" pitchFamily="2" charset="-122"/>
              </a:rPr>
              <a:pPr algn="r" eaLnBrk="1" hangingPunct="1"/>
              <a:t>48</a:t>
            </a:fld>
            <a:endParaRPr lang="en-US" sz="1400">
              <a:ea typeface="宋体" panose="02010600030101010101" pitchFamily="2" charset="-122"/>
            </a:endParaRPr>
          </a:p>
        </p:txBody>
      </p:sp>
      <p:sp>
        <p:nvSpPr>
          <p:cNvPr id="115715" name="Rectangle 2"/>
          <p:cNvSpPr>
            <a:spLocks noGrp="1" noChangeArrowheads="1"/>
          </p:cNvSpPr>
          <p:nvPr>
            <p:ph type="title" idx="4294967295"/>
          </p:nvPr>
        </p:nvSpPr>
        <p:spPr>
          <a:xfrm>
            <a:off x="672524" y="92075"/>
            <a:ext cx="7888070" cy="1325563"/>
          </a:xfrm>
        </p:spPr>
        <p:txBody>
          <a:bodyPr>
            <a:normAutofit/>
          </a:bodyPr>
          <a:lstStyle/>
          <a:p>
            <a:pPr algn="ctr"/>
            <a:r>
              <a:rPr lang="en-US" altLang="zh-CN" sz="3800" b="1" dirty="0"/>
              <a:t>Solution 1</a:t>
            </a:r>
            <a:endParaRPr lang="en-US" altLang="zh-CN" sz="3800" b="1" dirty="0">
              <a:ea typeface="宋体" panose="02010600030101010101" pitchFamily="2" charset="-122"/>
            </a:endParaRPr>
          </a:p>
        </p:txBody>
      </p:sp>
      <p:pic>
        <p:nvPicPr>
          <p:cNvPr id="11571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644" r="58532"/>
          <a:stretch/>
        </p:blipFill>
        <p:spPr bwMode="auto">
          <a:xfrm>
            <a:off x="672524" y="1082840"/>
            <a:ext cx="4068809" cy="358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72068" y="5289371"/>
            <a:ext cx="8538693" cy="1200329"/>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If five philosophers become hungry at the same time, they will pick their left forks first, this will make them keep waiting for their right forks.</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93DCF46-ECB0-41BF-95B9-68790B74777E}"/>
              </a:ext>
            </a:extLst>
          </p:cNvPr>
          <p:cNvSpPr txBox="1"/>
          <p:nvPr/>
        </p:nvSpPr>
        <p:spPr>
          <a:xfrm>
            <a:off x="5478132" y="2125241"/>
            <a:ext cx="3330112" cy="1569660"/>
          </a:xfrm>
          <a:prstGeom prst="rect">
            <a:avLst/>
          </a:prstGeom>
          <a:noFill/>
          <a:ln w="25400">
            <a:solidFill>
              <a:schemeClr val="accent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procedure </a:t>
            </a:r>
            <a:r>
              <a:rPr lang="en-US" altLang="zh-CN" sz="2400" b="1" dirty="0">
                <a:solidFill>
                  <a:srgbClr val="FF0000"/>
                </a:solidFill>
                <a:latin typeface="Times New Roman" panose="02020603050405020304" pitchFamily="18" charset="0"/>
                <a:cs typeface="Times New Roman" panose="02020603050405020304" pitchFamily="18" charset="0"/>
              </a:rPr>
              <a:t>take-fork </a:t>
            </a:r>
            <a:r>
              <a:rPr lang="en-US" altLang="zh-CN" sz="2400" dirty="0">
                <a:latin typeface="Times New Roman" panose="02020603050405020304" pitchFamily="18" charset="0"/>
                <a:cs typeface="Times New Roman" panose="02020603050405020304" pitchFamily="18" charset="0"/>
              </a:rPr>
              <a:t>waits until the specified fork is available and then seizes it.</a:t>
            </a:r>
            <a:endParaRPr lang="zh-CN" altLang="en-US"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7B7821AA-0C85-4632-9C7C-B25F3A5CDD99}"/>
              </a:ext>
            </a:extLst>
          </p:cNvPr>
          <p:cNvSpPr/>
          <p:nvPr/>
        </p:nvSpPr>
        <p:spPr>
          <a:xfrm>
            <a:off x="572068" y="4784212"/>
            <a:ext cx="1673792"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Problem?</a:t>
            </a:r>
            <a:endParaRPr lang="zh-CN" altLang="en-US" sz="2800" b="1" dirty="0"/>
          </a:p>
        </p:txBody>
      </p:sp>
    </p:spTree>
    <p:extLst>
      <p:ext uri="{BB962C8B-B14F-4D97-AF65-F5344CB8AC3E}">
        <p14:creationId xmlns:p14="http://schemas.microsoft.com/office/powerpoint/2010/main" val="1628640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E7A50C-B28C-4B50-8F73-2518723BFCB3}"/>
              </a:ext>
            </a:extLst>
          </p:cNvPr>
          <p:cNvSpPr txBox="1"/>
          <p:nvPr>
            <p:custDataLst>
              <p:tags r:id="rId2"/>
            </p:custDataLst>
          </p:nvPr>
        </p:nvSpPr>
        <p:spPr>
          <a:xfrm>
            <a:off x="660986" y="4789976"/>
            <a:ext cx="7316470" cy="124217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problem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 solution?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C2A8410-506E-4E0D-A490-E4C5CF51BC93}"/>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D85E090-9424-4F71-9771-0D2852025126}"/>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Rectangle 2">
            <a:extLst>
              <a:ext uri="{FF2B5EF4-FFF2-40B4-BE49-F238E27FC236}">
                <a16:creationId xmlns:a16="http://schemas.microsoft.com/office/drawing/2014/main" id="{5B7CDC1F-412A-4EC4-AB4A-BD5355423D47}"/>
              </a:ext>
            </a:extLst>
          </p:cNvPr>
          <p:cNvSpPr txBox="1">
            <a:spLocks noChangeArrowheads="1"/>
          </p:cNvSpPr>
          <p:nvPr/>
        </p:nvSpPr>
        <p:spPr>
          <a:xfrm>
            <a:off x="660986" y="368700"/>
            <a:ext cx="7888070" cy="1325563"/>
          </a:xfrm>
          <a:prstGeom prst="rect">
            <a:avLst/>
          </a:prstGeom>
        </p:spPr>
        <p:txBody>
          <a:bodyPr vert="horz" lIns="91440" tIns="45720" rIns="91440" bIns="45720" rtlCol="0" anchor="ctr">
            <a:normAutofit/>
          </a:bodyPr>
          <a:lstStyle>
            <a:lvl1pPr algn="l" defTabSz="685891" rtl="0" eaLnBrk="1" latinLnBrk="0" hangingPunct="1">
              <a:lnSpc>
                <a:spcPct val="90000"/>
              </a:lnSpc>
              <a:spcBef>
                <a:spcPct val="0"/>
              </a:spcBef>
              <a:buNone/>
              <a:defRPr sz="3300"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algn="ctr"/>
            <a:r>
              <a:rPr lang="en-US" altLang="zh-CN" sz="3800" b="1" dirty="0"/>
              <a:t>Solution 2</a:t>
            </a:r>
            <a:endParaRPr lang="en-US" altLang="zh-CN" sz="3800" b="1" dirty="0">
              <a:ea typeface="宋体" panose="02010600030101010101" pitchFamily="2" charset="-122"/>
            </a:endParaRPr>
          </a:p>
        </p:txBody>
      </p:sp>
      <p:pic>
        <p:nvPicPr>
          <p:cNvPr id="15" name="Picture 4">
            <a:extLst>
              <a:ext uri="{FF2B5EF4-FFF2-40B4-BE49-F238E27FC236}">
                <a16:creationId xmlns:a16="http://schemas.microsoft.com/office/drawing/2014/main" id="{FF256A4B-A5E3-4F13-90ED-1B43B011644A}"/>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8116" r="52514"/>
          <a:stretch/>
        </p:blipFill>
        <p:spPr bwMode="auto">
          <a:xfrm>
            <a:off x="2150363" y="1374194"/>
            <a:ext cx="4579199" cy="354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id="{D074FBF2-A42D-4DB1-BC29-37C0D0FB6D0C}"/>
              </a:ext>
            </a:extLst>
          </p:cNvPr>
          <p:cNvCxnSpPr/>
          <p:nvPr/>
        </p:nvCxnSpPr>
        <p:spPr>
          <a:xfrm>
            <a:off x="2627295" y="2717444"/>
            <a:ext cx="3719602" cy="3990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985F6B-2ECE-4FD2-B4F7-C67001E90080}"/>
              </a:ext>
            </a:extLst>
          </p:cNvPr>
          <p:cNvCxnSpPr/>
          <p:nvPr/>
        </p:nvCxnSpPr>
        <p:spPr>
          <a:xfrm>
            <a:off x="2627295" y="3387150"/>
            <a:ext cx="3719602" cy="397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B84C186-3925-48C7-9DA2-4225C8D59182}"/>
              </a:ext>
            </a:extLst>
          </p:cNvPr>
          <p:cNvSpPr txBox="1"/>
          <p:nvPr/>
        </p:nvSpPr>
        <p:spPr>
          <a:xfrm>
            <a:off x="992124" y="2828907"/>
            <a:ext cx="2601131" cy="430887"/>
          </a:xfrm>
          <a:prstGeom prst="rect">
            <a:avLst/>
          </a:prstGeom>
          <a:noFill/>
        </p:spPr>
        <p:txBody>
          <a:bodyPr wrap="square" rtlCol="0">
            <a:spAutoFit/>
          </a:bodyPr>
          <a:lstStyle/>
          <a:p>
            <a:r>
              <a:rPr lang="en-US" altLang="zh-CN" sz="2200" b="1" dirty="0">
                <a:solidFill>
                  <a:srgbClr val="FF0000"/>
                </a:solidFill>
              </a:rPr>
              <a:t>Critical Region</a:t>
            </a:r>
            <a:endParaRPr lang="zh-CN" altLang="en-US" sz="2200" b="1" dirty="0">
              <a:solidFill>
                <a:srgbClr val="FF0000"/>
              </a:solidFill>
            </a:endParaRPr>
          </a:p>
        </p:txBody>
      </p:sp>
      <p:sp>
        <p:nvSpPr>
          <p:cNvPr id="19" name="文本框 18">
            <a:extLst>
              <a:ext uri="{FF2B5EF4-FFF2-40B4-BE49-F238E27FC236}">
                <a16:creationId xmlns:a16="http://schemas.microsoft.com/office/drawing/2014/main" id="{5CEAC904-F02A-4EA2-AC6A-40904B38546D}"/>
              </a:ext>
            </a:extLst>
          </p:cNvPr>
          <p:cNvSpPr txBox="1"/>
          <p:nvPr/>
        </p:nvSpPr>
        <p:spPr>
          <a:xfrm>
            <a:off x="6587236" y="2502000"/>
            <a:ext cx="1957484" cy="430887"/>
          </a:xfrm>
          <a:prstGeom prst="rect">
            <a:avLst/>
          </a:prstGeom>
          <a:noFill/>
        </p:spPr>
        <p:txBody>
          <a:bodyPr wrap="square" rtlCol="0">
            <a:spAutoFit/>
          </a:bodyPr>
          <a:lstStyle/>
          <a:p>
            <a:r>
              <a:rPr lang="en-US" altLang="zh-CN" sz="2200" b="1" dirty="0">
                <a:solidFill>
                  <a:srgbClr val="FF0000"/>
                </a:solidFill>
              </a:rPr>
              <a:t>Down(</a:t>
            </a:r>
            <a:r>
              <a:rPr lang="en-US" altLang="zh-CN" sz="2200" b="1" dirty="0" err="1">
                <a:solidFill>
                  <a:srgbClr val="FF0000"/>
                </a:solidFill>
              </a:rPr>
              <a:t>mutex</a:t>
            </a:r>
            <a:r>
              <a:rPr lang="en-US" altLang="zh-CN" sz="2200" b="1" dirty="0">
                <a:solidFill>
                  <a:srgbClr val="FF0000"/>
                </a:solidFill>
              </a:rPr>
              <a:t>)</a:t>
            </a:r>
            <a:endParaRPr lang="zh-CN" altLang="en-US" sz="2200" b="1" dirty="0">
              <a:solidFill>
                <a:srgbClr val="FF0000"/>
              </a:solidFill>
            </a:endParaRPr>
          </a:p>
        </p:txBody>
      </p:sp>
      <p:sp>
        <p:nvSpPr>
          <p:cNvPr id="20" name="文本框 19">
            <a:extLst>
              <a:ext uri="{FF2B5EF4-FFF2-40B4-BE49-F238E27FC236}">
                <a16:creationId xmlns:a16="http://schemas.microsoft.com/office/drawing/2014/main" id="{7AFC7EB9-6676-4670-8910-4B084E3BC694}"/>
              </a:ext>
            </a:extLst>
          </p:cNvPr>
          <p:cNvSpPr txBox="1"/>
          <p:nvPr/>
        </p:nvSpPr>
        <p:spPr>
          <a:xfrm>
            <a:off x="6595665" y="3146962"/>
            <a:ext cx="1749846" cy="430887"/>
          </a:xfrm>
          <a:prstGeom prst="rect">
            <a:avLst/>
          </a:prstGeom>
          <a:noFill/>
        </p:spPr>
        <p:txBody>
          <a:bodyPr wrap="square" rtlCol="0">
            <a:spAutoFit/>
          </a:bodyPr>
          <a:lstStyle/>
          <a:p>
            <a:r>
              <a:rPr lang="en-US" altLang="zh-CN" sz="2200" b="1" dirty="0">
                <a:solidFill>
                  <a:srgbClr val="FF0000"/>
                </a:solidFill>
              </a:rPr>
              <a:t>Up(</a:t>
            </a:r>
            <a:r>
              <a:rPr lang="en-US" altLang="zh-CN" sz="2200" b="1" dirty="0" err="1">
                <a:solidFill>
                  <a:srgbClr val="FF0000"/>
                </a:solidFill>
              </a:rPr>
              <a:t>mutex</a:t>
            </a:r>
            <a:r>
              <a:rPr lang="en-US" altLang="zh-CN" sz="2200" b="1" dirty="0">
                <a:solidFill>
                  <a:srgbClr val="FF0000"/>
                </a:solidFill>
              </a:rPr>
              <a:t>)</a:t>
            </a:r>
            <a:endParaRPr lang="zh-CN" altLang="en-US" sz="2200" b="1" dirty="0">
              <a:solidFill>
                <a:srgbClr val="FF0000"/>
              </a:solidFill>
            </a:endParaRPr>
          </a:p>
        </p:txBody>
      </p:sp>
      <p:grpSp>
        <p:nvGrpSpPr>
          <p:cNvPr id="10" name="组合 9">
            <a:extLst>
              <a:ext uri="{FF2B5EF4-FFF2-40B4-BE49-F238E27FC236}">
                <a16:creationId xmlns:a16="http://schemas.microsoft.com/office/drawing/2014/main" id="{CCB3C81E-37F6-49E8-9064-D97BD58899C7}"/>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D608EE7D-D89F-4AA4-A8B0-CF0C6BFC315E}"/>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8A43FF9B-FD7E-4FF9-B2E4-3FE80AE450C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722BFB85-849A-4350-A151-19048D24608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0CB065E5-A5EF-4380-84AE-3DFFAB89E99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546D7D2-AB39-41BE-8CCF-2AAA2E8C167F}"/>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19146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8F7D20EF-6E0B-4074-88D4-CABE244092D5}" type="slidenum">
              <a:rPr lang="zh-CN" altLang="en-US" sz="1400">
                <a:ea typeface="宋体" panose="02010600030101010101" pitchFamily="2" charset="-122"/>
              </a:rPr>
              <a:pPr algn="r" eaLnBrk="1" hangingPunct="1"/>
              <a:t>5</a:t>
            </a:fld>
            <a:endParaRPr lang="en-US" sz="1400">
              <a:ea typeface="宋体" panose="02010600030101010101" pitchFamily="2" charset="-122"/>
            </a:endParaRPr>
          </a:p>
        </p:txBody>
      </p:sp>
      <p:sp>
        <p:nvSpPr>
          <p:cNvPr id="41987" name="Rectangle 2"/>
          <p:cNvSpPr>
            <a:spLocks noGrp="1" noChangeArrowheads="1"/>
          </p:cNvSpPr>
          <p:nvPr>
            <p:ph type="title" idx="4294967295"/>
          </p:nvPr>
        </p:nvSpPr>
        <p:spPr>
          <a:xfrm>
            <a:off x="643732" y="102134"/>
            <a:ext cx="7888070" cy="1325563"/>
          </a:xfrm>
        </p:spPr>
        <p:txBody>
          <a:bodyPr/>
          <a:lstStyle/>
          <a:p>
            <a:pPr algn="ctr" eaLnBrk="1" hangingPunct="1"/>
            <a:r>
              <a:rPr lang="en-US" altLang="zh-CN" b="1" dirty="0">
                <a:ea typeface="宋体" panose="02010600030101010101" pitchFamily="2" charset="-122"/>
              </a:rPr>
              <a:t>Example of Race Condition</a:t>
            </a:r>
          </a:p>
        </p:txBody>
      </p:sp>
      <p:sp>
        <p:nvSpPr>
          <p:cNvPr id="41988" name="Rectangle 3"/>
          <p:cNvSpPr>
            <a:spLocks noGrp="1" noChangeArrowheads="1"/>
          </p:cNvSpPr>
          <p:nvPr>
            <p:ph type="body" idx="4294967295"/>
          </p:nvPr>
        </p:nvSpPr>
        <p:spPr>
          <a:xfrm>
            <a:off x="643732" y="1292225"/>
            <a:ext cx="7815262" cy="5111750"/>
          </a:xfrm>
        </p:spPr>
        <p:txBody>
          <a:bodyPr>
            <a:normAutofit/>
          </a:bodyPr>
          <a:lstStyle/>
          <a:p>
            <a:pPr marL="0" indent="0">
              <a:lnSpc>
                <a:spcPct val="80000"/>
              </a:lnSpc>
              <a:buNone/>
            </a:pPr>
            <a:r>
              <a:rPr lang="en-US" altLang="zh-CN" sz="2400" b="1" dirty="0">
                <a:ea typeface="宋体" panose="02010600030101010101" pitchFamily="2" charset="-122"/>
              </a:rPr>
              <a:t>How to implement the printing procedure?</a:t>
            </a:r>
            <a:endParaRPr lang="en-US" altLang="zh-CN" sz="2400" dirty="0">
              <a:ea typeface="宋体" panose="02010600030101010101" pitchFamily="2" charset="-122"/>
            </a:endParaRPr>
          </a:p>
          <a:p>
            <a:pPr marL="0" indent="0" eaLnBrk="1" hangingPunct="1">
              <a:lnSpc>
                <a:spcPct val="80000"/>
              </a:lnSpc>
              <a:buNone/>
            </a:pPr>
            <a:r>
              <a:rPr lang="en-US" altLang="zh-CN" sz="2400" b="1" dirty="0">
                <a:ea typeface="宋体" panose="02010600030101010101" pitchFamily="2" charset="-122"/>
              </a:rPr>
              <a:t>Introduce two share variables:  </a:t>
            </a:r>
          </a:p>
          <a:p>
            <a:pPr marL="0" indent="0">
              <a:lnSpc>
                <a:spcPct val="80000"/>
              </a:lnSpc>
              <a:buNone/>
            </a:pPr>
            <a:r>
              <a:rPr lang="en-US" altLang="zh-CN" sz="2400" b="1" dirty="0">
                <a:ea typeface="宋体" panose="02010600030101010101" pitchFamily="2" charset="-122"/>
              </a:rPr>
              <a:t>(1) out: </a:t>
            </a:r>
            <a:r>
              <a:rPr lang="en-US" altLang="zh-CN" sz="2400" dirty="0">
                <a:ea typeface="宋体" panose="02010600030101010101" pitchFamily="2" charset="-122"/>
              </a:rPr>
              <a:t>points to the next file to be printed</a:t>
            </a:r>
          </a:p>
          <a:p>
            <a:pPr marL="0" indent="0">
              <a:lnSpc>
                <a:spcPct val="80000"/>
              </a:lnSpc>
              <a:buNone/>
            </a:pPr>
            <a:r>
              <a:rPr lang="en-US" altLang="zh-CN" sz="2400" b="1" dirty="0">
                <a:ea typeface="宋体" panose="02010600030101010101" pitchFamily="2" charset="-122"/>
              </a:rPr>
              <a:t>(2) in: </a:t>
            </a:r>
            <a:r>
              <a:rPr lang="en-US" altLang="zh-CN" sz="2400" dirty="0">
                <a:ea typeface="宋体" panose="02010600030101010101" pitchFamily="2" charset="-122"/>
              </a:rPr>
              <a:t>points to the next free slot in the directory.  </a:t>
            </a:r>
            <a:r>
              <a:rPr lang="en-US" altLang="zh-CN" sz="2400" b="1" dirty="0">
                <a:ea typeface="宋体" panose="02010600030101010101" pitchFamily="2" charset="-122"/>
              </a:rPr>
              <a:t> </a:t>
            </a:r>
          </a:p>
          <a:p>
            <a:pPr eaLnBrk="1" hangingPunct="1">
              <a:lnSpc>
                <a:spcPct val="80000"/>
              </a:lnSpc>
              <a:buFontTx/>
              <a:buNone/>
            </a:pPr>
            <a:br>
              <a:rPr lang="en-US" altLang="zh-CN" sz="2400" dirty="0">
                <a:ea typeface="宋体" panose="02010600030101010101" pitchFamily="2" charset="-122"/>
              </a:rPr>
            </a:b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9097F7F4-1AC0-42FE-A34B-E9683E56CA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671" y="2861006"/>
            <a:ext cx="4509246" cy="3373923"/>
          </a:xfrm>
          <a:prstGeom prst="rect">
            <a:avLst/>
          </a:prstGeom>
        </p:spPr>
      </p:pic>
    </p:spTree>
    <p:extLst>
      <p:ext uri="{BB962C8B-B14F-4D97-AF65-F5344CB8AC3E}">
        <p14:creationId xmlns:p14="http://schemas.microsoft.com/office/powerpoint/2010/main" val="2318077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DFF15B96-D308-41A9-A96D-3ED04AD67CC4}" type="slidenum">
              <a:rPr lang="zh-CN" altLang="en-US" sz="1400">
                <a:ea typeface="宋体" panose="02010600030101010101" pitchFamily="2" charset="-122"/>
              </a:rPr>
              <a:pPr algn="r" eaLnBrk="1" hangingPunct="1"/>
              <a:t>50</a:t>
            </a:fld>
            <a:endParaRPr lang="en-US" sz="1400">
              <a:ea typeface="宋体" panose="02010600030101010101" pitchFamily="2" charset="-122"/>
            </a:endParaRPr>
          </a:p>
        </p:txBody>
      </p:sp>
      <p:sp>
        <p:nvSpPr>
          <p:cNvPr id="116739" name="Rectangle 2"/>
          <p:cNvSpPr>
            <a:spLocks noGrp="1" noChangeArrowheads="1"/>
          </p:cNvSpPr>
          <p:nvPr>
            <p:ph type="title" idx="4294967295"/>
          </p:nvPr>
        </p:nvSpPr>
        <p:spPr>
          <a:xfrm>
            <a:off x="772319" y="211139"/>
            <a:ext cx="7772400" cy="790575"/>
          </a:xfrm>
        </p:spPr>
        <p:txBody>
          <a:bodyPr>
            <a:normAutofit/>
          </a:bodyPr>
          <a:lstStyle/>
          <a:p>
            <a:pPr algn="ctr" eaLnBrk="1" hangingPunct="1"/>
            <a:r>
              <a:rPr lang="en-US" altLang="zh-CN" sz="3800" b="1" dirty="0">
                <a:ea typeface="宋体" panose="02010600030101010101" pitchFamily="2" charset="-122"/>
              </a:rPr>
              <a:t>Solution 2</a:t>
            </a:r>
          </a:p>
        </p:txBody>
      </p:sp>
      <p:sp>
        <p:nvSpPr>
          <p:cNvPr id="116740" name="Rectangle 3"/>
          <p:cNvSpPr>
            <a:spLocks noGrp="1" noChangeArrowheads="1"/>
          </p:cNvSpPr>
          <p:nvPr>
            <p:ph type="body" idx="4294967295"/>
          </p:nvPr>
        </p:nvSpPr>
        <p:spPr>
          <a:xfrm>
            <a:off x="678657" y="1265239"/>
            <a:ext cx="7943850" cy="5106987"/>
          </a:xfrm>
        </p:spPr>
        <p:txBody>
          <a:bodyPr>
            <a:normAutofit/>
          </a:bodyPr>
          <a:lstStyle/>
          <a:p>
            <a:pPr marL="0" indent="0" eaLnBrk="1" hangingPunct="1">
              <a:buNone/>
            </a:pPr>
            <a:endParaRPr lang="en-US" sz="2800" dirty="0">
              <a:ea typeface="宋体" panose="02010600030101010101" pitchFamily="2" charset="-122"/>
            </a:endParaRPr>
          </a:p>
          <a:p>
            <a:pPr marL="457200" lvl="1" indent="0" eaLnBrk="1" hangingPunct="1">
              <a:buNone/>
            </a:pPr>
            <a:endParaRPr lang="en-US" dirty="0">
              <a:ea typeface="宋体" panose="02010600030101010101" pitchFamily="2" charset="-12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116" r="52514"/>
          <a:stretch/>
        </p:blipFill>
        <p:spPr bwMode="auto">
          <a:xfrm>
            <a:off x="2150363" y="1374194"/>
            <a:ext cx="4579199" cy="354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627295" y="2717444"/>
            <a:ext cx="3719602" cy="3990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627295" y="3387150"/>
            <a:ext cx="3719602" cy="397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92124" y="2828907"/>
            <a:ext cx="2601131" cy="430887"/>
          </a:xfrm>
          <a:prstGeom prst="rect">
            <a:avLst/>
          </a:prstGeom>
          <a:noFill/>
        </p:spPr>
        <p:txBody>
          <a:bodyPr wrap="square" rtlCol="0">
            <a:spAutoFit/>
          </a:bodyPr>
          <a:lstStyle/>
          <a:p>
            <a:r>
              <a:rPr lang="en-US" altLang="zh-CN" sz="2200" b="1" dirty="0">
                <a:solidFill>
                  <a:srgbClr val="FF0000"/>
                </a:solidFill>
              </a:rPr>
              <a:t>Critical Region</a:t>
            </a:r>
            <a:endParaRPr lang="zh-CN" altLang="en-US" sz="2200" b="1" dirty="0">
              <a:solidFill>
                <a:srgbClr val="FF0000"/>
              </a:solidFill>
            </a:endParaRPr>
          </a:p>
        </p:txBody>
      </p:sp>
      <p:sp>
        <p:nvSpPr>
          <p:cNvPr id="14" name="文本框 13"/>
          <p:cNvSpPr txBox="1"/>
          <p:nvPr/>
        </p:nvSpPr>
        <p:spPr>
          <a:xfrm>
            <a:off x="6587236" y="2502000"/>
            <a:ext cx="1957484" cy="430887"/>
          </a:xfrm>
          <a:prstGeom prst="rect">
            <a:avLst/>
          </a:prstGeom>
          <a:noFill/>
        </p:spPr>
        <p:txBody>
          <a:bodyPr wrap="square" rtlCol="0">
            <a:spAutoFit/>
          </a:bodyPr>
          <a:lstStyle/>
          <a:p>
            <a:r>
              <a:rPr lang="en-US" altLang="zh-CN" sz="2200" b="1" dirty="0">
                <a:solidFill>
                  <a:srgbClr val="FF0000"/>
                </a:solidFill>
              </a:rPr>
              <a:t>Down(</a:t>
            </a:r>
            <a:r>
              <a:rPr lang="en-US" altLang="zh-CN" sz="2200" b="1" dirty="0" err="1">
                <a:solidFill>
                  <a:srgbClr val="FF0000"/>
                </a:solidFill>
              </a:rPr>
              <a:t>mutex</a:t>
            </a:r>
            <a:r>
              <a:rPr lang="en-US" altLang="zh-CN" sz="2200" b="1" dirty="0">
                <a:solidFill>
                  <a:srgbClr val="FF0000"/>
                </a:solidFill>
              </a:rPr>
              <a:t>)</a:t>
            </a:r>
            <a:endParaRPr lang="zh-CN" altLang="en-US" sz="2200" b="1" dirty="0">
              <a:solidFill>
                <a:srgbClr val="FF0000"/>
              </a:solidFill>
            </a:endParaRPr>
          </a:p>
        </p:txBody>
      </p:sp>
      <p:sp>
        <p:nvSpPr>
          <p:cNvPr id="15" name="文本框 14"/>
          <p:cNvSpPr txBox="1"/>
          <p:nvPr/>
        </p:nvSpPr>
        <p:spPr>
          <a:xfrm>
            <a:off x="6595665" y="3146962"/>
            <a:ext cx="1749846" cy="430887"/>
          </a:xfrm>
          <a:prstGeom prst="rect">
            <a:avLst/>
          </a:prstGeom>
          <a:noFill/>
        </p:spPr>
        <p:txBody>
          <a:bodyPr wrap="square" rtlCol="0">
            <a:spAutoFit/>
          </a:bodyPr>
          <a:lstStyle/>
          <a:p>
            <a:r>
              <a:rPr lang="en-US" altLang="zh-CN" sz="2200" b="1" dirty="0">
                <a:solidFill>
                  <a:srgbClr val="FF0000"/>
                </a:solidFill>
              </a:rPr>
              <a:t>Up(</a:t>
            </a:r>
            <a:r>
              <a:rPr lang="en-US" altLang="zh-CN" sz="2200" b="1" dirty="0" err="1">
                <a:solidFill>
                  <a:srgbClr val="FF0000"/>
                </a:solidFill>
              </a:rPr>
              <a:t>mutex</a:t>
            </a:r>
            <a:r>
              <a:rPr lang="en-US" altLang="zh-CN" sz="2200" b="1" dirty="0">
                <a:solidFill>
                  <a:srgbClr val="FF0000"/>
                </a:solidFill>
              </a:rPr>
              <a:t>)</a:t>
            </a:r>
            <a:endParaRPr lang="zh-CN" altLang="en-US" sz="2200" b="1" dirty="0">
              <a:solidFill>
                <a:srgbClr val="FF0000"/>
              </a:solidFill>
            </a:endParaRPr>
          </a:p>
        </p:txBody>
      </p:sp>
      <p:sp>
        <p:nvSpPr>
          <p:cNvPr id="11" name="文本框 10"/>
          <p:cNvSpPr txBox="1"/>
          <p:nvPr/>
        </p:nvSpPr>
        <p:spPr>
          <a:xfrm>
            <a:off x="709928" y="5521209"/>
            <a:ext cx="8061540" cy="1200329"/>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If a philosopher is eating and one of his neighbors is requesting the forks, all other philosophers must wait until this request has been fulfilled.</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59B1E295-FA07-4750-A128-5C82845A9705}"/>
              </a:ext>
            </a:extLst>
          </p:cNvPr>
          <p:cNvSpPr/>
          <p:nvPr/>
        </p:nvSpPr>
        <p:spPr>
          <a:xfrm>
            <a:off x="709927" y="5069541"/>
            <a:ext cx="1673792"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Problem?</a:t>
            </a:r>
            <a:endParaRPr lang="zh-CN" altLang="en-US" sz="2800" dirty="0"/>
          </a:p>
        </p:txBody>
      </p:sp>
    </p:spTree>
    <p:extLst>
      <p:ext uri="{BB962C8B-B14F-4D97-AF65-F5344CB8AC3E}">
        <p14:creationId xmlns:p14="http://schemas.microsoft.com/office/powerpoint/2010/main" val="2663913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A794E94-7645-4C5E-B14F-FCB41966E550}" type="slidenum">
              <a:rPr lang="zh-CN" altLang="en-US" sz="1400">
                <a:ea typeface="宋体" panose="02010600030101010101" pitchFamily="2" charset="-122"/>
              </a:rPr>
              <a:pPr algn="r" eaLnBrk="1" hangingPunct="1"/>
              <a:t>51</a:t>
            </a:fld>
            <a:endParaRPr lang="en-US" sz="1400">
              <a:ea typeface="宋体" panose="02010600030101010101" pitchFamily="2" charset="-122"/>
            </a:endParaRPr>
          </a:p>
        </p:txBody>
      </p:sp>
      <p:sp>
        <p:nvSpPr>
          <p:cNvPr id="117763" name="Rectangle 2"/>
          <p:cNvSpPr>
            <a:spLocks noGrp="1" noChangeArrowheads="1"/>
          </p:cNvSpPr>
          <p:nvPr>
            <p:ph type="title" idx="4294967295"/>
          </p:nvPr>
        </p:nvSpPr>
        <p:spPr>
          <a:xfrm>
            <a:off x="672524" y="135540"/>
            <a:ext cx="7888070" cy="1325563"/>
          </a:xfrm>
        </p:spPr>
        <p:txBody>
          <a:bodyPr>
            <a:normAutofit/>
          </a:bodyPr>
          <a:lstStyle/>
          <a:p>
            <a:pPr eaLnBrk="1" hangingPunct="1"/>
            <a:r>
              <a:rPr lang="en-US" altLang="zh-CN" sz="3800" b="1" dirty="0">
                <a:ea typeface="宋体" panose="02010600030101010101" pitchFamily="2" charset="-122"/>
              </a:rPr>
              <a:t>Solution 3</a:t>
            </a:r>
            <a:r>
              <a:rPr lang="zh-CN" altLang="en-US" sz="3800" b="1" dirty="0">
                <a:ea typeface="宋体" panose="02010600030101010101" pitchFamily="2" charset="-122"/>
              </a:rPr>
              <a:t>（</a:t>
            </a:r>
            <a:r>
              <a:rPr lang="en-US" altLang="zh-CN" sz="3800" b="1" dirty="0" err="1">
                <a:ea typeface="宋体" panose="02010600030101010101" pitchFamily="2" charset="-122"/>
              </a:rPr>
              <a:t>Tanenbaum’s</a:t>
            </a:r>
            <a:r>
              <a:rPr lang="en-US" altLang="zh-CN" sz="3800" b="1" dirty="0">
                <a:ea typeface="宋体" panose="02010600030101010101" pitchFamily="2" charset="-122"/>
              </a:rPr>
              <a:t> Solution</a:t>
            </a:r>
            <a:r>
              <a:rPr lang="zh-CN" altLang="en-US" sz="3800" b="1" dirty="0">
                <a:ea typeface="宋体" panose="02010600030101010101" pitchFamily="2" charset="-122"/>
              </a:rPr>
              <a:t>）</a:t>
            </a:r>
            <a:endParaRPr lang="en-US" altLang="zh-CN" sz="3800" b="1" dirty="0">
              <a:ea typeface="宋体" panose="02010600030101010101" pitchFamily="2" charset="-122"/>
            </a:endParaRPr>
          </a:p>
        </p:txBody>
      </p:sp>
      <p:sp>
        <p:nvSpPr>
          <p:cNvPr id="2" name="矩形 1"/>
          <p:cNvSpPr/>
          <p:nvPr/>
        </p:nvSpPr>
        <p:spPr>
          <a:xfrm>
            <a:off x="1558344" y="2215165"/>
            <a:ext cx="2150393" cy="5611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Hungry</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1558344" y="2918012"/>
            <a:ext cx="2150393" cy="5859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Thinking</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1558344" y="3686547"/>
            <a:ext cx="2150391" cy="55060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Eating</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 name="右大括号 2"/>
          <p:cNvSpPr/>
          <p:nvPr/>
        </p:nvSpPr>
        <p:spPr>
          <a:xfrm>
            <a:off x="3859495" y="2215165"/>
            <a:ext cx="322730" cy="202198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sp>
        <p:nvSpPr>
          <p:cNvPr id="4" name="文本框 3"/>
          <p:cNvSpPr txBox="1"/>
          <p:nvPr/>
        </p:nvSpPr>
        <p:spPr>
          <a:xfrm>
            <a:off x="4217071" y="2963066"/>
            <a:ext cx="367767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State of philosopher</a:t>
            </a:r>
            <a:endParaRPr lang="zh-CN" altLang="en-US" sz="2800" dirty="0">
              <a:latin typeface="Times New Roman" panose="02020603050405020304" pitchFamily="18" charset="0"/>
              <a:cs typeface="Times New Roman" panose="02020603050405020304" pitchFamily="18" charset="0"/>
            </a:endParaRPr>
          </a:p>
        </p:txBody>
      </p:sp>
      <p:sp>
        <p:nvSpPr>
          <p:cNvPr id="10" name="矩形 9"/>
          <p:cNvSpPr/>
          <p:nvPr/>
        </p:nvSpPr>
        <p:spPr>
          <a:xfrm>
            <a:off x="1558344" y="4666362"/>
            <a:ext cx="2150391" cy="52055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S[5]</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1558344" y="5444470"/>
            <a:ext cx="2150391" cy="5573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mutex</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4246620" y="4683403"/>
            <a:ext cx="4313974"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Semaphore, all set to 0</a:t>
            </a:r>
            <a:endParaRPr lang="zh-CN" altLang="en-US" sz="28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4246619" y="5478550"/>
            <a:ext cx="4060253"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Semaphore, set to 1</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897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A794E94-7645-4C5E-B14F-FCB41966E550}" type="slidenum">
              <a:rPr lang="zh-CN" altLang="en-US" sz="1400">
                <a:ea typeface="宋体" panose="02010600030101010101" pitchFamily="2" charset="-122"/>
              </a:rPr>
              <a:pPr algn="r" eaLnBrk="1" hangingPunct="1"/>
              <a:t>52</a:t>
            </a:fld>
            <a:endParaRPr lang="en-US" sz="1400">
              <a:ea typeface="宋体" panose="02010600030101010101" pitchFamily="2" charset="-122"/>
            </a:endParaRPr>
          </a:p>
        </p:txBody>
      </p:sp>
      <p:sp>
        <p:nvSpPr>
          <p:cNvPr id="5" name="矩形 4"/>
          <p:cNvSpPr/>
          <p:nvPr/>
        </p:nvSpPr>
        <p:spPr>
          <a:xfrm>
            <a:off x="265716" y="265600"/>
            <a:ext cx="3863256" cy="495664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82071" y="375379"/>
            <a:ext cx="3458750" cy="313932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Void philosopher(</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While (True) do {</a:t>
            </a:r>
          </a:p>
          <a:p>
            <a:r>
              <a:rPr lang="en-US" altLang="zh-CN" sz="2200" dirty="0">
                <a:latin typeface="Times New Roman" panose="02020603050405020304" pitchFamily="18" charset="0"/>
                <a:cs typeface="Times New Roman" panose="02020603050405020304" pitchFamily="18" charset="0"/>
              </a:rPr>
              <a:t>            Thinking;</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take_forks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Eating;</a:t>
            </a: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put_forks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15" name="矩形 14"/>
          <p:cNvSpPr/>
          <p:nvPr/>
        </p:nvSpPr>
        <p:spPr>
          <a:xfrm>
            <a:off x="4942539" y="250486"/>
            <a:ext cx="3863256" cy="30028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5157512" y="360266"/>
            <a:ext cx="3933508" cy="2462213"/>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Void </a:t>
            </a:r>
            <a:r>
              <a:rPr lang="en-US" altLang="zh-CN" sz="2200" dirty="0" err="1">
                <a:latin typeface="Times New Roman" panose="02020603050405020304" pitchFamily="18" charset="0"/>
                <a:cs typeface="Times New Roman" panose="02020603050405020304" pitchFamily="18" charset="0"/>
              </a:rPr>
              <a:t>take_forks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down(</a:t>
            </a:r>
            <a:r>
              <a:rPr lang="en-US" altLang="zh-CN" sz="2200" dirty="0" err="1">
                <a:latin typeface="Times New Roman" panose="02020603050405020304" pitchFamily="18" charset="0"/>
                <a:cs typeface="Times New Roman" panose="02020603050405020304" pitchFamily="18" charset="0"/>
              </a:rPr>
              <a:t>mutex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state[</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 = Hungry;</a:t>
            </a:r>
          </a:p>
          <a:p>
            <a:r>
              <a:rPr lang="en-US" altLang="zh-CN" sz="2200" dirty="0">
                <a:solidFill>
                  <a:srgbClr val="FF0000"/>
                </a:solidFill>
                <a:latin typeface="Times New Roman" panose="02020603050405020304" pitchFamily="18" charset="0"/>
                <a:cs typeface="Times New Roman" panose="02020603050405020304" pitchFamily="18" charset="0"/>
              </a:rPr>
              <a:t>            test(</a:t>
            </a:r>
            <a:r>
              <a:rPr lang="en-US" altLang="zh-CN" sz="2200" dirty="0" err="1">
                <a:solidFill>
                  <a:srgbClr val="FF0000"/>
                </a:solidFill>
                <a:latin typeface="Times New Roman" panose="02020603050405020304" pitchFamily="18" charset="0"/>
                <a:cs typeface="Times New Roman" panose="02020603050405020304" pitchFamily="18" charset="0"/>
              </a:rPr>
              <a:t>i</a:t>
            </a:r>
            <a:r>
              <a:rPr lang="en-US" altLang="zh-CN" sz="2200" dirty="0">
                <a:solidFill>
                  <a:srgbClr val="FF0000"/>
                </a:solidFill>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up(</a:t>
            </a:r>
            <a:r>
              <a:rPr lang="en-US" altLang="zh-CN" sz="2200" dirty="0" err="1">
                <a:latin typeface="Times New Roman" panose="02020603050405020304" pitchFamily="18" charset="0"/>
                <a:cs typeface="Times New Roman" panose="02020603050405020304" pitchFamily="18" charset="0"/>
              </a:rPr>
              <a:t>mutex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down(s[</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17" name="矩形 16"/>
          <p:cNvSpPr/>
          <p:nvPr/>
        </p:nvSpPr>
        <p:spPr>
          <a:xfrm>
            <a:off x="4942539" y="3579690"/>
            <a:ext cx="3863256" cy="290067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Times New Roman" panose="02020603050405020304" pitchFamily="18" charset="0"/>
              <a:cs typeface="Times New Roman" panose="02020603050405020304" pitchFamily="18" charset="0"/>
            </a:endParaRPr>
          </a:p>
        </p:txBody>
      </p:sp>
      <p:sp>
        <p:nvSpPr>
          <p:cNvPr id="9" name="矩形 8"/>
          <p:cNvSpPr/>
          <p:nvPr/>
        </p:nvSpPr>
        <p:spPr>
          <a:xfrm>
            <a:off x="4984556" y="3547573"/>
            <a:ext cx="4071338" cy="2462213"/>
          </a:xfrm>
          <a:prstGeom prst="rect">
            <a:avLst/>
          </a:prstGeom>
        </p:spPr>
        <p:txBody>
          <a:bodyPr wrap="square">
            <a:spAutoFit/>
          </a:bodyPr>
          <a:lstStyle/>
          <a:p>
            <a:r>
              <a:rPr lang="en-US" altLang="zh-CN" sz="2200" dirty="0">
                <a:latin typeface="Times New Roman" panose="02020603050405020304" pitchFamily="18" charset="0"/>
                <a:cs typeface="Times New Roman" panose="02020603050405020304" pitchFamily="18" charset="0"/>
              </a:rPr>
              <a:t>Void </a:t>
            </a:r>
            <a:r>
              <a:rPr lang="en-US" altLang="zh-CN" sz="2200" dirty="0" err="1">
                <a:latin typeface="Times New Roman" panose="02020603050405020304" pitchFamily="18" charset="0"/>
                <a:cs typeface="Times New Roman" panose="02020603050405020304" pitchFamily="18" charset="0"/>
              </a:rPr>
              <a:t>put_forks</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down(</a:t>
            </a:r>
            <a:r>
              <a:rPr lang="en-US" altLang="zh-CN" sz="2200" dirty="0" err="1">
                <a:latin typeface="Times New Roman" panose="02020603050405020304" pitchFamily="18" charset="0"/>
                <a:cs typeface="Times New Roman" panose="02020603050405020304" pitchFamily="18" charset="0"/>
              </a:rPr>
              <a:t>mutex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           state[</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 = Thinking;</a:t>
            </a:r>
          </a:p>
          <a:p>
            <a:r>
              <a:rPr lang="en-US" altLang="zh-CN" sz="2200" dirty="0">
                <a:latin typeface="Times New Roman" panose="02020603050405020304" pitchFamily="18" charset="0"/>
                <a:cs typeface="Times New Roman" panose="02020603050405020304" pitchFamily="18" charset="0"/>
              </a:rPr>
              <a:t>            </a:t>
            </a:r>
            <a:r>
              <a:rPr lang="en-US" altLang="zh-CN" sz="2200" dirty="0">
                <a:solidFill>
                  <a:srgbClr val="FF0000"/>
                </a:solidFill>
                <a:latin typeface="Times New Roman" panose="02020603050405020304" pitchFamily="18" charset="0"/>
                <a:cs typeface="Times New Roman" panose="02020603050405020304" pitchFamily="18" charset="0"/>
              </a:rPr>
              <a:t>test(LEFT);</a:t>
            </a:r>
          </a:p>
          <a:p>
            <a:r>
              <a:rPr lang="en-US" altLang="zh-CN" sz="2200" dirty="0">
                <a:solidFill>
                  <a:srgbClr val="FF0000"/>
                </a:solidFill>
                <a:latin typeface="Times New Roman" panose="02020603050405020304" pitchFamily="18" charset="0"/>
                <a:cs typeface="Times New Roman" panose="02020603050405020304" pitchFamily="18" charset="0"/>
              </a:rPr>
              <a:t>            test(RIGHT);</a:t>
            </a:r>
          </a:p>
          <a:p>
            <a:r>
              <a:rPr lang="en-US" altLang="zh-CN" sz="2200" dirty="0">
                <a:latin typeface="Times New Roman" panose="02020603050405020304" pitchFamily="18" charset="0"/>
                <a:cs typeface="Times New Roman" panose="02020603050405020304" pitchFamily="18" charset="0"/>
              </a:rPr>
              <a:t>            up(</a:t>
            </a:r>
            <a:r>
              <a:rPr lang="en-US" altLang="zh-CN" sz="2200" dirty="0" err="1">
                <a:latin typeface="Times New Roman" panose="02020603050405020304" pitchFamily="18" charset="0"/>
                <a:cs typeface="Times New Roman" panose="02020603050405020304" pitchFamily="18" charset="0"/>
              </a:rPr>
              <a:t>mutex</a:t>
            </a:r>
            <a:r>
              <a:rPr lang="en-US" altLang="zh-CN"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cxnSp>
        <p:nvCxnSpPr>
          <p:cNvPr id="18" name="直接箭头连接符 17"/>
          <p:cNvCxnSpPr>
            <a:cxnSpLocks/>
          </p:cNvCxnSpPr>
          <p:nvPr/>
        </p:nvCxnSpPr>
        <p:spPr>
          <a:xfrm flipV="1">
            <a:off x="3038559" y="1751926"/>
            <a:ext cx="1831569" cy="16184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p:cNvCxnSpPr>
          <p:nvPr/>
        </p:nvCxnSpPr>
        <p:spPr>
          <a:xfrm>
            <a:off x="2917179" y="2654188"/>
            <a:ext cx="2025360" cy="2379888"/>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691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9A794E94-7645-4C5E-B14F-FCB41966E550}" type="slidenum">
              <a:rPr lang="zh-CN" altLang="en-US" sz="1400">
                <a:ea typeface="宋体" panose="02010600030101010101" pitchFamily="2" charset="-122"/>
              </a:rPr>
              <a:pPr algn="r" eaLnBrk="1" hangingPunct="1"/>
              <a:t>53</a:t>
            </a:fld>
            <a:endParaRPr lang="en-US" sz="1400">
              <a:ea typeface="宋体" panose="02010600030101010101" pitchFamily="2" charset="-122"/>
            </a:endParaRPr>
          </a:p>
        </p:txBody>
      </p:sp>
      <p:sp>
        <p:nvSpPr>
          <p:cNvPr id="19" name="矩形 18"/>
          <p:cNvSpPr/>
          <p:nvPr/>
        </p:nvSpPr>
        <p:spPr>
          <a:xfrm>
            <a:off x="617150" y="290433"/>
            <a:ext cx="7844271" cy="42613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771696" y="402312"/>
            <a:ext cx="7341994" cy="3970318"/>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Void test(int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if(state[</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Hungry &amp;&amp; </a:t>
            </a:r>
          </a:p>
          <a:p>
            <a:r>
              <a:rPr lang="en-US" altLang="zh-CN" sz="2800" dirty="0">
                <a:latin typeface="Times New Roman" panose="02020603050405020304" pitchFamily="18" charset="0"/>
                <a:cs typeface="Times New Roman" panose="02020603050405020304" pitchFamily="18" charset="0"/>
              </a:rPr>
              <a:t>            state[LEFT] != Eating &amp;&amp;</a:t>
            </a:r>
          </a:p>
          <a:p>
            <a:r>
              <a:rPr lang="en-US" altLang="zh-CN" sz="2800" dirty="0">
                <a:latin typeface="Times New Roman" panose="02020603050405020304" pitchFamily="18" charset="0"/>
                <a:cs typeface="Times New Roman" panose="02020603050405020304" pitchFamily="18" charset="0"/>
              </a:rPr>
              <a:t>            state[Right] != Eating ){</a:t>
            </a:r>
          </a:p>
          <a:p>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state[</a:t>
            </a:r>
            <a:r>
              <a:rPr lang="en-US" altLang="zh-CN" sz="2800" dirty="0" err="1">
                <a:solidFill>
                  <a:srgbClr val="FF0000"/>
                </a:solidFill>
                <a:latin typeface="Times New Roman" panose="02020603050405020304" pitchFamily="18" charset="0"/>
                <a:cs typeface="Times New Roman" panose="02020603050405020304" pitchFamily="18" charset="0"/>
              </a:rPr>
              <a:t>i</a:t>
            </a:r>
            <a:r>
              <a:rPr lang="en-US" altLang="zh-CN" sz="2800" dirty="0">
                <a:solidFill>
                  <a:srgbClr val="FF0000"/>
                </a:solidFill>
                <a:latin typeface="Times New Roman" panose="02020603050405020304" pitchFamily="18" charset="0"/>
                <a:cs typeface="Times New Roman" panose="02020603050405020304" pitchFamily="18" charset="0"/>
              </a:rPr>
              <a:t>] = Eating;</a:t>
            </a:r>
          </a:p>
          <a:p>
            <a:r>
              <a:rPr lang="en-US" altLang="zh-CN" sz="2800" dirty="0">
                <a:solidFill>
                  <a:srgbClr val="FF0000"/>
                </a:solidFill>
                <a:latin typeface="Times New Roman" panose="02020603050405020304" pitchFamily="18" charset="0"/>
                <a:cs typeface="Times New Roman" panose="02020603050405020304" pitchFamily="18" charset="0"/>
              </a:rPr>
              <a:t>                  up(s[</a:t>
            </a:r>
            <a:r>
              <a:rPr lang="en-US" altLang="zh-CN" sz="2800" dirty="0" err="1">
                <a:solidFill>
                  <a:srgbClr val="FF0000"/>
                </a:solidFill>
                <a:latin typeface="Times New Roman" panose="02020603050405020304" pitchFamily="18" charset="0"/>
                <a:cs typeface="Times New Roman" panose="02020603050405020304" pitchFamily="18" charset="0"/>
              </a:rPr>
              <a:t>i</a:t>
            </a:r>
            <a:r>
              <a:rPr lang="en-US" altLang="zh-CN" sz="2800" dirty="0">
                <a:solidFill>
                  <a:srgbClr val="FF0000"/>
                </a:solidFill>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17150" y="4772417"/>
            <a:ext cx="7839377" cy="1938992"/>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Objective: </a:t>
            </a:r>
            <a:r>
              <a:rPr lang="en-US" altLang="zh-CN" sz="2400" dirty="0">
                <a:solidFill>
                  <a:srgbClr val="FF0000"/>
                </a:solidFill>
                <a:latin typeface="Times New Roman" panose="02020603050405020304" pitchFamily="18" charset="0"/>
                <a:cs typeface="Times New Roman" panose="02020603050405020304" pitchFamily="18" charset="0"/>
              </a:rPr>
              <a:t>To check whether (</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 can start eating. If (</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 can start eating, then update (</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)’s state and allow (</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 to eat. Otherwise, (</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 will be blocked when executing the next down operation.</a:t>
            </a:r>
          </a:p>
          <a:p>
            <a:endParaRPr lang="zh-CN" altLang="en-US" sz="2400" dirty="0">
              <a:solidFill>
                <a:srgbClr val="FF0000"/>
              </a:solidFill>
            </a:endParaRPr>
          </a:p>
        </p:txBody>
      </p:sp>
      <p:sp>
        <p:nvSpPr>
          <p:cNvPr id="3" name="矩形 2">
            <a:extLst>
              <a:ext uri="{FF2B5EF4-FFF2-40B4-BE49-F238E27FC236}">
                <a16:creationId xmlns:a16="http://schemas.microsoft.com/office/drawing/2014/main" id="{19DC93C8-6C78-47A9-8E3B-E4B7D3F5D767}"/>
              </a:ext>
            </a:extLst>
          </p:cNvPr>
          <p:cNvSpPr/>
          <p:nvPr/>
        </p:nvSpPr>
        <p:spPr>
          <a:xfrm>
            <a:off x="1835884" y="3895576"/>
            <a:ext cx="7042312" cy="954107"/>
          </a:xfrm>
          <a:prstGeom prst="rect">
            <a:avLst/>
          </a:prstGeom>
          <a:solidFill>
            <a:schemeClr val="accent1">
              <a:lumMod val="40000"/>
              <a:lumOff val="60000"/>
            </a:schemeClr>
          </a:solidFill>
        </p:spPr>
        <p:txBody>
          <a:bodyPr wrap="none">
            <a:spAutoFit/>
          </a:bodyPr>
          <a:lstStyle/>
          <a:p>
            <a:r>
              <a:rPr lang="en-US" altLang="zh-CN" sz="2800" b="1" dirty="0">
                <a:solidFill>
                  <a:srgbClr val="0000FF"/>
                </a:solidFill>
                <a:latin typeface="Times New Roman" panose="02020603050405020304" pitchFamily="18" charset="0"/>
                <a:cs typeface="Times New Roman" panose="02020603050405020304" pitchFamily="18" charset="0"/>
              </a:rPr>
              <a:t>If </a:t>
            </a:r>
            <a:r>
              <a:rPr lang="en-US" altLang="zh-CN" sz="2800" b="1" dirty="0" err="1">
                <a:solidFill>
                  <a:srgbClr val="0000FF"/>
                </a:solidFill>
                <a:latin typeface="Times New Roman" panose="02020603050405020304" pitchFamily="18" charset="0"/>
                <a:cs typeface="Times New Roman" panose="02020603050405020304" pitchFamily="18" charset="0"/>
              </a:rPr>
              <a:t>i</a:t>
            </a:r>
            <a:r>
              <a:rPr lang="en-US" altLang="zh-CN" sz="2800" b="1" dirty="0">
                <a:solidFill>
                  <a:srgbClr val="0000FF"/>
                </a:solidFill>
                <a:latin typeface="Times New Roman" panose="02020603050405020304" pitchFamily="18" charset="0"/>
                <a:cs typeface="Times New Roman" panose="02020603050405020304" pitchFamily="18" charset="0"/>
              </a:rPr>
              <a:t> want to eat and the condition is satisfied, </a:t>
            </a:r>
          </a:p>
          <a:p>
            <a:r>
              <a:rPr lang="en-US" altLang="zh-CN" sz="2800" b="1" dirty="0">
                <a:solidFill>
                  <a:srgbClr val="0000FF"/>
                </a:solidFill>
                <a:latin typeface="Times New Roman" panose="02020603050405020304" pitchFamily="18" charset="0"/>
                <a:cs typeface="Times New Roman" panose="02020603050405020304" pitchFamily="18" charset="0"/>
              </a:rPr>
              <a:t>then give </a:t>
            </a:r>
            <a:r>
              <a:rPr lang="en-US" altLang="zh-CN" sz="2800" b="1" dirty="0" err="1">
                <a:solidFill>
                  <a:srgbClr val="0000FF"/>
                </a:solidFill>
                <a:latin typeface="Times New Roman" panose="02020603050405020304" pitchFamily="18" charset="0"/>
                <a:cs typeface="Times New Roman" panose="02020603050405020304" pitchFamily="18" charset="0"/>
              </a:rPr>
              <a:t>i</a:t>
            </a:r>
            <a:r>
              <a:rPr lang="en-US" altLang="zh-CN" sz="2800" b="1" dirty="0">
                <a:solidFill>
                  <a:srgbClr val="0000FF"/>
                </a:solidFill>
                <a:latin typeface="Times New Roman" panose="02020603050405020304" pitchFamily="18" charset="0"/>
                <a:cs typeface="Times New Roman" panose="02020603050405020304" pitchFamily="18" charset="0"/>
              </a:rPr>
              <a:t> a ticket</a:t>
            </a:r>
            <a:endParaRPr lang="zh-CN" altLang="en-US" sz="2800" b="1" dirty="0">
              <a:solidFill>
                <a:srgbClr val="0000FF"/>
              </a:solidFill>
            </a:endParaRPr>
          </a:p>
        </p:txBody>
      </p:sp>
    </p:spTree>
    <p:extLst>
      <p:ext uri="{BB962C8B-B14F-4D97-AF65-F5344CB8AC3E}">
        <p14:creationId xmlns:p14="http://schemas.microsoft.com/office/powerpoint/2010/main" val="36393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763298-38C0-4B11-BCCC-56F1085C3BC3}"/>
              </a:ext>
            </a:extLst>
          </p:cNvPr>
          <p:cNvSpPr txBox="1"/>
          <p:nvPr>
            <p:custDataLst>
              <p:tags r:id="rId2"/>
            </p:custDataLst>
          </p:nvPr>
        </p:nvSpPr>
        <p:spPr>
          <a:xfrm>
            <a:off x="914559" y="937325"/>
            <a:ext cx="7316470" cy="3016458"/>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an empty dish on the table. Dad put apples or oranges in the dish. The son eats oranges and the daughter apples. When the dish is empty, only one fruit can be put at a time. Please use PV primitive to realize the synchronization of father, son and daughter.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7C6FE695-FE6D-4E73-8181-9474FD2590AA}"/>
              </a:ext>
            </a:extLst>
          </p:cNvPr>
          <p:cNvSpPr/>
          <p:nvPr>
            <p:custDataLst>
              <p:tags r:id="rId3"/>
            </p:custDataLst>
          </p:nvPr>
        </p:nvSpPr>
        <p:spPr>
          <a:xfrm>
            <a:off x="6173629"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8EF8E1E2-0324-4C68-977B-E6DA10133266}"/>
              </a:ext>
            </a:extLst>
          </p:cNvPr>
          <p:cNvSpPr/>
          <p:nvPr>
            <p:custDataLst>
              <p:tags r:id="rId4"/>
            </p:custDataLst>
          </p:nvPr>
        </p:nvSpPr>
        <p:spPr>
          <a:xfrm>
            <a:off x="0" y="5849239"/>
            <a:ext cx="9145588" cy="365824"/>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79FB4218-4EF5-4B5D-AF29-507A6DC1BC67}"/>
              </a:ext>
            </a:extLst>
          </p:cNvPr>
          <p:cNvGrpSpPr/>
          <p:nvPr>
            <p:custDataLst>
              <p:tags r:id="rId5"/>
            </p:custDataLst>
          </p:nvPr>
        </p:nvGrpSpPr>
        <p:grpSpPr>
          <a:xfrm>
            <a:off x="0" y="0"/>
            <a:ext cx="9145588" cy="635000"/>
            <a:chOff x="0" y="0"/>
            <a:chExt cx="9145588" cy="635000"/>
          </a:xfrm>
        </p:grpSpPr>
        <p:sp>
          <p:nvSpPr>
            <p:cNvPr id="6" name="TitleBackground">
              <a:extLst>
                <a:ext uri="{FF2B5EF4-FFF2-40B4-BE49-F238E27FC236}">
                  <a16:creationId xmlns:a16="http://schemas.microsoft.com/office/drawing/2014/main" id="{803EABED-0801-433D-BD93-D78AFCDCFA5D}"/>
                </a:ext>
              </a:extLst>
            </p:cNvPr>
            <p:cNvSpPr/>
            <p:nvPr>
              <p:custDataLst>
                <p:tags r:id="rId7"/>
              </p:custDataLst>
            </p:nvPr>
          </p:nvSpPr>
          <p:spPr>
            <a:xfrm>
              <a:off x="0" y="0"/>
              <a:ext cx="9145588"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53D295B3-680F-4B96-9C17-E23F3E4D3F2F}"/>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F4B5182A-AC57-4D41-B01E-6B5E573B7D1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6A382B3-EB99-40FE-864C-06AE912A8FE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2117D15-529E-4770-B03C-58135A450CB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6188" y="63500"/>
            <a:ext cx="1422400" cy="508000"/>
          </a:xfrm>
          <a:prstGeom prst="rect">
            <a:avLst/>
          </a:prstGeom>
        </p:spPr>
      </p:pic>
    </p:spTree>
    <p:custDataLst>
      <p:tags r:id="rId1"/>
    </p:custDataLst>
    <p:extLst>
      <p:ext uri="{BB962C8B-B14F-4D97-AF65-F5344CB8AC3E}">
        <p14:creationId xmlns:p14="http://schemas.microsoft.com/office/powerpoint/2010/main" val="2734767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8189E5-6227-460D-9105-D906DB3B69E0}"/>
              </a:ext>
            </a:extLst>
          </p:cNvPr>
          <p:cNvSpPr txBox="1"/>
          <p:nvPr/>
        </p:nvSpPr>
        <p:spPr>
          <a:xfrm>
            <a:off x="735982" y="213181"/>
            <a:ext cx="8073482" cy="6832640"/>
          </a:xfrm>
          <a:prstGeom prst="rect">
            <a:avLst/>
          </a:prstGeom>
          <a:noFill/>
        </p:spPr>
        <p:txBody>
          <a:bodyPr wrap="square" rtlCol="0">
            <a:spAutoFit/>
          </a:bodyPr>
          <a:lstStyle/>
          <a:p>
            <a:r>
              <a:rPr lang="en-US" altLang="zh-CN" sz="2000" b="1" dirty="0"/>
              <a:t>Semaphore s0 = 1, s1 = 0, s2 = 0;</a:t>
            </a:r>
          </a:p>
          <a:p>
            <a:r>
              <a:rPr lang="en-US" altLang="zh-CN" sz="2000" b="1" dirty="0"/>
              <a:t>Father{</a:t>
            </a:r>
          </a:p>
          <a:p>
            <a:r>
              <a:rPr lang="en-US" altLang="zh-CN" sz="2000" b="1" dirty="0"/>
              <a:t>   while(true){</a:t>
            </a:r>
          </a:p>
          <a:p>
            <a:r>
              <a:rPr lang="en-US" altLang="zh-CN" sz="2000" b="1" dirty="0"/>
              <a:t>            P(s0);</a:t>
            </a:r>
          </a:p>
          <a:p>
            <a:r>
              <a:rPr lang="en-US" altLang="zh-CN" sz="2000" b="1" dirty="0"/>
              <a:t>             Put a fruit accordingly/randomly;</a:t>
            </a:r>
          </a:p>
          <a:p>
            <a:r>
              <a:rPr lang="en-US" altLang="zh-CN" sz="2000" b="1" dirty="0"/>
              <a:t>             if(is orange</a:t>
            </a:r>
            <a:r>
              <a:rPr lang="zh-CN" altLang="en-US" sz="2000" b="1" dirty="0"/>
              <a:t>）</a:t>
            </a:r>
            <a:r>
              <a:rPr lang="en-US" altLang="zh-CN" sz="2000" b="1" dirty="0"/>
              <a:t>{</a:t>
            </a:r>
          </a:p>
          <a:p>
            <a:r>
              <a:rPr lang="en-US" altLang="zh-CN" sz="2000" b="1" dirty="0"/>
              <a:t>                  V</a:t>
            </a:r>
            <a:r>
              <a:rPr lang="zh-CN" altLang="en-US" sz="2000" b="1" dirty="0"/>
              <a:t>（</a:t>
            </a:r>
            <a:r>
              <a:rPr lang="en-US" altLang="zh-CN" sz="2000" b="1" dirty="0"/>
              <a:t>s1</a:t>
            </a:r>
            <a:r>
              <a:rPr lang="zh-CN" altLang="en-US" sz="2000" b="1" dirty="0"/>
              <a:t>）</a:t>
            </a:r>
            <a:endParaRPr lang="en-US" altLang="zh-CN" sz="2000" b="1" dirty="0"/>
          </a:p>
          <a:p>
            <a:r>
              <a:rPr lang="en-US" altLang="zh-CN" sz="2000" b="1" dirty="0"/>
              <a:t>            }else{</a:t>
            </a:r>
          </a:p>
          <a:p>
            <a:r>
              <a:rPr lang="en-US" altLang="zh-CN" sz="2000" b="1" dirty="0"/>
              <a:t>                  V</a:t>
            </a:r>
            <a:r>
              <a:rPr lang="zh-CN" altLang="en-US" sz="2000" b="1" dirty="0"/>
              <a:t>（</a:t>
            </a:r>
            <a:r>
              <a:rPr lang="en-US" altLang="zh-CN" sz="2000" b="1" dirty="0"/>
              <a:t>s2</a:t>
            </a:r>
            <a:r>
              <a:rPr lang="zh-CN" altLang="en-US" sz="2000" b="1" dirty="0"/>
              <a:t>）</a:t>
            </a:r>
            <a:endParaRPr lang="en-US" altLang="zh-CN" sz="2000" b="1" dirty="0"/>
          </a:p>
          <a:p>
            <a:r>
              <a:rPr lang="en-US" altLang="zh-CN" sz="2000" b="1" dirty="0"/>
              <a:t>             }</a:t>
            </a:r>
          </a:p>
          <a:p>
            <a:r>
              <a:rPr lang="en-US" altLang="zh-CN" sz="2000" b="1" dirty="0"/>
              <a:t>  }</a:t>
            </a:r>
          </a:p>
          <a:p>
            <a:endParaRPr lang="en-US" altLang="zh-CN" sz="2000" b="1" dirty="0"/>
          </a:p>
          <a:p>
            <a:r>
              <a:rPr lang="en-US" altLang="zh-CN" sz="2000" b="1" dirty="0"/>
              <a:t>}</a:t>
            </a:r>
          </a:p>
          <a:p>
            <a:endParaRPr lang="en-US" altLang="zh-CN" sz="2000" b="1" dirty="0"/>
          </a:p>
          <a:p>
            <a:r>
              <a:rPr lang="en-US" altLang="zh-CN" sz="2000" b="1" dirty="0"/>
              <a:t>Son{</a:t>
            </a:r>
          </a:p>
          <a:p>
            <a:r>
              <a:rPr lang="en-US" altLang="zh-CN" sz="2000" b="1" dirty="0"/>
              <a:t>	While</a:t>
            </a:r>
            <a:r>
              <a:rPr lang="zh-CN" altLang="en-US" sz="2000" b="1" dirty="0"/>
              <a:t>（</a:t>
            </a:r>
            <a:r>
              <a:rPr lang="en-US" altLang="zh-CN" sz="2000" b="1" dirty="0"/>
              <a:t>true</a:t>
            </a:r>
            <a:r>
              <a:rPr lang="zh-CN" altLang="en-US" sz="2000" b="1" dirty="0"/>
              <a:t>）</a:t>
            </a:r>
            <a:r>
              <a:rPr lang="en-US" altLang="zh-CN" sz="2000" b="1" dirty="0"/>
              <a:t>{     P</a:t>
            </a:r>
            <a:r>
              <a:rPr lang="zh-CN" altLang="en-US" sz="2000" b="1" dirty="0"/>
              <a:t>（</a:t>
            </a:r>
            <a:r>
              <a:rPr lang="en-US" altLang="zh-CN" sz="2000" b="1" dirty="0"/>
              <a:t>s1</a:t>
            </a:r>
            <a:r>
              <a:rPr lang="zh-CN" altLang="en-US" sz="2000" b="1" dirty="0"/>
              <a:t>）； </a:t>
            </a:r>
            <a:r>
              <a:rPr lang="en-US" altLang="zh-CN" sz="2000" b="1" dirty="0"/>
              <a:t>eat orange</a:t>
            </a:r>
            <a:r>
              <a:rPr lang="zh-CN" altLang="en-US" sz="2000" b="1" dirty="0"/>
              <a:t>； </a:t>
            </a:r>
            <a:r>
              <a:rPr lang="en-US" altLang="zh-CN" sz="2000" b="1" dirty="0"/>
              <a:t>V</a:t>
            </a:r>
            <a:r>
              <a:rPr lang="zh-CN" altLang="en-US" sz="2000" b="1" dirty="0"/>
              <a:t>（</a:t>
            </a:r>
            <a:r>
              <a:rPr lang="en-US" altLang="zh-CN" sz="2000" b="1" dirty="0"/>
              <a:t>s0</a:t>
            </a:r>
            <a:r>
              <a:rPr lang="zh-CN" altLang="en-US" sz="2000" b="1" dirty="0"/>
              <a:t>）； </a:t>
            </a:r>
            <a:r>
              <a:rPr lang="en-US" altLang="zh-CN" sz="2000" b="1" dirty="0"/>
              <a:t>}</a:t>
            </a:r>
          </a:p>
          <a:p>
            <a:r>
              <a:rPr lang="en-US" altLang="zh-CN" sz="2000" b="1" dirty="0"/>
              <a:t>}</a:t>
            </a:r>
          </a:p>
          <a:p>
            <a:endParaRPr lang="en-US" altLang="zh-CN" sz="2000" b="1" dirty="0"/>
          </a:p>
          <a:p>
            <a:r>
              <a:rPr lang="en-US" altLang="zh-CN" sz="2000" b="1" dirty="0"/>
              <a:t>Daughter{</a:t>
            </a:r>
          </a:p>
          <a:p>
            <a:r>
              <a:rPr lang="en-US" altLang="zh-CN" sz="2000" b="1" dirty="0"/>
              <a:t>	While</a:t>
            </a:r>
            <a:r>
              <a:rPr lang="zh-CN" altLang="en-US" sz="2000" b="1" dirty="0"/>
              <a:t>（</a:t>
            </a:r>
            <a:r>
              <a:rPr lang="en-US" altLang="zh-CN" sz="2000" b="1" dirty="0"/>
              <a:t>true</a:t>
            </a:r>
            <a:r>
              <a:rPr lang="zh-CN" altLang="en-US" sz="2000" b="1" dirty="0"/>
              <a:t>）</a:t>
            </a:r>
            <a:r>
              <a:rPr lang="en-US" altLang="zh-CN" sz="2000" b="1" dirty="0"/>
              <a:t>{     P</a:t>
            </a:r>
            <a:r>
              <a:rPr lang="zh-CN" altLang="en-US" sz="2000" b="1" dirty="0"/>
              <a:t>（</a:t>
            </a:r>
            <a:r>
              <a:rPr lang="en-US" altLang="zh-CN" sz="2000" b="1" dirty="0"/>
              <a:t>s2</a:t>
            </a:r>
            <a:r>
              <a:rPr lang="zh-CN" altLang="en-US" sz="2000" b="1" dirty="0"/>
              <a:t>）； </a:t>
            </a:r>
            <a:r>
              <a:rPr lang="en-US" altLang="zh-CN" sz="2000" b="1" dirty="0"/>
              <a:t>eat apple</a:t>
            </a:r>
            <a:r>
              <a:rPr lang="zh-CN" altLang="en-US" sz="2000" b="1" dirty="0"/>
              <a:t>； </a:t>
            </a:r>
            <a:r>
              <a:rPr lang="en-US" altLang="zh-CN" sz="2000" b="1" dirty="0"/>
              <a:t>V</a:t>
            </a:r>
            <a:r>
              <a:rPr lang="zh-CN" altLang="en-US" sz="2000" b="1" dirty="0"/>
              <a:t>（</a:t>
            </a:r>
            <a:r>
              <a:rPr lang="en-US" altLang="zh-CN" sz="2000" b="1" dirty="0"/>
              <a:t>s0</a:t>
            </a:r>
            <a:r>
              <a:rPr lang="zh-CN" altLang="en-US" sz="2000" b="1" dirty="0"/>
              <a:t>）； </a:t>
            </a:r>
            <a:r>
              <a:rPr lang="en-US" altLang="zh-CN" sz="2000" b="1" dirty="0"/>
              <a:t>}</a:t>
            </a:r>
          </a:p>
          <a:p>
            <a:r>
              <a:rPr lang="en-US" altLang="zh-CN" sz="2000" b="1" dirty="0"/>
              <a:t>}</a:t>
            </a:r>
            <a:endParaRPr lang="zh-CN" altLang="en-US" sz="2000" b="1" dirty="0"/>
          </a:p>
          <a:p>
            <a:endParaRPr lang="zh-CN" altLang="en-US" dirty="0"/>
          </a:p>
        </p:txBody>
      </p:sp>
    </p:spTree>
    <p:extLst>
      <p:ext uri="{BB962C8B-B14F-4D97-AF65-F5344CB8AC3E}">
        <p14:creationId xmlns:p14="http://schemas.microsoft.com/office/powerpoint/2010/main" val="3242096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B8208A45-6C50-442A-A0FB-E3CBCC4457CD}" type="slidenum">
              <a:rPr lang="zh-CN" altLang="en-US" sz="1400">
                <a:ea typeface="宋体" panose="02010600030101010101" pitchFamily="2" charset="-122"/>
              </a:rPr>
              <a:pPr algn="r" eaLnBrk="1" hangingPunct="1"/>
              <a:t>56</a:t>
            </a:fld>
            <a:endParaRPr lang="en-US" sz="1400">
              <a:ea typeface="宋体" panose="02010600030101010101" pitchFamily="2" charset="-122"/>
            </a:endParaRPr>
          </a:p>
        </p:txBody>
      </p:sp>
      <p:sp>
        <p:nvSpPr>
          <p:cNvPr id="69635" name="Rectangle 2"/>
          <p:cNvSpPr>
            <a:spLocks noGrp="1" noChangeArrowheads="1"/>
          </p:cNvSpPr>
          <p:nvPr>
            <p:ph type="title" idx="4294967295"/>
          </p:nvPr>
        </p:nvSpPr>
        <p:spPr>
          <a:xfrm>
            <a:off x="788194" y="125426"/>
            <a:ext cx="7772400" cy="831850"/>
          </a:xfrm>
        </p:spPr>
        <p:txBody>
          <a:bodyPr>
            <a:normAutofit/>
          </a:bodyPr>
          <a:lstStyle/>
          <a:p>
            <a:pPr algn="ctr" eaLnBrk="1" hangingPunct="1"/>
            <a:r>
              <a:rPr lang="en-US" altLang="zh-CN" sz="3800" b="1" dirty="0">
                <a:ea typeface="宋体" panose="02010600030101010101" pitchFamily="2" charset="-122"/>
              </a:rPr>
              <a:t>Check Points</a:t>
            </a:r>
          </a:p>
        </p:txBody>
      </p:sp>
      <p:sp>
        <p:nvSpPr>
          <p:cNvPr id="69636" name="Rectangle 3"/>
          <p:cNvSpPr>
            <a:spLocks noGrp="1" noChangeArrowheads="1"/>
          </p:cNvSpPr>
          <p:nvPr>
            <p:ph type="body" idx="4294967295"/>
          </p:nvPr>
        </p:nvSpPr>
        <p:spPr>
          <a:xfrm>
            <a:off x="788194" y="1062516"/>
            <a:ext cx="7564437" cy="5562600"/>
          </a:xfrm>
        </p:spPr>
        <p:txBody>
          <a:bodyPr>
            <a:normAutofit/>
          </a:bodyPr>
          <a:lstStyle/>
          <a:p>
            <a:pPr eaLnBrk="1" hangingPunct="1">
              <a:lnSpc>
                <a:spcPct val="150000"/>
              </a:lnSpc>
              <a:buFont typeface="Wingdings" panose="05000000000000000000" pitchFamily="2" charset="2"/>
              <a:buChar char="l"/>
            </a:pPr>
            <a:r>
              <a:rPr lang="en-US" altLang="zh-CN" sz="2800" dirty="0">
                <a:ea typeface="宋体" panose="02010600030101010101" pitchFamily="2" charset="-122"/>
              </a:rPr>
              <a:t> What is Race Condition?</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 What is Critical Region?</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 What is Busy Waiting?</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 What is Semaphore?</a:t>
            </a:r>
          </a:p>
          <a:p>
            <a:pPr eaLnBrk="1" hangingPunct="1">
              <a:lnSpc>
                <a:spcPct val="150000"/>
              </a:lnSpc>
              <a:buFont typeface="Wingdings" panose="05000000000000000000" pitchFamily="2" charset="2"/>
              <a:buChar char="l"/>
            </a:pPr>
            <a:r>
              <a:rPr lang="en-US" altLang="zh-CN" sz="2800" dirty="0">
                <a:ea typeface="宋体" panose="02010600030101010101" pitchFamily="2" charset="-122"/>
              </a:rPr>
              <a:t> What is Mutex?</a:t>
            </a:r>
          </a:p>
          <a:p>
            <a:pPr eaLnBrk="1" hangingPunct="1">
              <a:lnSpc>
                <a:spcPct val="80000"/>
              </a:lnSpc>
              <a:buFont typeface="Wingdings" panose="05000000000000000000" pitchFamily="2" charset="2"/>
              <a:buChar char="l"/>
            </a:pPr>
            <a:endParaRPr lang="en-US" altLang="zh-CN" sz="2800" dirty="0">
              <a:ea typeface="宋体" panose="02010600030101010101" pitchFamily="2" charset="-122"/>
            </a:endParaRPr>
          </a:p>
        </p:txBody>
      </p:sp>
    </p:spTree>
    <p:extLst>
      <p:ext uri="{BB962C8B-B14F-4D97-AF65-F5344CB8AC3E}">
        <p14:creationId xmlns:p14="http://schemas.microsoft.com/office/powerpoint/2010/main" val="48259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8F7D20EF-6E0B-4074-88D4-CABE244092D5}" type="slidenum">
              <a:rPr lang="zh-CN" altLang="en-US" sz="1400">
                <a:ea typeface="宋体" panose="02010600030101010101" pitchFamily="2" charset="-122"/>
              </a:rPr>
              <a:pPr algn="r" eaLnBrk="1" hangingPunct="1"/>
              <a:t>6</a:t>
            </a:fld>
            <a:endParaRPr lang="en-US" sz="1400">
              <a:ea typeface="宋体" panose="02010600030101010101" pitchFamily="2" charset="-122"/>
            </a:endParaRPr>
          </a:p>
        </p:txBody>
      </p:sp>
      <p:sp>
        <p:nvSpPr>
          <p:cNvPr id="41987" name="Rectangle 2"/>
          <p:cNvSpPr>
            <a:spLocks noGrp="1" noChangeArrowheads="1"/>
          </p:cNvSpPr>
          <p:nvPr>
            <p:ph type="title" idx="4294967295"/>
          </p:nvPr>
        </p:nvSpPr>
        <p:spPr>
          <a:xfrm>
            <a:off x="643732" y="102134"/>
            <a:ext cx="7888070" cy="1325563"/>
          </a:xfrm>
        </p:spPr>
        <p:txBody>
          <a:bodyPr/>
          <a:lstStyle/>
          <a:p>
            <a:pPr algn="ctr" eaLnBrk="1" hangingPunct="1"/>
            <a:r>
              <a:rPr lang="en-US" altLang="zh-CN" b="1" dirty="0">
                <a:ea typeface="宋体" panose="02010600030101010101" pitchFamily="2" charset="-122"/>
              </a:rPr>
              <a:t>Example of Race Condition</a:t>
            </a:r>
          </a:p>
        </p:txBody>
      </p:sp>
      <p:sp>
        <p:nvSpPr>
          <p:cNvPr id="41988" name="Rectangle 3"/>
          <p:cNvSpPr>
            <a:spLocks noGrp="1" noChangeArrowheads="1"/>
          </p:cNvSpPr>
          <p:nvPr>
            <p:ph type="body" idx="4294967295"/>
          </p:nvPr>
        </p:nvSpPr>
        <p:spPr>
          <a:xfrm>
            <a:off x="643732" y="1292225"/>
            <a:ext cx="7815262" cy="5111750"/>
          </a:xfrm>
        </p:spPr>
        <p:txBody>
          <a:bodyPr>
            <a:normAutofit/>
          </a:bodyPr>
          <a:lstStyle/>
          <a:p>
            <a:pPr marL="0" indent="0" eaLnBrk="1" hangingPunct="1">
              <a:lnSpc>
                <a:spcPct val="80000"/>
              </a:lnSpc>
              <a:buNone/>
            </a:pPr>
            <a:r>
              <a:rPr lang="en-US" altLang="zh-CN" sz="2400" b="1" dirty="0">
                <a:ea typeface="宋体" panose="02010600030101010101" pitchFamily="2" charset="-122"/>
              </a:rPr>
              <a:t>out: </a:t>
            </a:r>
            <a:r>
              <a:rPr lang="en-US" altLang="zh-CN" sz="2400" dirty="0">
                <a:ea typeface="宋体" panose="02010600030101010101" pitchFamily="2" charset="-122"/>
              </a:rPr>
              <a:t>points to the next file to be printed</a:t>
            </a:r>
          </a:p>
          <a:p>
            <a:pPr marL="0" indent="0" eaLnBrk="1" hangingPunct="1">
              <a:lnSpc>
                <a:spcPct val="80000"/>
              </a:lnSpc>
              <a:buNone/>
            </a:pPr>
            <a:r>
              <a:rPr lang="en-US" altLang="zh-CN" sz="2400" b="1" dirty="0">
                <a:ea typeface="宋体" panose="02010600030101010101" pitchFamily="2" charset="-122"/>
              </a:rPr>
              <a:t>in: </a:t>
            </a:r>
            <a:r>
              <a:rPr lang="en-US" altLang="zh-CN" sz="2400" dirty="0">
                <a:ea typeface="宋体" panose="02010600030101010101" pitchFamily="2" charset="-122"/>
              </a:rPr>
              <a:t>points to the next free slot in the directory.  </a:t>
            </a:r>
          </a:p>
          <a:p>
            <a:pPr marL="0" indent="0" eaLnBrk="1" hangingPunct="1">
              <a:lnSpc>
                <a:spcPct val="80000"/>
              </a:lnSpc>
              <a:buNone/>
            </a:pPr>
            <a:r>
              <a:rPr lang="en-US" altLang="zh-CN" sz="2400" b="1" dirty="0">
                <a:ea typeface="宋体" panose="02010600030101010101" pitchFamily="2" charset="-122"/>
              </a:rPr>
              <a:t>  in</a:t>
            </a:r>
            <a:r>
              <a:rPr lang="en-US" altLang="zh-CN" sz="2400" dirty="0">
                <a:ea typeface="宋体" panose="02010600030101010101" pitchFamily="2" charset="-122"/>
              </a:rPr>
              <a:t> =7</a:t>
            </a:r>
          </a:p>
          <a:p>
            <a:pPr eaLnBrk="1" hangingPunct="1">
              <a:lnSpc>
                <a:spcPct val="80000"/>
              </a:lnSpc>
              <a:buFontTx/>
              <a:buNone/>
            </a:pPr>
            <a:br>
              <a:rPr lang="en-US" altLang="zh-CN" sz="2400" dirty="0">
                <a:ea typeface="宋体" panose="02010600030101010101" pitchFamily="2" charset="-122"/>
              </a:rPr>
            </a:b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eaLnBrk="1" hangingPunct="1">
              <a:lnSpc>
                <a:spcPct val="80000"/>
              </a:lnSpc>
              <a:buFontTx/>
              <a:buNone/>
            </a:pPr>
            <a:endParaRPr lang="en-US" altLang="zh-CN" sz="2400" dirty="0">
              <a:ea typeface="宋体" panose="02010600030101010101" pitchFamily="2" charset="-122"/>
            </a:endParaRPr>
          </a:p>
          <a:p>
            <a:pPr marL="0" indent="0" eaLnBrk="1" hangingPunct="1">
              <a:lnSpc>
                <a:spcPct val="80000"/>
              </a:lnSpc>
              <a:buNone/>
            </a:pPr>
            <a:r>
              <a:rPr lang="en-US" altLang="zh-CN" sz="2400" dirty="0">
                <a:ea typeface="宋体" panose="02010600030101010101" pitchFamily="2" charset="-122"/>
              </a:rPr>
              <a:t>The file name in slot 7 was determined by who finished last. A race condition occurs.</a:t>
            </a:r>
          </a:p>
        </p:txBody>
      </p:sp>
      <p:pic>
        <p:nvPicPr>
          <p:cNvPr id="3" name="图片 2">
            <a:extLst>
              <a:ext uri="{FF2B5EF4-FFF2-40B4-BE49-F238E27FC236}">
                <a16:creationId xmlns:a16="http://schemas.microsoft.com/office/drawing/2014/main" id="{9097F7F4-1AC0-42FE-A34B-E9683E56CA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3716" y="2324920"/>
            <a:ext cx="2885278" cy="2158832"/>
          </a:xfrm>
          <a:prstGeom prst="rect">
            <a:avLst/>
          </a:prstGeom>
        </p:spPr>
      </p:pic>
      <p:sp>
        <p:nvSpPr>
          <p:cNvPr id="4" name="矩形 3">
            <a:extLst>
              <a:ext uri="{FF2B5EF4-FFF2-40B4-BE49-F238E27FC236}">
                <a16:creationId xmlns:a16="http://schemas.microsoft.com/office/drawing/2014/main" id="{AFBAD246-7AC9-4752-B670-593EC85805B8}"/>
              </a:ext>
            </a:extLst>
          </p:cNvPr>
          <p:cNvSpPr/>
          <p:nvPr/>
        </p:nvSpPr>
        <p:spPr>
          <a:xfrm>
            <a:off x="643732" y="2553520"/>
            <a:ext cx="4399251" cy="2437655"/>
          </a:xfrm>
          <a:prstGeom prst="rect">
            <a:avLst/>
          </a:prstGeom>
        </p:spPr>
        <p:txBody>
          <a:bodyPr wrap="square">
            <a:spAutoFit/>
          </a:bodyPr>
          <a:lstStyle/>
          <a:p>
            <a:pPr>
              <a:lnSpc>
                <a:spcPct val="11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Process A reads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in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stores the value 7 in a local variable.  </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 switch to process B happens.</a:t>
            </a:r>
          </a:p>
          <a:p>
            <a:pPr>
              <a:lnSpc>
                <a:spcPct val="11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Process B reads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in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stores the file name in slot 7 and updates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in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to be an 8.</a:t>
            </a:r>
          </a:p>
          <a:p>
            <a:pPr>
              <a:lnSpc>
                <a:spcPct val="11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Process A stores the file name in slot 7 and updates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in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to be an 8.</a:t>
            </a:r>
          </a:p>
        </p:txBody>
      </p:sp>
    </p:spTree>
    <p:extLst>
      <p:ext uri="{BB962C8B-B14F-4D97-AF65-F5344CB8AC3E}">
        <p14:creationId xmlns:p14="http://schemas.microsoft.com/office/powerpoint/2010/main" val="211982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862ED93-8097-4473-88DE-47AE63E85996}" type="slidenum">
              <a:rPr lang="zh-CN" altLang="en-US" sz="1400">
                <a:ea typeface="宋体" panose="02010600030101010101" pitchFamily="2" charset="-122"/>
              </a:rPr>
              <a:pPr algn="r" eaLnBrk="1" hangingPunct="1"/>
              <a:t>7</a:t>
            </a:fld>
            <a:endParaRPr lang="en-US" sz="1400">
              <a:ea typeface="宋体" panose="02010600030101010101" pitchFamily="2" charset="-122"/>
            </a:endParaRPr>
          </a:p>
        </p:txBody>
      </p:sp>
      <p:sp>
        <p:nvSpPr>
          <p:cNvPr id="44035" name="Rectangle 2050"/>
          <p:cNvSpPr>
            <a:spLocks noGrp="1" noChangeArrowheads="1"/>
          </p:cNvSpPr>
          <p:nvPr>
            <p:ph type="title" idx="4294967295"/>
          </p:nvPr>
        </p:nvSpPr>
        <p:spPr>
          <a:xfrm>
            <a:off x="672524" y="94042"/>
            <a:ext cx="7888070" cy="1325563"/>
          </a:xfrm>
        </p:spPr>
        <p:txBody>
          <a:bodyPr/>
          <a:lstStyle/>
          <a:p>
            <a:pPr algn="ctr" eaLnBrk="1" hangingPunct="1"/>
            <a:r>
              <a:rPr lang="en-US" altLang="zh-CN" b="1" dirty="0">
                <a:ea typeface="宋体" panose="02010600030101010101" pitchFamily="2" charset="-122"/>
              </a:rPr>
              <a:t>Critical Regions</a:t>
            </a:r>
          </a:p>
        </p:txBody>
      </p:sp>
      <p:sp>
        <p:nvSpPr>
          <p:cNvPr id="44036" name="Rectangle 2051"/>
          <p:cNvSpPr>
            <a:spLocks noGrp="1" noChangeArrowheads="1"/>
          </p:cNvSpPr>
          <p:nvPr>
            <p:ph type="body" idx="4294967295"/>
          </p:nvPr>
        </p:nvSpPr>
        <p:spPr>
          <a:xfrm>
            <a:off x="643732" y="1390650"/>
            <a:ext cx="4161101" cy="4916488"/>
          </a:xfrm>
        </p:spPr>
        <p:txBody>
          <a:bodyPr>
            <a:normAutofit/>
          </a:bodyPr>
          <a:lstStyle/>
          <a:p>
            <a:pPr>
              <a:lnSpc>
                <a:spcPct val="80000"/>
              </a:lnSpc>
              <a:spcAft>
                <a:spcPts val="1200"/>
              </a:spcAft>
              <a:buFont typeface="Wingdings" panose="05000000000000000000" pitchFamily="2" charset="2"/>
              <a:buChar char="l"/>
            </a:pPr>
            <a:r>
              <a:rPr lang="en-US" altLang="zh-CN" sz="2800" dirty="0">
                <a:ea typeface="宋体" panose="02010600030101010101" pitchFamily="2" charset="-122"/>
              </a:rPr>
              <a:t>Key idea to avoid race condition</a:t>
            </a:r>
            <a:r>
              <a:rPr lang="zh-CN" altLang="en-US" sz="2800" dirty="0">
                <a:ea typeface="宋体" panose="02010600030101010101" pitchFamily="2" charset="-122"/>
              </a:rPr>
              <a:t>：</a:t>
            </a:r>
            <a:r>
              <a:rPr lang="zh-CN" altLang="en-US" sz="2800" b="1" dirty="0">
                <a:solidFill>
                  <a:srgbClr val="C00000"/>
                </a:solidFill>
                <a:ea typeface="宋体" panose="02010600030101010101" pitchFamily="2" charset="-122"/>
              </a:rPr>
              <a:t>prohibit more than one process from reading and writing the shared data </a:t>
            </a:r>
            <a:r>
              <a:rPr lang="en-US" sz="2800" b="1" dirty="0">
                <a:solidFill>
                  <a:srgbClr val="C00000"/>
                </a:solidFill>
                <a:ea typeface="宋体" panose="02010600030101010101" pitchFamily="2" charset="-122"/>
              </a:rPr>
              <a:t>at the same time.</a:t>
            </a:r>
          </a:p>
          <a:p>
            <a:pPr marL="0" indent="0">
              <a:lnSpc>
                <a:spcPct val="80000"/>
              </a:lnSpc>
              <a:spcAft>
                <a:spcPts val="1200"/>
              </a:spcAft>
              <a:buNone/>
            </a:pPr>
            <a:endParaRPr lang="en-US" sz="2800" b="1" dirty="0">
              <a:solidFill>
                <a:srgbClr val="C00000"/>
              </a:solidFill>
              <a:ea typeface="宋体" panose="02010600030101010101" pitchFamily="2" charset="-122"/>
            </a:endParaRPr>
          </a:p>
          <a:p>
            <a:pPr>
              <a:lnSpc>
                <a:spcPct val="80000"/>
              </a:lnSpc>
              <a:spcAft>
                <a:spcPts val="1200"/>
              </a:spcAft>
              <a:buFont typeface="Wingdings" panose="05000000000000000000" pitchFamily="2" charset="2"/>
              <a:buChar char="l"/>
            </a:pPr>
            <a:r>
              <a:rPr lang="en-US" sz="2800" b="1" dirty="0">
                <a:ea typeface="宋体" panose="02010600030101010101" pitchFamily="2" charset="-122"/>
              </a:rPr>
              <a:t>Critical Region: </a:t>
            </a:r>
            <a:r>
              <a:rPr lang="en-US" sz="2800" dirty="0">
                <a:ea typeface="宋体" panose="02010600030101010101" pitchFamily="2" charset="-122"/>
              </a:rPr>
              <a:t>part of the program where the share memory is accessed</a:t>
            </a:r>
            <a:r>
              <a:rPr lang="zh-CN" altLang="en-US" sz="2800" dirty="0">
                <a:ea typeface="宋体" panose="02010600030101010101" pitchFamily="2" charset="-122"/>
              </a:rPr>
              <a:t>。</a:t>
            </a:r>
            <a:endParaRPr lang="en-US" sz="2800" dirty="0">
              <a:ea typeface="宋体" panose="02010600030101010101" pitchFamily="2" charset="-122"/>
            </a:endParaRPr>
          </a:p>
        </p:txBody>
      </p:sp>
      <p:pic>
        <p:nvPicPr>
          <p:cNvPr id="3" name="图片 2">
            <a:extLst>
              <a:ext uri="{FF2B5EF4-FFF2-40B4-BE49-F238E27FC236}">
                <a16:creationId xmlns:a16="http://schemas.microsoft.com/office/drawing/2014/main" id="{D385548A-6645-4039-9892-343D2C554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066" y="1082463"/>
            <a:ext cx="2841234" cy="5673272"/>
          </a:xfrm>
          <a:prstGeom prst="rect">
            <a:avLst/>
          </a:prstGeom>
        </p:spPr>
      </p:pic>
    </p:spTree>
    <p:extLst>
      <p:ext uri="{BB962C8B-B14F-4D97-AF65-F5344CB8AC3E}">
        <p14:creationId xmlns:p14="http://schemas.microsoft.com/office/powerpoint/2010/main" val="103547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5862ED93-8097-4473-88DE-47AE63E85996}" type="slidenum">
              <a:rPr lang="zh-CN" altLang="en-US" sz="1400">
                <a:ea typeface="宋体" panose="02010600030101010101" pitchFamily="2" charset="-122"/>
              </a:rPr>
              <a:pPr algn="r" eaLnBrk="1" hangingPunct="1"/>
              <a:t>8</a:t>
            </a:fld>
            <a:endParaRPr lang="en-US" sz="1400">
              <a:ea typeface="宋体" panose="02010600030101010101" pitchFamily="2" charset="-122"/>
            </a:endParaRPr>
          </a:p>
        </p:txBody>
      </p:sp>
      <p:sp>
        <p:nvSpPr>
          <p:cNvPr id="44035" name="Rectangle 2050"/>
          <p:cNvSpPr>
            <a:spLocks noGrp="1" noChangeArrowheads="1"/>
          </p:cNvSpPr>
          <p:nvPr>
            <p:ph type="title" idx="4294967295"/>
          </p:nvPr>
        </p:nvSpPr>
        <p:spPr>
          <a:xfrm>
            <a:off x="672524" y="94042"/>
            <a:ext cx="7888070" cy="1325563"/>
          </a:xfrm>
        </p:spPr>
        <p:txBody>
          <a:bodyPr/>
          <a:lstStyle/>
          <a:p>
            <a:pPr algn="ctr" eaLnBrk="1" hangingPunct="1"/>
            <a:r>
              <a:rPr lang="en-US" altLang="zh-CN" b="1" dirty="0">
                <a:ea typeface="宋体" panose="02010600030101010101" pitchFamily="2" charset="-122"/>
              </a:rPr>
              <a:t>Critical Regions</a:t>
            </a:r>
          </a:p>
        </p:txBody>
      </p:sp>
      <p:sp>
        <p:nvSpPr>
          <p:cNvPr id="44036" name="Rectangle 2051"/>
          <p:cNvSpPr>
            <a:spLocks noGrp="1" noChangeArrowheads="1"/>
          </p:cNvSpPr>
          <p:nvPr>
            <p:ph type="body" idx="4294967295"/>
          </p:nvPr>
        </p:nvSpPr>
        <p:spPr>
          <a:xfrm>
            <a:off x="643732" y="1390650"/>
            <a:ext cx="7916862" cy="4916488"/>
          </a:xfrm>
        </p:spPr>
        <p:txBody>
          <a:bodyPr>
            <a:normAutofit/>
          </a:bodyPr>
          <a:lstStyle/>
          <a:p>
            <a:pPr>
              <a:lnSpc>
                <a:spcPct val="150000"/>
              </a:lnSpc>
              <a:buFont typeface="Wingdings" panose="05000000000000000000" pitchFamily="2" charset="2"/>
              <a:buChar char="l"/>
            </a:pPr>
            <a:r>
              <a:rPr lang="en-US" sz="2800" dirty="0">
                <a:ea typeface="宋体" panose="02010600030101010101" pitchFamily="2" charset="-122"/>
              </a:rPr>
              <a:t>Four conditions to support a good solution</a:t>
            </a:r>
          </a:p>
          <a:p>
            <a:pPr marL="571454" indent="-457200">
              <a:lnSpc>
                <a:spcPct val="150000"/>
              </a:lnSpc>
              <a:buFont typeface="+mj-ea"/>
              <a:buAutoNum type="circleNumDbPlain"/>
            </a:pPr>
            <a:r>
              <a:rPr lang="en-US" sz="2400" dirty="0">
                <a:ea typeface="宋体" panose="02010600030101010101" pitchFamily="2" charset="-122"/>
              </a:rPr>
              <a:t>No two processes </a:t>
            </a:r>
            <a:r>
              <a:rPr lang="en-US" altLang="zh-CN" sz="2400" dirty="0">
                <a:ea typeface="宋体" panose="02010600030101010101" pitchFamily="2" charset="-122"/>
              </a:rPr>
              <a:t>may be </a:t>
            </a:r>
            <a:r>
              <a:rPr lang="en-US" sz="2400" dirty="0">
                <a:ea typeface="宋体" panose="02010600030101010101" pitchFamily="2" charset="-122"/>
              </a:rPr>
              <a:t>simultaneously in critical region</a:t>
            </a:r>
          </a:p>
          <a:p>
            <a:pPr marL="571454" indent="-457200">
              <a:lnSpc>
                <a:spcPct val="150000"/>
              </a:lnSpc>
              <a:buFont typeface="+mj-ea"/>
              <a:buAutoNum type="circleNumDbPlain"/>
            </a:pPr>
            <a:r>
              <a:rPr lang="en-US" sz="2400" dirty="0">
                <a:ea typeface="宋体" panose="02010600030101010101" pitchFamily="2" charset="-122"/>
              </a:rPr>
              <a:t>No assumption made about speeds or numbers of CPUs</a:t>
            </a:r>
          </a:p>
          <a:p>
            <a:pPr marL="571454" indent="-457200">
              <a:lnSpc>
                <a:spcPct val="150000"/>
              </a:lnSpc>
              <a:buFont typeface="+mj-ea"/>
              <a:buAutoNum type="circleNumDbPlain"/>
            </a:pPr>
            <a:r>
              <a:rPr lang="en-US" sz="2400" dirty="0">
                <a:ea typeface="宋体" panose="02010600030101010101" pitchFamily="2" charset="-122"/>
              </a:rPr>
              <a:t>No process running outside its critical region may block another process</a:t>
            </a:r>
          </a:p>
          <a:p>
            <a:pPr marL="571454" indent="-457200">
              <a:lnSpc>
                <a:spcPct val="150000"/>
              </a:lnSpc>
              <a:buFont typeface="+mj-ea"/>
              <a:buAutoNum type="circleNumDbPlain"/>
            </a:pPr>
            <a:r>
              <a:rPr lang="en-US" sz="2400" dirty="0">
                <a:ea typeface="宋体" panose="02010600030101010101" pitchFamily="2" charset="-122"/>
              </a:rPr>
              <a:t>No process must wait forever to enter its critical region</a:t>
            </a:r>
          </a:p>
        </p:txBody>
      </p:sp>
    </p:spTree>
    <p:extLst>
      <p:ext uri="{BB962C8B-B14F-4D97-AF65-F5344CB8AC3E}">
        <p14:creationId xmlns:p14="http://schemas.microsoft.com/office/powerpoint/2010/main" val="74619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8560594" y="64897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eaLnBrk="1" hangingPunct="1"/>
            <a:fld id="{67F0B964-37D6-49D0-B6B8-86B721690B02}" type="slidenum">
              <a:rPr lang="zh-CN" altLang="en-US" sz="1400">
                <a:ea typeface="宋体" panose="02010600030101010101" pitchFamily="2" charset="-122"/>
              </a:rPr>
              <a:pPr algn="r" eaLnBrk="1" hangingPunct="1"/>
              <a:t>9</a:t>
            </a:fld>
            <a:endParaRPr lang="en-US" sz="1400">
              <a:ea typeface="宋体" panose="02010600030101010101" pitchFamily="2" charset="-122"/>
            </a:endParaRPr>
          </a:p>
        </p:txBody>
      </p:sp>
      <p:sp>
        <p:nvSpPr>
          <p:cNvPr id="45059" name="Rectangle 2"/>
          <p:cNvSpPr>
            <a:spLocks noGrp="1" noChangeArrowheads="1"/>
          </p:cNvSpPr>
          <p:nvPr>
            <p:ph type="title" idx="4294967295"/>
          </p:nvPr>
        </p:nvSpPr>
        <p:spPr>
          <a:xfrm>
            <a:off x="0" y="150687"/>
            <a:ext cx="9145588" cy="1325563"/>
          </a:xfrm>
        </p:spPr>
        <p:txBody>
          <a:bodyPr>
            <a:normAutofit/>
          </a:bodyPr>
          <a:lstStyle/>
          <a:p>
            <a:pPr algn="ctr"/>
            <a:r>
              <a:rPr lang="en-US" altLang="zh-CN" sz="4000" b="1" dirty="0">
                <a:ea typeface="宋体" panose="02010600030101010101" pitchFamily="2" charset="-122"/>
              </a:rPr>
              <a:t>Mutual Exclusion using Critical Regions</a:t>
            </a:r>
          </a:p>
        </p:txBody>
      </p:sp>
      <p:sp>
        <p:nvSpPr>
          <p:cNvPr id="45060" name="Rectangle 3"/>
          <p:cNvSpPr>
            <a:spLocks noGrp="1" noChangeArrowheads="1"/>
          </p:cNvSpPr>
          <p:nvPr>
            <p:ph type="body" idx="4294967295"/>
          </p:nvPr>
        </p:nvSpPr>
        <p:spPr>
          <a:xfrm>
            <a:off x="686594" y="5495926"/>
            <a:ext cx="7772400" cy="600075"/>
          </a:xfrm>
        </p:spPr>
        <p:txBody>
          <a:bodyPr>
            <a:normAutofit/>
          </a:bodyPr>
          <a:lstStyle/>
          <a:p>
            <a:pPr algn="ctr" eaLnBrk="1" hangingPunct="1">
              <a:buFontTx/>
              <a:buNone/>
            </a:pPr>
            <a:endParaRPr lang="en-US" altLang="zh-CN" sz="2600" dirty="0">
              <a:ea typeface="宋体" panose="02010600030101010101" pitchFamily="2" charset="-122"/>
            </a:endParaRPr>
          </a:p>
        </p:txBody>
      </p:sp>
      <p:pic>
        <p:nvPicPr>
          <p:cNvPr id="45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34" y="1476250"/>
            <a:ext cx="7916743" cy="38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535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HASREMARK" val="True"/>
  <p:tag name="PROBLEMREMARK" val="Running, ready, blocked;"/>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2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VOICEALLOWED" val="False"/>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10609</TotalTime>
  <Words>3351</Words>
  <Application>Microsoft Office PowerPoint</Application>
  <PresentationFormat>自定义</PresentationFormat>
  <Paragraphs>569</Paragraphs>
  <Slides>56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FontAwesome</vt:lpstr>
      <vt:lpstr>GeosansLight</vt:lpstr>
      <vt:lpstr>Microsoft Yahei</vt:lpstr>
      <vt:lpstr>Open Sans</vt:lpstr>
      <vt:lpstr>等线</vt:lpstr>
      <vt:lpstr>黑体</vt:lpstr>
      <vt:lpstr>华文中宋</vt:lpstr>
      <vt:lpstr>宋体</vt:lpstr>
      <vt:lpstr>微软雅黑</vt:lpstr>
      <vt:lpstr>Arial</vt:lpstr>
      <vt:lpstr>Calibri</vt:lpstr>
      <vt:lpstr>Times New Roman</vt:lpstr>
      <vt:lpstr>Wingdings</vt:lpstr>
      <vt:lpstr>Office 主题​​</vt:lpstr>
      <vt:lpstr>PowerPoint 演示文稿</vt:lpstr>
      <vt:lpstr>PowerPoint 演示文稿</vt:lpstr>
      <vt:lpstr>Inter Process Communication (IPC)</vt:lpstr>
      <vt:lpstr>Race Conditions</vt:lpstr>
      <vt:lpstr>Example of Race Condition</vt:lpstr>
      <vt:lpstr>Example of Race Condition</vt:lpstr>
      <vt:lpstr>Critical Regions</vt:lpstr>
      <vt:lpstr>Critical Regions</vt:lpstr>
      <vt:lpstr>Mutual Exclusion using Critical Regions</vt:lpstr>
      <vt:lpstr>Mutual Exclusion Solution - Disabling Interrupts</vt:lpstr>
      <vt:lpstr>Mutual Exclusion Solution  - Lock Variable</vt:lpstr>
      <vt:lpstr>Mutual Exclusion Solution  – Strict Alternation</vt:lpstr>
      <vt:lpstr>Mutual Exclusion – Peterson’s Solution</vt:lpstr>
      <vt:lpstr>Hardware solution:  Test-and-Set Locks (TSL)</vt:lpstr>
      <vt:lpstr>Mutual Exclusion with Busy Waiting</vt:lpstr>
      <vt:lpstr>Priority-inversion Problem</vt:lpstr>
      <vt:lpstr>PowerPoint 演示文稿</vt:lpstr>
      <vt:lpstr>Sleep and Wakeup</vt:lpstr>
      <vt:lpstr>Producer-Consumer Problem</vt:lpstr>
      <vt:lpstr>Producer-Consumer Problem</vt:lpstr>
      <vt:lpstr>Semaphores [E.W. Dijkstra, 1965]</vt:lpstr>
      <vt:lpstr>Semaphores [E.W. Dijkstra, 1965]</vt:lpstr>
      <vt:lpstr>Semaphores [E.W. Dijkstra, 1965]</vt:lpstr>
      <vt:lpstr>Semaphores</vt:lpstr>
      <vt:lpstr>Mutexes：Mutual Exclusion Solution</vt:lpstr>
      <vt:lpstr>Previous Solution</vt:lpstr>
      <vt:lpstr>Semaphore Based Solution</vt:lpstr>
      <vt:lpstr>Using Semaphores</vt:lpstr>
      <vt:lpstr>Using Semaphores</vt:lpstr>
      <vt:lpstr>PowerPoint 演示文稿</vt:lpstr>
      <vt:lpstr>PowerPoint 演示文稿</vt:lpstr>
      <vt:lpstr>PowerPoint 演示文稿</vt:lpstr>
      <vt:lpstr>PowerPoint 演示文稿</vt:lpstr>
      <vt:lpstr>Classical  IPC Problems</vt:lpstr>
      <vt:lpstr>Readers and Writers Problem</vt:lpstr>
      <vt:lpstr>PowerPoint 演示文稿</vt:lpstr>
      <vt:lpstr>Solution 1</vt:lpstr>
      <vt:lpstr>PowerPoint 演示文稿</vt:lpstr>
      <vt:lpstr>Solution 2</vt:lpstr>
      <vt:lpstr>Solution 3</vt:lpstr>
      <vt:lpstr>The Sleeping Barber Problem</vt:lpstr>
      <vt:lpstr>Solution</vt:lpstr>
      <vt:lpstr>PowerPoint 演示文稿</vt:lpstr>
      <vt:lpstr>PowerPoint 演示文稿</vt:lpstr>
      <vt:lpstr>PowerPoint 演示文稿</vt:lpstr>
      <vt:lpstr>Dining Philosophers Problem</vt:lpstr>
      <vt:lpstr>PowerPoint 演示文稿</vt:lpstr>
      <vt:lpstr>Solution 1</vt:lpstr>
      <vt:lpstr>PowerPoint 演示文稿</vt:lpstr>
      <vt:lpstr>Solution 2</vt:lpstr>
      <vt:lpstr>Solution 3（Tanenbaum’s Solution）</vt:lpstr>
      <vt:lpstr>PowerPoint 演示文稿</vt:lpstr>
      <vt:lpstr>PowerPoint 演示文稿</vt:lpstr>
      <vt:lpstr>PowerPoint 演示文稿</vt:lpstr>
      <vt:lpstr>PowerPoint 演示文稿</vt:lpstr>
      <vt:lpstr>Check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jinghui</dc:creator>
  <cp:lastModifiedBy>82305</cp:lastModifiedBy>
  <cp:revision>930</cp:revision>
  <cp:lastPrinted>2016-08-28T08:23:50Z</cp:lastPrinted>
  <dcterms:created xsi:type="dcterms:W3CDTF">2014-10-22T04:24:20Z</dcterms:created>
  <dcterms:modified xsi:type="dcterms:W3CDTF">2023-09-12T03:26:18Z</dcterms:modified>
</cp:coreProperties>
</file>