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52"/>
  </p:notesMasterIdLst>
  <p:sldIdLst>
    <p:sldId id="581" r:id="rId2"/>
    <p:sldId id="723" r:id="rId3"/>
    <p:sldId id="682" r:id="rId4"/>
    <p:sldId id="683" r:id="rId5"/>
    <p:sldId id="256" r:id="rId6"/>
    <p:sldId id="622" r:id="rId7"/>
    <p:sldId id="703" r:id="rId8"/>
    <p:sldId id="623" r:id="rId9"/>
    <p:sldId id="624" r:id="rId10"/>
    <p:sldId id="625" r:id="rId11"/>
    <p:sldId id="706" r:id="rId12"/>
    <p:sldId id="627" r:id="rId13"/>
    <p:sldId id="684" r:id="rId14"/>
    <p:sldId id="628" r:id="rId15"/>
    <p:sldId id="629" r:id="rId16"/>
    <p:sldId id="704" r:id="rId17"/>
    <p:sldId id="630" r:id="rId18"/>
    <p:sldId id="631" r:id="rId19"/>
    <p:sldId id="632" r:id="rId20"/>
    <p:sldId id="633" r:id="rId21"/>
    <p:sldId id="635" r:id="rId22"/>
    <p:sldId id="636" r:id="rId23"/>
    <p:sldId id="637" r:id="rId24"/>
    <p:sldId id="643" r:id="rId25"/>
    <p:sldId id="638" r:id="rId26"/>
    <p:sldId id="639" r:id="rId27"/>
    <p:sldId id="640" r:id="rId28"/>
    <p:sldId id="677" r:id="rId29"/>
    <p:sldId id="644" r:id="rId30"/>
    <p:sldId id="641" r:id="rId31"/>
    <p:sldId id="642" r:id="rId32"/>
    <p:sldId id="687" r:id="rId33"/>
    <p:sldId id="688" r:id="rId34"/>
    <p:sldId id="712" r:id="rId35"/>
    <p:sldId id="678" r:id="rId36"/>
    <p:sldId id="679" r:id="rId37"/>
    <p:sldId id="680" r:id="rId38"/>
    <p:sldId id="681" r:id="rId39"/>
    <p:sldId id="719" r:id="rId40"/>
    <p:sldId id="716" r:id="rId41"/>
    <p:sldId id="724" r:id="rId42"/>
    <p:sldId id="725" r:id="rId43"/>
    <p:sldId id="726" r:id="rId44"/>
    <p:sldId id="685" r:id="rId45"/>
    <p:sldId id="727" r:id="rId46"/>
    <p:sldId id="728" r:id="rId47"/>
    <p:sldId id="729" r:id="rId48"/>
    <p:sldId id="730" r:id="rId49"/>
    <p:sldId id="686" r:id="rId50"/>
    <p:sldId id="705" r:id="rId51"/>
  </p:sldIdLst>
  <p:sldSz cx="914558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pos="576" userDrawn="1">
          <p15:clr>
            <a:srgbClr val="A4A3A4"/>
          </p15:clr>
        </p15:guide>
        <p15:guide id="5" pos="7296" userDrawn="1">
          <p15:clr>
            <a:srgbClr val="A4A3A4"/>
          </p15:clr>
        </p15:guide>
        <p15:guide id="6" pos="7104" userDrawn="1">
          <p15:clr>
            <a:srgbClr val="A4A3A4"/>
          </p15:clr>
        </p15:guide>
        <p15:guide id="7" orient="horz" pos="3888" userDrawn="1">
          <p15:clr>
            <a:srgbClr val="A4A3A4"/>
          </p15:clr>
        </p15:guide>
        <p15:guide id="8" orient="horz" pos="1049" userDrawn="1">
          <p15:clr>
            <a:srgbClr val="A4A3A4"/>
          </p15:clr>
        </p15:guide>
        <p15:guide id="9" orient="horz" pos="686" userDrawn="1">
          <p15:clr>
            <a:srgbClr val="A4A3A4"/>
          </p15:clr>
        </p15:guide>
        <p15:guide id="10" orient="horz" pos="3158" userDrawn="1">
          <p15:clr>
            <a:srgbClr val="A4A3A4"/>
          </p15:clr>
        </p15:guide>
        <p15:guide id="11" pos="2881">
          <p15:clr>
            <a:srgbClr val="A4A3A4"/>
          </p15:clr>
        </p15:guide>
        <p15:guide id="12" pos="288">
          <p15:clr>
            <a:srgbClr val="A4A3A4"/>
          </p15:clr>
        </p15:guide>
        <p15:guide id="13" pos="432">
          <p15:clr>
            <a:srgbClr val="A4A3A4"/>
          </p15:clr>
        </p15:guide>
        <p15:guide id="14" pos="5473">
          <p15:clr>
            <a:srgbClr val="A4A3A4"/>
          </p15:clr>
        </p15:guide>
        <p15:guide id="15" pos="53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0099CC"/>
    <a:srgbClr val="7F8C8D"/>
    <a:srgbClr val="ECF0F1"/>
    <a:srgbClr val="E74C3C"/>
    <a:srgbClr val="94B155"/>
    <a:srgbClr val="3D9FAC"/>
    <a:srgbClr val="FEB834"/>
    <a:srgbClr val="5B44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01" autoAdjust="0"/>
  </p:normalViewPr>
  <p:slideViewPr>
    <p:cSldViewPr snapToGrid="0" showGuides="1">
      <p:cViewPr varScale="1">
        <p:scale>
          <a:sx n="113" d="100"/>
          <a:sy n="113" d="100"/>
        </p:scale>
        <p:origin x="1590" y="102"/>
      </p:cViewPr>
      <p:guideLst>
        <p:guide orient="horz" pos="2160"/>
        <p:guide pos="3840"/>
        <p:guide pos="384"/>
        <p:guide pos="576"/>
        <p:guide pos="7296"/>
        <p:guide pos="7104"/>
        <p:guide orient="horz" pos="3888"/>
        <p:guide orient="horz" pos="1049"/>
        <p:guide orient="horz" pos="686"/>
        <p:guide orient="horz" pos="3158"/>
        <p:guide pos="2881"/>
        <p:guide pos="288"/>
        <p:guide pos="432"/>
        <p:guide pos="5473"/>
        <p:guide pos="532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C360C-F423-4191-B903-C96919C651F4}" type="datetimeFigureOut">
              <a:rPr lang="zh-CN" altLang="en-US" smtClean="0"/>
              <a:pPr/>
              <a:t>2023/09/26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7194D-9457-4CB1-9230-4797428E1A57}" type="slidenum">
              <a:rPr lang="zh-CN" altLang="en-US" smtClean="0"/>
              <a:pPr/>
              <a:t>‹#›</a:t>
            </a:fld>
            <a:endParaRPr lang="zh-CN" altLang="en-US"/>
          </a:p>
        </p:txBody>
      </p:sp>
    </p:spTree>
    <p:extLst>
      <p:ext uri="{BB962C8B-B14F-4D97-AF65-F5344CB8AC3E}">
        <p14:creationId xmlns:p14="http://schemas.microsoft.com/office/powerpoint/2010/main" val="110393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DA1BB-78D1-4DB6-8BAC-9028383018BE}"/>
              </a:ext>
            </a:extLst>
          </p:cNvPr>
          <p:cNvSpPr>
            <a:spLocks noGrp="1"/>
          </p:cNvSpPr>
          <p:nvPr>
            <p:ph type="ctrTitle"/>
          </p:nvPr>
        </p:nvSpPr>
        <p:spPr>
          <a:xfrm>
            <a:off x="1143199" y="1122363"/>
            <a:ext cx="6859191" cy="2387600"/>
          </a:xfrm>
        </p:spPr>
        <p:txBody>
          <a:bodyPr anchor="b"/>
          <a:lstStyle>
            <a:lvl1pPr algn="ctr">
              <a:defRPr sz="4501"/>
            </a:lvl1pPr>
          </a:lstStyle>
          <a:p>
            <a:r>
              <a:rPr lang="zh-CN" altLang="en-US"/>
              <a:t>单击此处编辑母版标题样式</a:t>
            </a:r>
          </a:p>
        </p:txBody>
      </p:sp>
      <p:sp>
        <p:nvSpPr>
          <p:cNvPr id="3" name="副标题 2">
            <a:extLst>
              <a:ext uri="{FF2B5EF4-FFF2-40B4-BE49-F238E27FC236}">
                <a16:creationId xmlns:a16="http://schemas.microsoft.com/office/drawing/2014/main" id="{A8FCA769-D6BA-4EA6-A40E-6C681D290233}"/>
              </a:ext>
            </a:extLst>
          </p:cNvPr>
          <p:cNvSpPr>
            <a:spLocks noGrp="1"/>
          </p:cNvSpPr>
          <p:nvPr>
            <p:ph type="subTitle" idx="1"/>
          </p:nvPr>
        </p:nvSpPr>
        <p:spPr>
          <a:xfrm>
            <a:off x="1143199" y="3602038"/>
            <a:ext cx="6859191" cy="1655762"/>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a:t>单击以编辑母版副标题样式</a:t>
            </a:r>
          </a:p>
        </p:txBody>
      </p:sp>
      <p:sp>
        <p:nvSpPr>
          <p:cNvPr id="4" name="日期占位符 3">
            <a:extLst>
              <a:ext uri="{FF2B5EF4-FFF2-40B4-BE49-F238E27FC236}">
                <a16:creationId xmlns:a16="http://schemas.microsoft.com/office/drawing/2014/main" id="{941BB4A1-5C78-409C-9753-79F3F395ABB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5" name="页脚占位符 4">
            <a:extLst>
              <a:ext uri="{FF2B5EF4-FFF2-40B4-BE49-F238E27FC236}">
                <a16:creationId xmlns:a16="http://schemas.microsoft.com/office/drawing/2014/main" id="{45979040-6224-40BC-A812-0D0F1D45B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186B1-32DF-45FD-8160-9CCFF931385B}"/>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2474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8AB92-C98C-4C82-A908-B3544CA7E6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87EE63-3D15-4DBB-A1CE-06E9466FA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B03AA0-7F3E-4B2C-9647-D04FB387B236}"/>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5" name="页脚占位符 4">
            <a:extLst>
              <a:ext uri="{FF2B5EF4-FFF2-40B4-BE49-F238E27FC236}">
                <a16:creationId xmlns:a16="http://schemas.microsoft.com/office/drawing/2014/main" id="{1ECBFEF0-623A-4A42-A371-3BA73B03F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73C02-64C5-436C-B73D-6E8F1D4714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57872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4EDD55-06F6-451F-80F2-1C9A859AD93E}"/>
              </a:ext>
            </a:extLst>
          </p:cNvPr>
          <p:cNvSpPr>
            <a:spLocks noGrp="1"/>
          </p:cNvSpPr>
          <p:nvPr>
            <p:ph type="title" orient="vert"/>
          </p:nvPr>
        </p:nvSpPr>
        <p:spPr>
          <a:xfrm>
            <a:off x="6544812" y="365125"/>
            <a:ext cx="1972017"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073ED4-69E4-405C-9906-83910674FF01}"/>
              </a:ext>
            </a:extLst>
          </p:cNvPr>
          <p:cNvSpPr>
            <a:spLocks noGrp="1"/>
          </p:cNvSpPr>
          <p:nvPr>
            <p:ph type="body" orient="vert" idx="1"/>
          </p:nvPr>
        </p:nvSpPr>
        <p:spPr>
          <a:xfrm>
            <a:off x="628759" y="365125"/>
            <a:ext cx="5801732"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C94720-E96A-4354-8F04-220BD841B65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5" name="页脚占位符 4">
            <a:extLst>
              <a:ext uri="{FF2B5EF4-FFF2-40B4-BE49-F238E27FC236}">
                <a16:creationId xmlns:a16="http://schemas.microsoft.com/office/drawing/2014/main" id="{FFC8A551-3A23-4531-BC2D-968A954EB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1F4C15-5F3C-4548-89F6-AA2FE64A151E}"/>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31956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29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48" name="Picture Placeholder 11"/>
          <p:cNvSpPr>
            <a:spLocks noGrp="1"/>
          </p:cNvSpPr>
          <p:nvPr>
            <p:ph type="pic" sz="quarter" idx="10"/>
          </p:nvPr>
        </p:nvSpPr>
        <p:spPr>
          <a:xfrm>
            <a:off x="4721675" y="1600201"/>
            <a:ext cx="4424178" cy="3662363"/>
          </a:xfrm>
          <a:prstGeom prst="roundRect">
            <a:avLst>
              <a:gd name="adj" fmla="val 2031"/>
            </a:avLst>
          </a:prstGeom>
        </p:spPr>
        <p:txBody>
          <a:bodyPr/>
          <a:lstStyle>
            <a:lvl1pPr>
              <a:defRPr baseline="0"/>
            </a:lvl1pPr>
          </a:lstStyle>
          <a:p>
            <a:endParaRPr lang="en-US" dirty="0"/>
          </a:p>
        </p:txBody>
      </p:sp>
      <p:sp>
        <p:nvSpPr>
          <p:cNvPr id="49" name="Text Placeholder 13"/>
          <p:cNvSpPr>
            <a:spLocks noGrp="1"/>
          </p:cNvSpPr>
          <p:nvPr>
            <p:ph type="body" sz="quarter" idx="11"/>
          </p:nvPr>
        </p:nvSpPr>
        <p:spPr>
          <a:xfrm>
            <a:off x="685919" y="2112461"/>
            <a:ext cx="3011858" cy="585787"/>
          </a:xfrm>
          <a:prstGeom prst="rect">
            <a:avLst/>
          </a:prstGeom>
        </p:spPr>
        <p:txBody>
          <a:bodyPr>
            <a:noAutofit/>
          </a:bodyPr>
          <a:lstStyle>
            <a:lvl1pPr marL="0" indent="0">
              <a:buNone/>
              <a:defRPr sz="3200">
                <a:solidFill>
                  <a:schemeClr val="tx1">
                    <a:lumMod val="50000"/>
                    <a:lumOff val="50000"/>
                  </a:schemeClr>
                </a:solidFill>
                <a:latin typeface="GeosansLight" panose="02000603020000020003" pitchFamily="2" charset="0"/>
              </a:defRPr>
            </a:lvl1pPr>
            <a:lvl2pPr marL="457200" indent="0">
              <a:buNone/>
              <a:defRPr/>
            </a:lvl2pPr>
            <a:lvl3pPr marL="914400" indent="0">
              <a:buNone/>
              <a:defRPr/>
            </a:lvl3pPr>
            <a:lvl4pPr marL="1371600" indent="0">
              <a:buNone/>
              <a:defRPr/>
            </a:lvl4pPr>
          </a:lstStyle>
          <a:p>
            <a:pPr lvl="0"/>
            <a:endParaRPr lang="en-US" dirty="0"/>
          </a:p>
        </p:txBody>
      </p:sp>
      <p:sp>
        <p:nvSpPr>
          <p:cNvPr id="50" name="Content Placeholder 15"/>
          <p:cNvSpPr>
            <a:spLocks noGrp="1"/>
          </p:cNvSpPr>
          <p:nvPr>
            <p:ph sz="quarter" idx="12"/>
          </p:nvPr>
        </p:nvSpPr>
        <p:spPr>
          <a:xfrm>
            <a:off x="685919" y="3552826"/>
            <a:ext cx="3642755" cy="1198563"/>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Content Placeholder 17"/>
          <p:cNvSpPr>
            <a:spLocks noGrp="1"/>
          </p:cNvSpPr>
          <p:nvPr>
            <p:ph sz="quarter" idx="13"/>
          </p:nvPr>
        </p:nvSpPr>
        <p:spPr>
          <a:xfrm>
            <a:off x="688315" y="2735011"/>
            <a:ext cx="2557907" cy="3905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82543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9145588" cy="3429000"/>
          </a:xfrm>
          <a:prstGeom prst="rect">
            <a:avLst/>
          </a:prstGeom>
        </p:spPr>
        <p:txBody>
          <a:bodyPr/>
          <a:lstStyle>
            <a:lvl1pPr>
              <a:defRPr/>
            </a:lvl1pPr>
          </a:lstStyle>
          <a:p>
            <a:endParaRPr lang="en-US" dirty="0"/>
          </a:p>
        </p:txBody>
      </p:sp>
      <p:sp>
        <p:nvSpPr>
          <p:cNvPr id="22" name="Text Placeholder 21"/>
          <p:cNvSpPr>
            <a:spLocks noGrp="1"/>
          </p:cNvSpPr>
          <p:nvPr>
            <p:ph type="body" sz="quarter" idx="11"/>
          </p:nvPr>
        </p:nvSpPr>
        <p:spPr>
          <a:xfrm>
            <a:off x="2782974" y="3837116"/>
            <a:ext cx="3579640" cy="604837"/>
          </a:xfrm>
          <a:prstGeom prst="rect">
            <a:avLst/>
          </a:prstGeom>
        </p:spPr>
        <p:txBody>
          <a:bodyPr>
            <a:noAutofit/>
          </a:bodyPr>
          <a:lstStyle>
            <a:lvl1pPr marL="0" indent="0" algn="ctr">
              <a:buNone/>
              <a:defRPr sz="3200">
                <a:solidFill>
                  <a:schemeClr val="tx1">
                    <a:lumMod val="50000"/>
                    <a:lumOff val="50000"/>
                  </a:schemeClr>
                </a:solidFill>
                <a:latin typeface="GeosansLight" panose="02000603020000020003" pitchFamily="2" charset="0"/>
              </a:defRPr>
            </a:lvl1pPr>
          </a:lstStyle>
          <a:p>
            <a:pPr lvl="0"/>
            <a:endParaRPr lang="en-US" dirty="0"/>
          </a:p>
        </p:txBody>
      </p:sp>
      <p:sp>
        <p:nvSpPr>
          <p:cNvPr id="24" name="Text Placeholder 23"/>
          <p:cNvSpPr>
            <a:spLocks noGrp="1"/>
          </p:cNvSpPr>
          <p:nvPr>
            <p:ph type="body" sz="quarter" idx="12"/>
          </p:nvPr>
        </p:nvSpPr>
        <p:spPr>
          <a:xfrm>
            <a:off x="3209292" y="4441825"/>
            <a:ext cx="2704379" cy="476250"/>
          </a:xfrm>
          <a:prstGeom prst="rect">
            <a:avLst/>
          </a:prstGeom>
        </p:spPr>
        <p:txBody>
          <a:bodyPr>
            <a:normAutofit/>
          </a:bodyPr>
          <a:lstStyle>
            <a:lvl1pPr marL="0" indent="0" algn="ctr">
              <a:buNone/>
              <a:defRPr sz="1000"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6" name="Text Placeholder 25"/>
          <p:cNvSpPr>
            <a:spLocks noGrp="1"/>
          </p:cNvSpPr>
          <p:nvPr>
            <p:ph type="body" sz="quarter" idx="13"/>
          </p:nvPr>
        </p:nvSpPr>
        <p:spPr>
          <a:xfrm>
            <a:off x="2519205" y="5129214"/>
            <a:ext cx="4107179" cy="1030287"/>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624366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919" y="1603376"/>
            <a:ext cx="2465022"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40034" y="1603376"/>
            <a:ext cx="2465022"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4149" y="1609068"/>
            <a:ext cx="2465022" cy="2170113"/>
          </a:xfrm>
          <a:prstGeom prst="rect">
            <a:avLst/>
          </a:prstGeom>
          <a:solidFill>
            <a:schemeClr val="bg1">
              <a:lumMod val="85000"/>
            </a:schemeClr>
          </a:solidFill>
        </p:spPr>
        <p:txBody>
          <a:bodyPr/>
          <a:lstStyle/>
          <a:p>
            <a:endParaRPr lang="en-US"/>
          </a:p>
        </p:txBody>
      </p:sp>
      <p:sp>
        <p:nvSpPr>
          <p:cNvPr id="9" name="Rectangle 8"/>
          <p:cNvSpPr/>
          <p:nvPr userDrawn="1"/>
        </p:nvSpPr>
        <p:spPr>
          <a:xfrm>
            <a:off x="685919" y="3773598"/>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340533" y="3773597"/>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995146" y="3773600"/>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1"/>
          <p:cNvSpPr>
            <a:spLocks noGrp="1"/>
          </p:cNvSpPr>
          <p:nvPr>
            <p:ph type="body" sz="quarter" idx="13"/>
          </p:nvPr>
        </p:nvSpPr>
        <p:spPr>
          <a:xfrm>
            <a:off x="1599088" y="3522296"/>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54"/>
          <p:cNvSpPr>
            <a:spLocks noGrp="1"/>
          </p:cNvSpPr>
          <p:nvPr>
            <p:ph type="body" sz="quarter" idx="14"/>
          </p:nvPr>
        </p:nvSpPr>
        <p:spPr>
          <a:xfrm>
            <a:off x="4261340" y="3532292"/>
            <a:ext cx="631046" cy="246888"/>
          </a:xfrm>
          <a:prstGeom prst="rect">
            <a:avLst/>
          </a:prstGeom>
          <a:solidFill>
            <a:schemeClr val="tx1">
              <a:lumMod val="65000"/>
              <a:lumOff val="35000"/>
            </a:schemeClr>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56"/>
          <p:cNvSpPr>
            <a:spLocks noGrp="1"/>
          </p:cNvSpPr>
          <p:nvPr>
            <p:ph type="body" sz="quarter" idx="15"/>
          </p:nvPr>
        </p:nvSpPr>
        <p:spPr>
          <a:xfrm>
            <a:off x="6911320" y="3519874"/>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58"/>
          <p:cNvSpPr>
            <a:spLocks noGrp="1"/>
          </p:cNvSpPr>
          <p:nvPr>
            <p:ph type="body" sz="quarter" idx="16"/>
          </p:nvPr>
        </p:nvSpPr>
        <p:spPr>
          <a:xfrm>
            <a:off x="954548"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58"/>
          <p:cNvSpPr>
            <a:spLocks noGrp="1"/>
          </p:cNvSpPr>
          <p:nvPr>
            <p:ph type="body" sz="quarter" idx="17"/>
          </p:nvPr>
        </p:nvSpPr>
        <p:spPr>
          <a:xfrm>
            <a:off x="954548"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58"/>
          <p:cNvSpPr>
            <a:spLocks noGrp="1"/>
          </p:cNvSpPr>
          <p:nvPr>
            <p:ph type="body" sz="quarter" idx="19"/>
          </p:nvPr>
        </p:nvSpPr>
        <p:spPr>
          <a:xfrm>
            <a:off x="360916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58"/>
          <p:cNvSpPr>
            <a:spLocks noGrp="1"/>
          </p:cNvSpPr>
          <p:nvPr>
            <p:ph type="body" sz="quarter" idx="20"/>
          </p:nvPr>
        </p:nvSpPr>
        <p:spPr>
          <a:xfrm>
            <a:off x="3608911"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58"/>
          <p:cNvSpPr>
            <a:spLocks noGrp="1"/>
          </p:cNvSpPr>
          <p:nvPr>
            <p:ph type="body" sz="quarter" idx="21"/>
          </p:nvPr>
        </p:nvSpPr>
        <p:spPr>
          <a:xfrm>
            <a:off x="626611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58"/>
          <p:cNvSpPr>
            <a:spLocks noGrp="1"/>
          </p:cNvSpPr>
          <p:nvPr>
            <p:ph type="body" sz="quarter" idx="22"/>
          </p:nvPr>
        </p:nvSpPr>
        <p:spPr>
          <a:xfrm>
            <a:off x="6265862"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4" name="Text Placeholder 58"/>
          <p:cNvSpPr>
            <a:spLocks noGrp="1"/>
          </p:cNvSpPr>
          <p:nvPr>
            <p:ph type="body" sz="quarter" idx="24" hasCustomPrompt="1"/>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45" name="Text Placeholder 28"/>
          <p:cNvSpPr>
            <a:spLocks noGrp="1"/>
          </p:cNvSpPr>
          <p:nvPr>
            <p:ph type="body" sz="quarter" idx="25" hasCustomPrompt="1"/>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46" name="Text Placeholder 28"/>
          <p:cNvSpPr>
            <a:spLocks noGrp="1"/>
          </p:cNvSpPr>
          <p:nvPr>
            <p:ph type="body" sz="quarter" idx="26" hasCustomPrompt="1"/>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47" name="Text Placeholder 28"/>
          <p:cNvSpPr>
            <a:spLocks noGrp="1"/>
          </p:cNvSpPr>
          <p:nvPr>
            <p:ph type="body" sz="quarter" idx="18" hasCustomPrompt="1"/>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extLst>
      <p:ext uri="{BB962C8B-B14F-4D97-AF65-F5344CB8AC3E}">
        <p14:creationId xmlns:p14="http://schemas.microsoft.com/office/powerpoint/2010/main" val="34153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52824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188253"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3867824" y="1675161"/>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5546558" y="1683019"/>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722445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12" name="Arc 11"/>
          <p:cNvSpPr/>
          <p:nvPr userDrawn="1"/>
        </p:nvSpPr>
        <p:spPr>
          <a:xfrm>
            <a:off x="509519" y="1690876"/>
            <a:ext cx="1371838" cy="1828800"/>
          </a:xfrm>
          <a:prstGeom prst="arc">
            <a:avLst>
              <a:gd name="adj1" fmla="val 16200000"/>
              <a:gd name="adj2" fmla="val 10155543"/>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userDrawn="1"/>
        </p:nvSpPr>
        <p:spPr>
          <a:xfrm>
            <a:off x="2189089" y="1690876"/>
            <a:ext cx="1371838" cy="1828800"/>
          </a:xfrm>
          <a:prstGeom prst="arc">
            <a:avLst>
              <a:gd name="adj1" fmla="val 20082479"/>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userDrawn="1"/>
        </p:nvSpPr>
        <p:spPr>
          <a:xfrm>
            <a:off x="3868661" y="1675161"/>
            <a:ext cx="1371838" cy="1828800"/>
          </a:xfrm>
          <a:prstGeom prst="arc">
            <a:avLst>
              <a:gd name="adj1" fmla="val 13544500"/>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userDrawn="1"/>
        </p:nvSpPr>
        <p:spPr>
          <a:xfrm>
            <a:off x="5548233" y="1675161"/>
            <a:ext cx="1371838" cy="1828800"/>
          </a:xfrm>
          <a:prstGeom prst="arc">
            <a:avLst>
              <a:gd name="adj1" fmla="val 37899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userDrawn="1"/>
        </p:nvSpPr>
        <p:spPr>
          <a:xfrm>
            <a:off x="7227806" y="1690876"/>
            <a:ext cx="1371838" cy="1828800"/>
          </a:xfrm>
          <a:prstGeom prst="arc">
            <a:avLst>
              <a:gd name="adj1" fmla="val 1500186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33"/>
          <p:cNvSpPr>
            <a:spLocks noGrp="1"/>
          </p:cNvSpPr>
          <p:nvPr>
            <p:ph type="body" sz="quarter" idx="15"/>
          </p:nvPr>
        </p:nvSpPr>
        <p:spPr>
          <a:xfrm>
            <a:off x="670877"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38" name="Text Placeholder 37"/>
          <p:cNvSpPr>
            <a:spLocks noGrp="1"/>
          </p:cNvSpPr>
          <p:nvPr>
            <p:ph type="body" sz="quarter" idx="16"/>
          </p:nvPr>
        </p:nvSpPr>
        <p:spPr>
          <a:xfrm>
            <a:off x="509519"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3"/>
          <p:cNvSpPr>
            <a:spLocks noGrp="1"/>
          </p:cNvSpPr>
          <p:nvPr>
            <p:ph type="body" sz="quarter" idx="17"/>
          </p:nvPr>
        </p:nvSpPr>
        <p:spPr>
          <a:xfrm>
            <a:off x="234961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0" name="Text Placeholder 37"/>
          <p:cNvSpPr>
            <a:spLocks noGrp="1"/>
          </p:cNvSpPr>
          <p:nvPr>
            <p:ph type="body" sz="quarter" idx="18"/>
          </p:nvPr>
        </p:nvSpPr>
        <p:spPr>
          <a:xfrm>
            <a:off x="218825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33"/>
          <p:cNvSpPr>
            <a:spLocks noGrp="1"/>
          </p:cNvSpPr>
          <p:nvPr>
            <p:ph type="body" sz="quarter" idx="19"/>
          </p:nvPr>
        </p:nvSpPr>
        <p:spPr>
          <a:xfrm>
            <a:off x="4028346"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2" name="Text Placeholder 37"/>
          <p:cNvSpPr>
            <a:spLocks noGrp="1"/>
          </p:cNvSpPr>
          <p:nvPr>
            <p:ph type="body" sz="quarter" idx="20"/>
          </p:nvPr>
        </p:nvSpPr>
        <p:spPr>
          <a:xfrm>
            <a:off x="3866988"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33"/>
          <p:cNvSpPr>
            <a:spLocks noGrp="1"/>
          </p:cNvSpPr>
          <p:nvPr>
            <p:ph type="body" sz="quarter" idx="21"/>
          </p:nvPr>
        </p:nvSpPr>
        <p:spPr>
          <a:xfrm>
            <a:off x="5868438"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4" name="Text Placeholder 37"/>
          <p:cNvSpPr>
            <a:spLocks noGrp="1"/>
          </p:cNvSpPr>
          <p:nvPr>
            <p:ph type="body" sz="quarter" idx="22"/>
          </p:nvPr>
        </p:nvSpPr>
        <p:spPr>
          <a:xfrm>
            <a:off x="5707080"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5" name="Text Placeholder 33"/>
          <p:cNvSpPr>
            <a:spLocks noGrp="1"/>
          </p:cNvSpPr>
          <p:nvPr>
            <p:ph type="body" sz="quarter" idx="23"/>
          </p:nvPr>
        </p:nvSpPr>
        <p:spPr>
          <a:xfrm>
            <a:off x="754717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6" name="Text Placeholder 37"/>
          <p:cNvSpPr>
            <a:spLocks noGrp="1"/>
          </p:cNvSpPr>
          <p:nvPr>
            <p:ph type="body" sz="quarter" idx="24"/>
          </p:nvPr>
        </p:nvSpPr>
        <p:spPr>
          <a:xfrm>
            <a:off x="738581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7" name="Text Placeholder 68"/>
          <p:cNvSpPr>
            <a:spLocks noGrp="1"/>
          </p:cNvSpPr>
          <p:nvPr>
            <p:ph type="body" sz="quarter" idx="25"/>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8" name="Text Placeholder 58"/>
          <p:cNvSpPr>
            <a:spLocks noGrp="1"/>
          </p:cNvSpPr>
          <p:nvPr>
            <p:ph type="body" sz="quarter" idx="26"/>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49" name="Text Placeholder 28"/>
          <p:cNvSpPr>
            <a:spLocks noGrp="1"/>
          </p:cNvSpPr>
          <p:nvPr>
            <p:ph type="body" sz="quarter" idx="27"/>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0" name="Text Placeholder 28"/>
          <p:cNvSpPr>
            <a:spLocks noGrp="1"/>
          </p:cNvSpPr>
          <p:nvPr>
            <p:ph type="body" sz="quarter" idx="28"/>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Text Placeholder 28"/>
          <p:cNvSpPr>
            <a:spLocks noGrp="1"/>
          </p:cNvSpPr>
          <p:nvPr>
            <p:ph type="body" sz="quarter" idx="29"/>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469632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Rectangle 8"/>
          <p:cNvSpPr/>
          <p:nvPr userDrawn="1"/>
        </p:nvSpPr>
        <p:spPr>
          <a:xfrm>
            <a:off x="2057757" y="9144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794" y="27432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057757"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944632"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p:nvPr>
        </p:nvSpPr>
        <p:spPr>
          <a:xfrm>
            <a:off x="685919" y="914400"/>
            <a:ext cx="1371838"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3200956" y="2743200"/>
            <a:ext cx="1371838"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685918" y="4572000"/>
            <a:ext cx="1371838"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4572794" y="4572000"/>
            <a:ext cx="1371838" cy="1828800"/>
          </a:xfrm>
          <a:prstGeom prst="rect">
            <a:avLst/>
          </a:prstGeom>
          <a:solidFill>
            <a:schemeClr val="bg1">
              <a:lumMod val="85000"/>
            </a:schemeClr>
          </a:solidFill>
        </p:spPr>
        <p:txBody>
          <a:bodyPr/>
          <a:lstStyle/>
          <a:p>
            <a:endParaRPr lang="en-US"/>
          </a:p>
        </p:txBody>
      </p:sp>
      <p:sp>
        <p:nvSpPr>
          <p:cNvPr id="32" name="Text Placeholder 31"/>
          <p:cNvSpPr>
            <a:spLocks noGrp="1"/>
          </p:cNvSpPr>
          <p:nvPr>
            <p:ph type="body" sz="quarter" idx="14"/>
          </p:nvPr>
        </p:nvSpPr>
        <p:spPr>
          <a:xfrm>
            <a:off x="2125635" y="475138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33"/>
          <p:cNvSpPr>
            <a:spLocks noGrp="1"/>
          </p:cNvSpPr>
          <p:nvPr>
            <p:ph type="body" sz="quarter" idx="15"/>
          </p:nvPr>
        </p:nvSpPr>
        <p:spPr>
          <a:xfrm>
            <a:off x="2125635" y="545306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31"/>
          <p:cNvSpPr>
            <a:spLocks noGrp="1"/>
          </p:cNvSpPr>
          <p:nvPr>
            <p:ph type="body" sz="quarter" idx="16"/>
          </p:nvPr>
        </p:nvSpPr>
        <p:spPr>
          <a:xfrm>
            <a:off x="6012509" y="4741129"/>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33"/>
          <p:cNvSpPr>
            <a:spLocks noGrp="1"/>
          </p:cNvSpPr>
          <p:nvPr>
            <p:ph type="body" sz="quarter" idx="17"/>
          </p:nvPr>
        </p:nvSpPr>
        <p:spPr>
          <a:xfrm>
            <a:off x="6012510" y="5442804"/>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31"/>
          <p:cNvSpPr>
            <a:spLocks noGrp="1"/>
          </p:cNvSpPr>
          <p:nvPr>
            <p:ph type="body" sz="quarter" idx="18"/>
          </p:nvPr>
        </p:nvSpPr>
        <p:spPr>
          <a:xfrm>
            <a:off x="4687114" y="290601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33"/>
          <p:cNvSpPr>
            <a:spLocks noGrp="1"/>
          </p:cNvSpPr>
          <p:nvPr>
            <p:ph type="body" sz="quarter" idx="19"/>
          </p:nvPr>
        </p:nvSpPr>
        <p:spPr>
          <a:xfrm>
            <a:off x="4687114" y="360769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1"/>
          <p:cNvSpPr>
            <a:spLocks noGrp="1"/>
          </p:cNvSpPr>
          <p:nvPr>
            <p:ph type="body" sz="quarter" idx="20"/>
          </p:nvPr>
        </p:nvSpPr>
        <p:spPr>
          <a:xfrm>
            <a:off x="2125635" y="1097252"/>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33"/>
          <p:cNvSpPr>
            <a:spLocks noGrp="1"/>
          </p:cNvSpPr>
          <p:nvPr>
            <p:ph type="body" sz="quarter" idx="21"/>
          </p:nvPr>
        </p:nvSpPr>
        <p:spPr>
          <a:xfrm>
            <a:off x="2125635" y="1798927"/>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41"/>
          <p:cNvSpPr>
            <a:spLocks noGrp="1"/>
          </p:cNvSpPr>
          <p:nvPr>
            <p:ph type="body" sz="quarter" idx="22"/>
          </p:nvPr>
        </p:nvSpPr>
        <p:spPr>
          <a:xfrm>
            <a:off x="4896700" y="1325563"/>
            <a:ext cx="3160468" cy="595312"/>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41"/>
          <p:cNvSpPr>
            <a:spLocks noGrp="1"/>
          </p:cNvSpPr>
          <p:nvPr>
            <p:ph type="body" sz="quarter" idx="23"/>
          </p:nvPr>
        </p:nvSpPr>
        <p:spPr>
          <a:xfrm>
            <a:off x="4896700" y="1949563"/>
            <a:ext cx="3160468" cy="406714"/>
          </a:xfrm>
          <a:prstGeom prst="rect">
            <a:avLst/>
          </a:prstGeom>
        </p:spPr>
        <p:txBody>
          <a:bodyPr>
            <a:normAutofit/>
          </a:bodyPr>
          <a:lstStyle>
            <a:lvl1pPr marL="0" indent="0">
              <a:buNone/>
              <a:defRPr sz="1000">
                <a:solidFill>
                  <a:schemeClr val="tx1">
                    <a:lumMod val="50000"/>
                    <a:lumOff val="50000"/>
                  </a:schemeClr>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2387739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
        <p:nvSpPr>
          <p:cNvPr id="30" name="Big Image"/>
          <p:cNvSpPr>
            <a:spLocks noGrp="1"/>
          </p:cNvSpPr>
          <p:nvPr>
            <p:ph type="pic" sz="quarter" idx="10"/>
          </p:nvPr>
        </p:nvSpPr>
        <p:spPr>
          <a:xfrm>
            <a:off x="5263476" y="0"/>
            <a:ext cx="3882112" cy="6858000"/>
          </a:xfrm>
          <a:prstGeom prst="rect">
            <a:avLst/>
          </a:prstGeom>
          <a:solidFill>
            <a:schemeClr val="bg1">
              <a:lumMod val="85000"/>
            </a:schemeClr>
          </a:solidFill>
        </p:spPr>
        <p:txBody>
          <a:bodyPr/>
          <a:lstStyle/>
          <a:p>
            <a:endParaRPr lang="en-US"/>
          </a:p>
        </p:txBody>
      </p:sp>
      <p:sp>
        <p:nvSpPr>
          <p:cNvPr id="34" name="Content Placeholder 33"/>
          <p:cNvSpPr>
            <a:spLocks noGrp="1"/>
          </p:cNvSpPr>
          <p:nvPr>
            <p:ph sz="quarter" idx="12"/>
          </p:nvPr>
        </p:nvSpPr>
        <p:spPr>
          <a:xfrm>
            <a:off x="583508" y="2816226"/>
            <a:ext cx="1838644" cy="612775"/>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35" name="Content Placeholder 33"/>
          <p:cNvSpPr>
            <a:spLocks noGrp="1"/>
          </p:cNvSpPr>
          <p:nvPr>
            <p:ph sz="quarter" idx="13"/>
          </p:nvPr>
        </p:nvSpPr>
        <p:spPr>
          <a:xfrm>
            <a:off x="1753932" y="3454156"/>
            <a:ext cx="668220" cy="277086"/>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Chart Placeholder 40"/>
          <p:cNvSpPr>
            <a:spLocks noGrp="1"/>
          </p:cNvSpPr>
          <p:nvPr>
            <p:ph type="chart" sz="quarter" idx="14"/>
          </p:nvPr>
        </p:nvSpPr>
        <p:spPr>
          <a:xfrm>
            <a:off x="583508" y="4308475"/>
            <a:ext cx="3989286" cy="1703388"/>
          </a:xfrm>
          <a:prstGeom prst="rect">
            <a:avLst/>
          </a:prstGeom>
        </p:spPr>
        <p:txBody>
          <a:bodyPr/>
          <a:lstStyle>
            <a:lvl1pPr>
              <a:defRPr>
                <a:solidFill>
                  <a:schemeClr val="tx1">
                    <a:lumMod val="50000"/>
                    <a:lumOff val="50000"/>
                  </a:schemeClr>
                </a:solidFill>
              </a:defRPr>
            </a:lvl1pPr>
          </a:lstStyle>
          <a:p>
            <a:endParaRPr lang="en-US"/>
          </a:p>
        </p:txBody>
      </p:sp>
      <p:sp>
        <p:nvSpPr>
          <p:cNvPr id="42" name="Text Placeholder 68"/>
          <p:cNvSpPr>
            <a:spLocks noGrp="1"/>
          </p:cNvSpPr>
          <p:nvPr>
            <p:ph type="body" sz="quarter" idx="25"/>
          </p:nvPr>
        </p:nvSpPr>
        <p:spPr>
          <a:xfrm>
            <a:off x="460616" y="1061261"/>
            <a:ext cx="4392670" cy="619125"/>
          </a:xfrm>
          <a:prstGeom prst="rect">
            <a:avLst/>
          </a:prstGeom>
        </p:spPr>
        <p:txBody>
          <a:bodyPr/>
          <a:lstStyle>
            <a:lvl1pPr marL="0" indent="0" algn="l">
              <a:buNone/>
              <a:defRPr>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58"/>
          <p:cNvSpPr>
            <a:spLocks noGrp="1"/>
          </p:cNvSpPr>
          <p:nvPr>
            <p:ph type="body" sz="quarter" idx="26"/>
          </p:nvPr>
        </p:nvSpPr>
        <p:spPr>
          <a:xfrm>
            <a:off x="460616" y="1677106"/>
            <a:ext cx="3471724" cy="561886"/>
          </a:xfrm>
          <a:prstGeom prst="rect">
            <a:avLst/>
          </a:prstGeom>
        </p:spPr>
        <p:txBody>
          <a:bodyPr>
            <a:normAutofit/>
          </a:bodyPr>
          <a:lstStyle>
            <a:lvl1pPr marL="0" indent="0" algn="l">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231830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5588" cy="6858000"/>
          </a:xfrm>
          <a:prstGeom prst="rect">
            <a:avLst/>
          </a:prstGeom>
        </p:spPr>
        <p:txBody>
          <a:bodyPr/>
          <a:lstStyle>
            <a:lvl1pPr>
              <a:defRPr>
                <a:solidFill>
                  <a:schemeClr val="tx1">
                    <a:lumMod val="50000"/>
                    <a:lumOff val="50000"/>
                  </a:schemeClr>
                </a:solidFill>
              </a:defRPr>
            </a:lvl1pPr>
          </a:lstStyle>
          <a:p>
            <a:endParaRPr lang="en-US"/>
          </a:p>
        </p:txBody>
      </p:sp>
      <p:sp>
        <p:nvSpPr>
          <p:cNvPr id="8" name="Text Placeholder 41"/>
          <p:cNvSpPr>
            <a:spLocks noGrp="1"/>
          </p:cNvSpPr>
          <p:nvPr>
            <p:ph type="body" sz="quarter" idx="22"/>
          </p:nvPr>
        </p:nvSpPr>
        <p:spPr>
          <a:xfrm>
            <a:off x="5259370" y="2513232"/>
            <a:ext cx="3160468" cy="595312"/>
          </a:xfrm>
          <a:prstGeom prst="rect">
            <a:avLst/>
          </a:prstGeom>
        </p:spPr>
        <p:txBody>
          <a:bodyPr>
            <a:normAutofit/>
          </a:bodyPr>
          <a:lstStyle>
            <a:lvl1pPr marL="0" indent="0">
              <a:buNone/>
              <a:defRPr sz="3200">
                <a:solidFill>
                  <a:schemeClr val="bg1"/>
                </a:solidFill>
                <a:latin typeface="GeosansLight" panose="02000603020000020003" pitchFamily="2" charset="0"/>
              </a:defRPr>
            </a:lvl1pPr>
          </a:lstStyle>
          <a:p>
            <a:pPr lvl="0"/>
            <a:endParaRPr lang="en-US"/>
          </a:p>
        </p:txBody>
      </p:sp>
      <p:sp>
        <p:nvSpPr>
          <p:cNvPr id="9" name="Text Placeholder 41"/>
          <p:cNvSpPr>
            <a:spLocks noGrp="1"/>
          </p:cNvSpPr>
          <p:nvPr>
            <p:ph type="body" sz="quarter" idx="23"/>
          </p:nvPr>
        </p:nvSpPr>
        <p:spPr>
          <a:xfrm>
            <a:off x="5259370" y="3137232"/>
            <a:ext cx="3160468" cy="1066906"/>
          </a:xfrm>
          <a:prstGeom prst="rect">
            <a:avLst/>
          </a:prstGeom>
        </p:spPr>
        <p:txBody>
          <a:bodyPr>
            <a:normAutofit/>
          </a:bodyPr>
          <a:lstStyle>
            <a:lvl1pPr marL="0" indent="0">
              <a:buNone/>
              <a:defRPr sz="1000">
                <a:solidFill>
                  <a:schemeClr val="bg1"/>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89778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39EAC-0C9D-4EDE-8226-8A15BA152F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A47622-04BC-457F-B4D5-F11D224A4EB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5E6711-B6A3-4734-BF52-8D452600FBC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5" name="页脚占位符 4">
            <a:extLst>
              <a:ext uri="{FF2B5EF4-FFF2-40B4-BE49-F238E27FC236}">
                <a16:creationId xmlns:a16="http://schemas.microsoft.com/office/drawing/2014/main" id="{CC2506C5-4AD1-45D7-8E98-29BA6AF2D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6600A-280D-4BAD-AF03-5118A569E41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145918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4572794"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2512656" y="0"/>
            <a:ext cx="3436740"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5949396" y="0"/>
            <a:ext cx="3196192"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6632933" y="3429000"/>
            <a:ext cx="2512655" cy="3429000"/>
          </a:xfrm>
          <a:prstGeom prst="rect">
            <a:avLst/>
          </a:prstGeom>
          <a:solidFill>
            <a:schemeClr val="bg1">
              <a:lumMod val="85000"/>
            </a:schemeClr>
          </a:solidFill>
        </p:spPr>
        <p:txBody>
          <a:bodyPr/>
          <a:lstStyle/>
          <a:p>
            <a:endParaRPr lang="en-US"/>
          </a:p>
        </p:txBody>
      </p:sp>
      <p:sp>
        <p:nvSpPr>
          <p:cNvPr id="5" name="Rectangle 4"/>
          <p:cNvSpPr/>
          <p:nvPr userDrawn="1"/>
        </p:nvSpPr>
        <p:spPr>
          <a:xfrm>
            <a:off x="0" y="0"/>
            <a:ext cx="2512378"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572794" y="3429000"/>
            <a:ext cx="2060416"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5"/>
          <p:cNvSpPr>
            <a:spLocks noGrp="1"/>
          </p:cNvSpPr>
          <p:nvPr>
            <p:ph type="body" sz="quarter" idx="14"/>
          </p:nvPr>
        </p:nvSpPr>
        <p:spPr>
          <a:xfrm>
            <a:off x="6638888" y="2206625"/>
            <a:ext cx="1817209" cy="369888"/>
          </a:xfrm>
          <a:prstGeom prst="rect">
            <a:avLst/>
          </a:prstGeom>
          <a:ln>
            <a:solidFill>
              <a:schemeClr val="bg1"/>
            </a:solidFill>
          </a:ln>
        </p:spPr>
        <p:txBody>
          <a:bodyPr>
            <a:normAutofit/>
          </a:bodyPr>
          <a:lstStyle>
            <a:lvl1pPr marL="0" indent="0" algn="ctr">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27"/>
          <p:cNvSpPr>
            <a:spLocks noGrp="1"/>
          </p:cNvSpPr>
          <p:nvPr>
            <p:ph type="body" sz="quarter" idx="15"/>
          </p:nvPr>
        </p:nvSpPr>
        <p:spPr>
          <a:xfrm>
            <a:off x="3240254" y="4340226"/>
            <a:ext cx="2815126" cy="411163"/>
          </a:xfrm>
          <a:prstGeom prst="rect">
            <a:avLst/>
          </a:prstGeom>
        </p:spPr>
        <p:txBody>
          <a:bodyPr>
            <a:normAutofit/>
          </a:bodyPr>
          <a:lstStyle>
            <a:lvl1pPr marL="0" indent="0">
              <a:buNone/>
              <a:defRPr sz="2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9" name="Text Placeholder 27"/>
          <p:cNvSpPr>
            <a:spLocks noGrp="1"/>
          </p:cNvSpPr>
          <p:nvPr>
            <p:ph type="body" sz="quarter" idx="16"/>
          </p:nvPr>
        </p:nvSpPr>
        <p:spPr>
          <a:xfrm>
            <a:off x="4705634" y="5221387"/>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27"/>
          <p:cNvSpPr>
            <a:spLocks noGrp="1"/>
          </p:cNvSpPr>
          <p:nvPr>
            <p:ph type="body" sz="quarter" idx="17"/>
          </p:nvPr>
        </p:nvSpPr>
        <p:spPr>
          <a:xfrm>
            <a:off x="5023162" y="4775264"/>
            <a:ext cx="1034490" cy="309715"/>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31"/>
          <p:cNvSpPr>
            <a:spLocks noGrp="1"/>
          </p:cNvSpPr>
          <p:nvPr>
            <p:ph type="body" sz="quarter" idx="18"/>
          </p:nvPr>
        </p:nvSpPr>
        <p:spPr>
          <a:xfrm>
            <a:off x="426318" y="893764"/>
            <a:ext cx="1528946" cy="314325"/>
          </a:xfrm>
          <a:prstGeom prst="rect">
            <a:avLst/>
          </a:prstGeom>
        </p:spPr>
        <p:txBody>
          <a:bodyPr>
            <a:noAutofit/>
          </a:bodyPr>
          <a:lstStyle>
            <a:lvl1pPr marL="0" indent="0">
              <a:buNone/>
              <a:defRPr sz="2000">
                <a:solidFill>
                  <a:schemeClr val="bg1"/>
                </a:solidFill>
                <a:latin typeface="GeosansLight" panose="02000603020000020003" pitchFamily="2" charset="0"/>
              </a:defRPr>
            </a:lvl1pPr>
          </a:lstStyle>
          <a:p>
            <a:pPr lvl="0"/>
            <a:endParaRPr lang="en-US"/>
          </a:p>
        </p:txBody>
      </p:sp>
      <p:sp>
        <p:nvSpPr>
          <p:cNvPr id="33" name="Text Placeholder 31"/>
          <p:cNvSpPr>
            <a:spLocks noGrp="1"/>
          </p:cNvSpPr>
          <p:nvPr>
            <p:ph type="body" sz="quarter" idx="19"/>
          </p:nvPr>
        </p:nvSpPr>
        <p:spPr>
          <a:xfrm>
            <a:off x="426316" y="1228726"/>
            <a:ext cx="1978343" cy="424339"/>
          </a:xfrm>
          <a:prstGeom prst="rect">
            <a:avLst/>
          </a:prstGeom>
        </p:spPr>
        <p:txBody>
          <a:bodyPr>
            <a:noAutofit/>
          </a:bodyPr>
          <a:lstStyle>
            <a:lvl1pPr marL="0" indent="0">
              <a:buNone/>
              <a:defRPr sz="2800">
                <a:solidFill>
                  <a:schemeClr val="bg1"/>
                </a:solidFill>
                <a:latin typeface="GeosansLight" panose="02000603020000020003" pitchFamily="2" charset="0"/>
              </a:defRPr>
            </a:lvl1pPr>
          </a:lstStyle>
          <a:p>
            <a:pPr lvl="0"/>
            <a:endParaRPr lang="en-US"/>
          </a:p>
        </p:txBody>
      </p:sp>
      <p:sp>
        <p:nvSpPr>
          <p:cNvPr id="34" name="Text Placeholder 27"/>
          <p:cNvSpPr>
            <a:spLocks noGrp="1"/>
          </p:cNvSpPr>
          <p:nvPr>
            <p:ph type="body" sz="quarter" idx="20"/>
          </p:nvPr>
        </p:nvSpPr>
        <p:spPr>
          <a:xfrm>
            <a:off x="426317" y="1936939"/>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531597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roduct Layout">
    <p:spTree>
      <p:nvGrpSpPr>
        <p:cNvPr id="1" name=""/>
        <p:cNvGrpSpPr/>
        <p:nvPr/>
      </p:nvGrpSpPr>
      <p:grpSpPr>
        <a:xfrm>
          <a:off x="0" y="0"/>
          <a:ext cx="0" cy="0"/>
          <a:chOff x="0" y="0"/>
          <a:chExt cx="0" cy="0"/>
        </a:xfrm>
      </p:grpSpPr>
      <p:sp>
        <p:nvSpPr>
          <p:cNvPr id="21" name="Oval 20"/>
          <p:cNvSpPr/>
          <p:nvPr userDrawn="1"/>
        </p:nvSpPr>
        <p:spPr>
          <a:xfrm>
            <a:off x="700976" y="4904155"/>
            <a:ext cx="716034" cy="954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FontAwesome" pitchFamily="2" charset="0"/>
              </a:rPr>
              <a:t></a:t>
            </a:r>
            <a:endParaRPr lang="en-US" sz="2800">
              <a:solidFill>
                <a:schemeClr val="bg1"/>
              </a:solidFill>
            </a:endParaRPr>
          </a:p>
        </p:txBody>
      </p:sp>
      <p:sp>
        <p:nvSpPr>
          <p:cNvPr id="23" name="Oval 22"/>
          <p:cNvSpPr/>
          <p:nvPr userDrawn="1"/>
        </p:nvSpPr>
        <p:spPr>
          <a:xfrm>
            <a:off x="1237447" y="4904155"/>
            <a:ext cx="179563" cy="2393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0"/>
          </p:nvPr>
        </p:nvSpPr>
        <p:spPr>
          <a:xfrm>
            <a:off x="685919" y="1620839"/>
            <a:ext cx="1826736"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2671895" y="1620839"/>
            <a:ext cx="1826736"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4657593" y="1620839"/>
            <a:ext cx="1826736"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6643291" y="1620532"/>
            <a:ext cx="1826736" cy="1817687"/>
          </a:xfrm>
          <a:prstGeom prst="rect">
            <a:avLst/>
          </a:prstGeom>
          <a:solidFill>
            <a:schemeClr val="bg1">
              <a:lumMod val="85000"/>
            </a:schemeClr>
          </a:solidFill>
        </p:spPr>
        <p:txBody>
          <a:bodyPr/>
          <a:lstStyle/>
          <a:p>
            <a:endParaRPr lang="en-US"/>
          </a:p>
        </p:txBody>
      </p:sp>
      <p:sp>
        <p:nvSpPr>
          <p:cNvPr id="30" name="Text Placeholder 29"/>
          <p:cNvSpPr>
            <a:spLocks noGrp="1"/>
          </p:cNvSpPr>
          <p:nvPr>
            <p:ph type="body" sz="quarter" idx="14"/>
          </p:nvPr>
        </p:nvSpPr>
        <p:spPr>
          <a:xfrm>
            <a:off x="685919"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1" name="Text Placeholder 29"/>
          <p:cNvSpPr>
            <a:spLocks noGrp="1"/>
          </p:cNvSpPr>
          <p:nvPr>
            <p:ph type="body" sz="quarter" idx="15"/>
          </p:nvPr>
        </p:nvSpPr>
        <p:spPr>
          <a:xfrm>
            <a:off x="2645775" y="3604658"/>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29"/>
          <p:cNvSpPr>
            <a:spLocks noGrp="1"/>
          </p:cNvSpPr>
          <p:nvPr>
            <p:ph type="body" sz="quarter" idx="16"/>
          </p:nvPr>
        </p:nvSpPr>
        <p:spPr>
          <a:xfrm>
            <a:off x="4657178"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29"/>
          <p:cNvSpPr>
            <a:spLocks noGrp="1"/>
          </p:cNvSpPr>
          <p:nvPr>
            <p:ph type="body" sz="quarter" idx="17"/>
          </p:nvPr>
        </p:nvSpPr>
        <p:spPr>
          <a:xfrm>
            <a:off x="6643291"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29"/>
          <p:cNvSpPr>
            <a:spLocks noGrp="1"/>
          </p:cNvSpPr>
          <p:nvPr>
            <p:ph type="body" sz="quarter" idx="18"/>
          </p:nvPr>
        </p:nvSpPr>
        <p:spPr>
          <a:xfrm>
            <a:off x="1520162" y="5023843"/>
            <a:ext cx="6829591"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36" name="Text Placeholder 58"/>
          <p:cNvSpPr>
            <a:spLocks noGrp="1"/>
          </p:cNvSpPr>
          <p:nvPr>
            <p:ph type="body" sz="quarter" idx="24"/>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7" name="Text Placeholder 28"/>
          <p:cNvSpPr>
            <a:spLocks noGrp="1"/>
          </p:cNvSpPr>
          <p:nvPr>
            <p:ph type="body" sz="quarter" idx="25"/>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8" name="Text Placeholder 28"/>
          <p:cNvSpPr>
            <a:spLocks noGrp="1"/>
          </p:cNvSpPr>
          <p:nvPr>
            <p:ph type="body" sz="quarter" idx="26"/>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9" name="Text Placeholder 28"/>
          <p:cNvSpPr>
            <a:spLocks noGrp="1"/>
          </p:cNvSpPr>
          <p:nvPr>
            <p:ph type="body" sz="quarter" idx="27"/>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342781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374220" y="914400"/>
            <a:ext cx="3198574"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4572794" y="3429000"/>
            <a:ext cx="3198574" cy="2514600"/>
          </a:xfrm>
          <a:prstGeom prst="rect">
            <a:avLst/>
          </a:prstGeom>
          <a:solidFill>
            <a:schemeClr val="bg1">
              <a:lumMod val="85000"/>
            </a:schemeClr>
          </a:solidFill>
        </p:spPr>
        <p:txBody>
          <a:bodyPr/>
          <a:lstStyle/>
          <a:p>
            <a:endParaRPr lang="en-US"/>
          </a:p>
        </p:txBody>
      </p:sp>
      <p:sp>
        <p:nvSpPr>
          <p:cNvPr id="11" name="Rectangle 10"/>
          <p:cNvSpPr/>
          <p:nvPr userDrawn="1"/>
        </p:nvSpPr>
        <p:spPr>
          <a:xfrm>
            <a:off x="3822938" y="1987034"/>
            <a:ext cx="749856"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794" y="4501634"/>
            <a:ext cx="1078606" cy="3693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2"/>
          </p:nvPr>
        </p:nvSpPr>
        <p:spPr>
          <a:xfrm>
            <a:off x="3822938" y="1980994"/>
            <a:ext cx="3107214" cy="365760"/>
          </a:xfrm>
          <a:prstGeom prst="rect">
            <a:avLst/>
          </a:prstGeom>
        </p:spPr>
        <p:txBody>
          <a:bodyPr>
            <a:normAutofit/>
          </a:bodyPr>
          <a:lstStyle>
            <a:lvl1pPr marL="0" indent="0">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5" name="Text Placeholder 24"/>
          <p:cNvSpPr>
            <a:spLocks noGrp="1"/>
          </p:cNvSpPr>
          <p:nvPr>
            <p:ph type="body" sz="quarter" idx="13"/>
          </p:nvPr>
        </p:nvSpPr>
        <p:spPr>
          <a:xfrm>
            <a:off x="4635909" y="2538414"/>
            <a:ext cx="2294732" cy="7080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6" name="Text Placeholder 22"/>
          <p:cNvSpPr>
            <a:spLocks noGrp="1"/>
          </p:cNvSpPr>
          <p:nvPr>
            <p:ph type="body" sz="quarter" idx="14"/>
          </p:nvPr>
        </p:nvSpPr>
        <p:spPr>
          <a:xfrm>
            <a:off x="2540512" y="4495594"/>
            <a:ext cx="3107214" cy="365760"/>
          </a:xfrm>
          <a:prstGeom prst="rect">
            <a:avLst/>
          </a:prstGeom>
        </p:spPr>
        <p:txBody>
          <a:bodyPr>
            <a:normAutofit/>
          </a:bodyPr>
          <a:lstStyle>
            <a:lvl1pPr marL="0" indent="0" algn="r">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7" name="Text Placeholder 24"/>
          <p:cNvSpPr>
            <a:spLocks noGrp="1"/>
          </p:cNvSpPr>
          <p:nvPr>
            <p:ph type="body" sz="quarter" idx="15"/>
          </p:nvPr>
        </p:nvSpPr>
        <p:spPr>
          <a:xfrm>
            <a:off x="2213663" y="5069249"/>
            <a:ext cx="2294732" cy="708025"/>
          </a:xfrm>
          <a:prstGeom prst="rect">
            <a:avLst/>
          </a:prstGeom>
        </p:spPr>
        <p:txBody>
          <a:bodyPr>
            <a:normAutofit/>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2198092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and Full Screen">
    <p:spTree>
      <p:nvGrpSpPr>
        <p:cNvPr id="1" name=""/>
        <p:cNvGrpSpPr/>
        <p:nvPr/>
      </p:nvGrpSpPr>
      <p:grpSpPr>
        <a:xfrm>
          <a:off x="0" y="0"/>
          <a:ext cx="0" cy="0"/>
          <a:chOff x="0" y="0"/>
          <a:chExt cx="0" cy="0"/>
        </a:xfrm>
      </p:grpSpPr>
      <p:sp>
        <p:nvSpPr>
          <p:cNvPr id="12" name="Background White"/>
          <p:cNvSpPr/>
          <p:nvPr userDrawn="1"/>
        </p:nvSpPr>
        <p:spPr>
          <a:xfrm>
            <a:off x="2854009" y="0"/>
            <a:ext cx="3437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4371863" y="5700071"/>
            <a:ext cx="615874" cy="584775"/>
          </a:xfrm>
          <a:prstGeom prst="rect">
            <a:avLst/>
          </a:prstGeom>
        </p:spPr>
        <p:txBody>
          <a:bodyPr wrap="none">
            <a:spAutoFit/>
          </a:bodyPr>
          <a:lstStyle/>
          <a:p>
            <a:r>
              <a:rPr lang="en-US" sz="3200">
                <a:solidFill>
                  <a:schemeClr val="accent6"/>
                </a:solidFill>
                <a:latin typeface="FontAwesome" pitchFamily="2" charset="0"/>
              </a:rPr>
              <a:t></a:t>
            </a:r>
            <a:endParaRPr lang="en-US" sz="3200">
              <a:solidFill>
                <a:schemeClr val="accent6"/>
              </a:solidFill>
            </a:endParaRPr>
          </a:p>
        </p:txBody>
      </p:sp>
      <p:sp>
        <p:nvSpPr>
          <p:cNvPr id="5" name="Text Placeholder 4"/>
          <p:cNvSpPr>
            <a:spLocks noGrp="1"/>
          </p:cNvSpPr>
          <p:nvPr userDrawn="1">
            <p:ph type="body" sz="quarter" idx="11"/>
          </p:nvPr>
        </p:nvSpPr>
        <p:spPr>
          <a:xfrm>
            <a:off x="3272406" y="2322514"/>
            <a:ext cx="2680563" cy="16716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4"/>
          <p:cNvSpPr>
            <a:spLocks noGrp="1"/>
          </p:cNvSpPr>
          <p:nvPr>
            <p:ph type="body" sz="quarter" idx="12"/>
          </p:nvPr>
        </p:nvSpPr>
        <p:spPr>
          <a:xfrm>
            <a:off x="3272332" y="1012369"/>
            <a:ext cx="2680563" cy="584775"/>
          </a:xfrm>
          <a:prstGeom prst="rect">
            <a:avLst/>
          </a:prstGeom>
        </p:spPr>
        <p:txBody>
          <a:bodyPr/>
          <a:lstStyle>
            <a:lvl1pPr marL="0" indent="0">
              <a:buNone/>
              <a:defRPr sz="3200">
                <a:solidFill>
                  <a:schemeClr val="tx1">
                    <a:lumMod val="50000"/>
                    <a:lumOff val="50000"/>
                  </a:schemeClr>
                </a:solidFill>
                <a:latin typeface="GeosansLight" panose="02000603020000020003" pitchFamily="2" charset="0"/>
                <a:ea typeface="Open Sans" panose="020B0606030504020204" pitchFamily="34" charset="0"/>
                <a:cs typeface="Open Sans" panose="020B0606030504020204" pitchFamily="34" charset="0"/>
              </a:defRPr>
            </a:lvl1pPr>
          </a:lstStyle>
          <a:p>
            <a:pPr lvl="0"/>
            <a:endParaRPr lang="en-US"/>
          </a:p>
        </p:txBody>
      </p:sp>
      <p:sp>
        <p:nvSpPr>
          <p:cNvPr id="29" name="Text Placeholder 4"/>
          <p:cNvSpPr>
            <a:spLocks noGrp="1"/>
          </p:cNvSpPr>
          <p:nvPr>
            <p:ph type="body" sz="quarter" idx="13"/>
          </p:nvPr>
        </p:nvSpPr>
        <p:spPr>
          <a:xfrm>
            <a:off x="3272332" y="1620487"/>
            <a:ext cx="2680563" cy="37056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4"/>
          <p:cNvSpPr>
            <a:spLocks noGrp="1"/>
          </p:cNvSpPr>
          <p:nvPr>
            <p:ph type="body" sz="quarter" idx="14"/>
          </p:nvPr>
        </p:nvSpPr>
        <p:spPr>
          <a:xfrm>
            <a:off x="32723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4"/>
          <p:cNvSpPr>
            <a:spLocks noGrp="1"/>
          </p:cNvSpPr>
          <p:nvPr>
            <p:ph type="body" sz="quarter" idx="15"/>
          </p:nvPr>
        </p:nvSpPr>
        <p:spPr>
          <a:xfrm>
            <a:off x="46524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1774632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d Full Screen 2">
    <p:spTree>
      <p:nvGrpSpPr>
        <p:cNvPr id="1" name=""/>
        <p:cNvGrpSpPr/>
        <p:nvPr/>
      </p:nvGrpSpPr>
      <p:grpSpPr>
        <a:xfrm>
          <a:off x="0" y="0"/>
          <a:ext cx="0" cy="0"/>
          <a:chOff x="0" y="0"/>
          <a:chExt cx="0" cy="0"/>
        </a:xfrm>
      </p:grpSpPr>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2854009" y="1"/>
            <a:ext cx="3437571" cy="4365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1" hasCustomPrompt="1"/>
          </p:nvPr>
        </p:nvSpPr>
        <p:spPr>
          <a:xfrm>
            <a:off x="4113725" y="436841"/>
            <a:ext cx="919132" cy="246888"/>
          </a:xfrm>
          <a:prstGeom prst="rect">
            <a:avLst/>
          </a:prstGeom>
          <a:solidFill>
            <a:schemeClr val="accent6"/>
          </a:solidFill>
        </p:spPr>
        <p:txBody>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BRAND NAME</a:t>
            </a:r>
          </a:p>
        </p:txBody>
      </p:sp>
      <p:sp>
        <p:nvSpPr>
          <p:cNvPr id="8" name="Text Placeholder 7"/>
          <p:cNvSpPr>
            <a:spLocks noGrp="1"/>
          </p:cNvSpPr>
          <p:nvPr>
            <p:ph type="body" sz="quarter" idx="12"/>
          </p:nvPr>
        </p:nvSpPr>
        <p:spPr>
          <a:xfrm>
            <a:off x="3370054" y="825394"/>
            <a:ext cx="2405480" cy="5667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10" name="Chart Placeholder 9"/>
          <p:cNvSpPr>
            <a:spLocks noGrp="1"/>
          </p:cNvSpPr>
          <p:nvPr>
            <p:ph type="chart" sz="quarter" idx="13"/>
          </p:nvPr>
        </p:nvSpPr>
        <p:spPr>
          <a:xfrm>
            <a:off x="3370054" y="1912938"/>
            <a:ext cx="2405480" cy="2038350"/>
          </a:xfrm>
          <a:prstGeom prst="rect">
            <a:avLst/>
          </a:prstGeom>
        </p:spPr>
        <p:txBody>
          <a:bodyPr/>
          <a:lstStyle>
            <a:lvl1pPr>
              <a:defRPr>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690106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41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7F736-EDC7-422B-9CDD-B616D3738696}"/>
              </a:ext>
            </a:extLst>
          </p:cNvPr>
          <p:cNvSpPr>
            <a:spLocks noGrp="1"/>
          </p:cNvSpPr>
          <p:nvPr>
            <p:ph type="title"/>
          </p:nvPr>
        </p:nvSpPr>
        <p:spPr>
          <a:xfrm>
            <a:off x="623996" y="1709739"/>
            <a:ext cx="7888070" cy="2852737"/>
          </a:xfrm>
        </p:spPr>
        <p:txBody>
          <a:bodyPr anchor="b"/>
          <a:lstStyle>
            <a:lvl1pPr>
              <a:defRPr sz="4501"/>
            </a:lvl1pPr>
          </a:lstStyle>
          <a:p>
            <a:r>
              <a:rPr lang="zh-CN" altLang="en-US"/>
              <a:t>单击此处编辑母版标题样式</a:t>
            </a:r>
          </a:p>
        </p:txBody>
      </p:sp>
      <p:sp>
        <p:nvSpPr>
          <p:cNvPr id="3" name="文本占位符 2">
            <a:extLst>
              <a:ext uri="{FF2B5EF4-FFF2-40B4-BE49-F238E27FC236}">
                <a16:creationId xmlns:a16="http://schemas.microsoft.com/office/drawing/2014/main" id="{38731489-4143-46B4-AD39-669AD536CDB2}"/>
              </a:ext>
            </a:extLst>
          </p:cNvPr>
          <p:cNvSpPr>
            <a:spLocks noGrp="1"/>
          </p:cNvSpPr>
          <p:nvPr>
            <p:ph type="body" idx="1"/>
          </p:nvPr>
        </p:nvSpPr>
        <p:spPr>
          <a:xfrm>
            <a:off x="623996" y="4589464"/>
            <a:ext cx="7888070" cy="1500187"/>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60E4B1-D74A-48F4-B413-023EF788E3F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5" name="页脚占位符 4">
            <a:extLst>
              <a:ext uri="{FF2B5EF4-FFF2-40B4-BE49-F238E27FC236}">
                <a16:creationId xmlns:a16="http://schemas.microsoft.com/office/drawing/2014/main" id="{EEB158E6-EE8C-485C-B057-6E9833929E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0E59F-DC8E-401F-8390-6BFB4F90CC04}"/>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6488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154D-4434-4EB3-A7F2-4D669184C2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C20FBC-BAA7-4B3D-840B-CEB5E630D46E}"/>
              </a:ext>
            </a:extLst>
          </p:cNvPr>
          <p:cNvSpPr>
            <a:spLocks noGrp="1"/>
          </p:cNvSpPr>
          <p:nvPr>
            <p:ph sz="half" idx="1"/>
          </p:nvPr>
        </p:nvSpPr>
        <p:spPr>
          <a:xfrm>
            <a:off x="628759"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DB4344-DB94-498B-8CCE-7D3C0FA8BE58}"/>
              </a:ext>
            </a:extLst>
          </p:cNvPr>
          <p:cNvSpPr>
            <a:spLocks noGrp="1"/>
          </p:cNvSpPr>
          <p:nvPr>
            <p:ph sz="half" idx="2"/>
          </p:nvPr>
        </p:nvSpPr>
        <p:spPr>
          <a:xfrm>
            <a:off x="4629954"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1537BE-0936-4BD3-8233-0A623ED2E8B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6" name="页脚占位符 5">
            <a:extLst>
              <a:ext uri="{FF2B5EF4-FFF2-40B4-BE49-F238E27FC236}">
                <a16:creationId xmlns:a16="http://schemas.microsoft.com/office/drawing/2014/main" id="{07BEABBF-DA91-434D-BD88-AED647323C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241D5-1EC2-4FA7-8A26-984978736033}"/>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93080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E1B3C-77B4-47BE-AD62-45CB3E57A715}"/>
              </a:ext>
            </a:extLst>
          </p:cNvPr>
          <p:cNvSpPr>
            <a:spLocks noGrp="1"/>
          </p:cNvSpPr>
          <p:nvPr>
            <p:ph type="title"/>
          </p:nvPr>
        </p:nvSpPr>
        <p:spPr>
          <a:xfrm>
            <a:off x="629950" y="365126"/>
            <a:ext cx="788807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08382C-1C0C-4A6E-A084-6F7821556F90}"/>
              </a:ext>
            </a:extLst>
          </p:cNvPr>
          <p:cNvSpPr>
            <a:spLocks noGrp="1"/>
          </p:cNvSpPr>
          <p:nvPr>
            <p:ph type="body" idx="1"/>
          </p:nvPr>
        </p:nvSpPr>
        <p:spPr>
          <a:xfrm>
            <a:off x="629951" y="1681163"/>
            <a:ext cx="3869012"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49DE530D-C20C-45C8-9433-8C791CB74ECF}"/>
              </a:ext>
            </a:extLst>
          </p:cNvPr>
          <p:cNvSpPr>
            <a:spLocks noGrp="1"/>
          </p:cNvSpPr>
          <p:nvPr>
            <p:ph sz="half" idx="2"/>
          </p:nvPr>
        </p:nvSpPr>
        <p:spPr>
          <a:xfrm>
            <a:off x="629951" y="2505075"/>
            <a:ext cx="386901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85F1BF-6831-4EEA-9502-8737207E9157}"/>
              </a:ext>
            </a:extLst>
          </p:cNvPr>
          <p:cNvSpPr>
            <a:spLocks noGrp="1"/>
          </p:cNvSpPr>
          <p:nvPr>
            <p:ph type="body" sz="quarter" idx="3"/>
          </p:nvPr>
        </p:nvSpPr>
        <p:spPr>
          <a:xfrm>
            <a:off x="4629954" y="1681163"/>
            <a:ext cx="3888066"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7E7081E-9AD6-4BBC-9830-34D01586E74E}"/>
              </a:ext>
            </a:extLst>
          </p:cNvPr>
          <p:cNvSpPr>
            <a:spLocks noGrp="1"/>
          </p:cNvSpPr>
          <p:nvPr>
            <p:ph sz="quarter" idx="4"/>
          </p:nvPr>
        </p:nvSpPr>
        <p:spPr>
          <a:xfrm>
            <a:off x="4629954" y="2505075"/>
            <a:ext cx="388806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5F7A24B-CEB4-42C8-8E03-42A0B252831F}"/>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8" name="页脚占位符 7">
            <a:extLst>
              <a:ext uri="{FF2B5EF4-FFF2-40B4-BE49-F238E27FC236}">
                <a16:creationId xmlns:a16="http://schemas.microsoft.com/office/drawing/2014/main" id="{4BAC8022-3321-4D23-A25F-9D4DC3E2FB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CFB1F4-09C6-4384-AC6B-8731BEB3935A}"/>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7756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2ECFA-E54B-4547-9CE8-3AAA12146E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2B33F3-86FC-4E3B-B72F-97B654C0DF3D}"/>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4" name="页脚占位符 3">
            <a:extLst>
              <a:ext uri="{FF2B5EF4-FFF2-40B4-BE49-F238E27FC236}">
                <a16:creationId xmlns:a16="http://schemas.microsoft.com/office/drawing/2014/main" id="{E905557A-169C-44CC-AC64-14B31F8C66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07F4CE-51E2-443A-85A6-5D03B95C9A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426768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3097DD-B0C2-4B31-A3D9-1C043F0C9C25}"/>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3" name="页脚占位符 2">
            <a:extLst>
              <a:ext uri="{FF2B5EF4-FFF2-40B4-BE49-F238E27FC236}">
                <a16:creationId xmlns:a16="http://schemas.microsoft.com/office/drawing/2014/main" id="{78D9A4EB-7787-4F18-8AB1-F2DFD2FE8D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79D312-A764-46AE-8920-839C3F6CB396}"/>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35103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DEB6E-0B21-4A47-9DA5-9DAE5668ADF4}"/>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F7C7755-FE9B-448C-8EAE-A3EE105539D0}"/>
              </a:ext>
            </a:extLst>
          </p:cNvPr>
          <p:cNvSpPr>
            <a:spLocks noGrp="1"/>
          </p:cNvSpPr>
          <p:nvPr>
            <p:ph idx="1"/>
          </p:nvPr>
        </p:nvSpPr>
        <p:spPr>
          <a:xfrm>
            <a:off x="3888066" y="987426"/>
            <a:ext cx="462995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73E3E1A-B3A7-4AF8-B2A6-CDB67D0F6680}"/>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869F2B5-3E04-47E9-B63A-73F03019E5F1}"/>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6" name="页脚占位符 5">
            <a:extLst>
              <a:ext uri="{FF2B5EF4-FFF2-40B4-BE49-F238E27FC236}">
                <a16:creationId xmlns:a16="http://schemas.microsoft.com/office/drawing/2014/main" id="{73F52660-90A0-480C-983E-CBDBB96BAF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486ED9-E983-4909-BF6C-F63BEA140B2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67180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C540B-D875-46F8-A537-1765A48E7325}"/>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E9EBF87-B7E5-4296-BE4C-9B662E5AD243}"/>
              </a:ext>
            </a:extLst>
          </p:cNvPr>
          <p:cNvSpPr>
            <a:spLocks noGrp="1"/>
          </p:cNvSpPr>
          <p:nvPr>
            <p:ph type="pic" idx="1"/>
          </p:nvPr>
        </p:nvSpPr>
        <p:spPr>
          <a:xfrm>
            <a:off x="3888066" y="987426"/>
            <a:ext cx="4629954" cy="4873625"/>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endParaRPr lang="zh-CN" altLang="en-US"/>
          </a:p>
        </p:txBody>
      </p:sp>
      <p:sp>
        <p:nvSpPr>
          <p:cNvPr id="4" name="文本占位符 3">
            <a:extLst>
              <a:ext uri="{FF2B5EF4-FFF2-40B4-BE49-F238E27FC236}">
                <a16:creationId xmlns:a16="http://schemas.microsoft.com/office/drawing/2014/main" id="{5091CAD6-4EF0-43BB-A0B4-606667818813}"/>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534FF73-C11A-4504-9607-FBBAD61B6254}"/>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2023/09/26</a:t>
            </a:fld>
            <a:endParaRPr lang="zh-CN" altLang="en-US"/>
          </a:p>
        </p:txBody>
      </p:sp>
      <p:sp>
        <p:nvSpPr>
          <p:cNvPr id="6" name="页脚占位符 5">
            <a:extLst>
              <a:ext uri="{FF2B5EF4-FFF2-40B4-BE49-F238E27FC236}">
                <a16:creationId xmlns:a16="http://schemas.microsoft.com/office/drawing/2014/main" id="{ED122F88-98E0-4857-8D45-0A729A4034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FA63C9-E5EC-463F-B683-82E484A0343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65427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E24E5E-AB78-4BE9-AEBE-13F8A064751F}"/>
              </a:ext>
            </a:extLst>
          </p:cNvPr>
          <p:cNvSpPr>
            <a:spLocks noGrp="1"/>
          </p:cNvSpPr>
          <p:nvPr>
            <p:ph type="title"/>
          </p:nvPr>
        </p:nvSpPr>
        <p:spPr>
          <a:xfrm>
            <a:off x="628759" y="365126"/>
            <a:ext cx="788807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3AEDAE6-3AF7-46B5-B80C-A49DBC05E10D}"/>
              </a:ext>
            </a:extLst>
          </p:cNvPr>
          <p:cNvSpPr>
            <a:spLocks noGrp="1"/>
          </p:cNvSpPr>
          <p:nvPr>
            <p:ph type="body" idx="1"/>
          </p:nvPr>
        </p:nvSpPr>
        <p:spPr>
          <a:xfrm>
            <a:off x="628759" y="1825625"/>
            <a:ext cx="788807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a:extLst>
              <a:ext uri="{FF2B5EF4-FFF2-40B4-BE49-F238E27FC236}">
                <a16:creationId xmlns:a16="http://schemas.microsoft.com/office/drawing/2014/main" id="{1F34B37A-AB5E-45E4-AFEF-8D849C698896}"/>
              </a:ext>
            </a:extLst>
          </p:cNvPr>
          <p:cNvSpPr>
            <a:spLocks noGrp="1"/>
          </p:cNvSpPr>
          <p:nvPr>
            <p:ph type="ftr" sz="quarter" idx="3"/>
          </p:nvPr>
        </p:nvSpPr>
        <p:spPr>
          <a:xfrm>
            <a:off x="3029476" y="6356351"/>
            <a:ext cx="308663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FB780660-B258-4D61-92DB-24CE5526F25A}"/>
              </a:ext>
            </a:extLst>
          </p:cNvPr>
          <p:cNvSpPr>
            <a:spLocks noGrp="1"/>
          </p:cNvSpPr>
          <p:nvPr>
            <p:ph type="sldNum" sz="quarter" idx="4"/>
          </p:nvPr>
        </p:nvSpPr>
        <p:spPr>
          <a:xfrm>
            <a:off x="6459072" y="6356351"/>
            <a:ext cx="2057757"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72AF17-D5F7-4535-B112-E5B9115149C2}" type="slidenum">
              <a:rPr lang="zh-CN" altLang="en-US" smtClean="0"/>
              <a:pPr/>
              <a:t>‹#›</a:t>
            </a:fld>
            <a:endParaRPr lang="zh-CN" altLang="en-US" dirty="0"/>
          </a:p>
        </p:txBody>
      </p:sp>
      <p:pic>
        <p:nvPicPr>
          <p:cNvPr id="8" name="图片 7">
            <a:extLst>
              <a:ext uri="{FF2B5EF4-FFF2-40B4-BE49-F238E27FC236}">
                <a16:creationId xmlns:a16="http://schemas.microsoft.com/office/drawing/2014/main" id="{09EC5B8F-EE19-4BBA-B284-F4F050D7E4BC}"/>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4955" y="6270727"/>
            <a:ext cx="539349" cy="539349"/>
          </a:xfrm>
          <a:prstGeom prst="rect">
            <a:avLst/>
          </a:prstGeom>
        </p:spPr>
      </p:pic>
      <p:sp>
        <p:nvSpPr>
          <p:cNvPr id="10" name="矩形 9">
            <a:extLst>
              <a:ext uri="{FF2B5EF4-FFF2-40B4-BE49-F238E27FC236}">
                <a16:creationId xmlns:a16="http://schemas.microsoft.com/office/drawing/2014/main" id="{5ECDA556-A81B-42B5-A805-85AFEF2BFD71}"/>
              </a:ext>
            </a:extLst>
          </p:cNvPr>
          <p:cNvSpPr/>
          <p:nvPr userDrawn="1"/>
        </p:nvSpPr>
        <p:spPr>
          <a:xfrm flipV="1">
            <a:off x="0" y="6813761"/>
            <a:ext cx="9145587"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1" name="矩形 10">
            <a:extLst>
              <a:ext uri="{FF2B5EF4-FFF2-40B4-BE49-F238E27FC236}">
                <a16:creationId xmlns:a16="http://schemas.microsoft.com/office/drawing/2014/main" id="{C069E3C8-CC5C-48E7-A9B0-488DF02AA533}"/>
              </a:ext>
            </a:extLst>
          </p:cNvPr>
          <p:cNvSpPr/>
          <p:nvPr userDrawn="1"/>
        </p:nvSpPr>
        <p:spPr>
          <a:xfrm flipV="1">
            <a:off x="1" y="571"/>
            <a:ext cx="9145587" cy="843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567AA58D-EC65-4F61-9BC5-D4E9553565CD}"/>
              </a:ext>
            </a:extLst>
          </p:cNvPr>
          <p:cNvCxnSpPr>
            <a:cxnSpLocks/>
          </p:cNvCxnSpPr>
          <p:nvPr userDrawn="1"/>
        </p:nvCxnSpPr>
        <p:spPr>
          <a:xfrm flipH="1">
            <a:off x="0" y="10400"/>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F2A4969-8D0D-480B-B325-3AD95B5CFAD6}"/>
              </a:ext>
            </a:extLst>
          </p:cNvPr>
          <p:cNvCxnSpPr>
            <a:cxnSpLocks/>
          </p:cNvCxnSpPr>
          <p:nvPr userDrawn="1"/>
        </p:nvCxnSpPr>
        <p:spPr>
          <a:xfrm flipH="1">
            <a:off x="9145584" y="12138"/>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24678B4-3C13-4530-9DC0-801CF3489B85}"/>
              </a:ext>
            </a:extLst>
          </p:cNvPr>
          <p:cNvCxnSpPr>
            <a:cxnSpLocks/>
          </p:cNvCxnSpPr>
          <p:nvPr userDrawn="1"/>
        </p:nvCxnSpPr>
        <p:spPr>
          <a:xfrm>
            <a:off x="1" y="111550"/>
            <a:ext cx="914558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D65862-7BE3-448C-9CF4-5F924E67A16A}"/>
              </a:ext>
            </a:extLst>
          </p:cNvPr>
          <p:cNvCxnSpPr>
            <a:cxnSpLocks/>
          </p:cNvCxnSpPr>
          <p:nvPr userDrawn="1"/>
        </p:nvCxnSpPr>
        <p:spPr>
          <a:xfrm>
            <a:off x="415392" y="6775033"/>
            <a:ext cx="8730196"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79608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660" r:id="rId13"/>
    <p:sldLayoutId id="2147483650" r:id="rId14"/>
    <p:sldLayoutId id="2147483659" r:id="rId15"/>
    <p:sldLayoutId id="2147483651" r:id="rId16"/>
    <p:sldLayoutId id="2147483652" r:id="rId17"/>
    <p:sldLayoutId id="2147483653" r:id="rId18"/>
    <p:sldLayoutId id="2147483654" r:id="rId19"/>
    <p:sldLayoutId id="2147483655" r:id="rId20"/>
    <p:sldLayoutId id="2147483656" r:id="rId21"/>
    <p:sldLayoutId id="2147483658" r:id="rId22"/>
    <p:sldLayoutId id="2147483661" r:id="rId23"/>
    <p:sldLayoutId id="2147483662" r:id="rId24"/>
    <p:sldLayoutId id="2147483958" r:id="rId25"/>
  </p:sldLayoutIdLst>
  <p:txStyles>
    <p:title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9.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3.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3.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3.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34.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3.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3.tmp"/><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29.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slideLayout" Target="../slideLayouts/slideLayout7.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0.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slideLayout" Target="../slideLayouts/slideLayout7.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 Type="http://schemas.openxmlformats.org/officeDocument/2006/relationships/tags" Target="../tags/tag114.xml"/><Relationship Id="rId16" Type="http://schemas.openxmlformats.org/officeDocument/2006/relationships/tags" Target="../tags/tag128.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image" Target="../media/image3.tmp"/><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slideLayout" Target="../slideLayouts/slideLayout7.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tags" Target="../tags/tag146.xml"/><Relationship Id="rId2" Type="http://schemas.openxmlformats.org/officeDocument/2006/relationships/tags" Target="../tags/tag131.xml"/><Relationship Id="rId16" Type="http://schemas.openxmlformats.org/officeDocument/2006/relationships/tags" Target="../tags/tag145.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19" Type="http://schemas.openxmlformats.org/officeDocument/2006/relationships/image" Target="../media/image3.tmp"/><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46.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3.tmp"/><Relationship Id="rId5" Type="http://schemas.openxmlformats.org/officeDocument/2006/relationships/tags" Target="../tags/tag151.xml"/><Relationship Id="rId10" Type="http://schemas.openxmlformats.org/officeDocument/2006/relationships/slideLayout" Target="../slideLayouts/slideLayout7.xml"/><Relationship Id="rId4" Type="http://schemas.openxmlformats.org/officeDocument/2006/relationships/tags" Target="../tags/tag150.xml"/><Relationship Id="rId9" Type="http://schemas.openxmlformats.org/officeDocument/2006/relationships/tags" Target="../tags/tag1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8.xml"/><Relationship Id="rId1" Type="http://schemas.openxmlformats.org/officeDocument/2006/relationships/tags" Target="../tags/tag15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a:extLst>
              <a:ext uri="{FF2B5EF4-FFF2-40B4-BE49-F238E27FC236}">
                <a16:creationId xmlns:a16="http://schemas.microsoft.com/office/drawing/2014/main" id="{257EDBCA-088B-4352-B7A3-84C53E6641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90" r="849" b="979"/>
          <a:stretch/>
        </p:blipFill>
        <p:spPr>
          <a:xfrm>
            <a:off x="0" y="85125"/>
            <a:ext cx="9145588" cy="6726381"/>
          </a:xfrm>
          <a:prstGeom prst="rect">
            <a:avLst/>
          </a:prstGeom>
        </p:spPr>
      </p:pic>
      <p:sp>
        <p:nvSpPr>
          <p:cNvPr id="5" name="TextBox 4">
            <a:extLst>
              <a:ext uri="{FF2B5EF4-FFF2-40B4-BE49-F238E27FC236}">
                <a16:creationId xmlns:a16="http://schemas.microsoft.com/office/drawing/2014/main" id="{079BC94D-07D4-428A-9AAC-755689A7B57D}"/>
              </a:ext>
            </a:extLst>
          </p:cNvPr>
          <p:cNvSpPr txBox="1"/>
          <p:nvPr/>
        </p:nvSpPr>
        <p:spPr>
          <a:xfrm>
            <a:off x="715378" y="1573329"/>
            <a:ext cx="6819496" cy="1077218"/>
          </a:xfrm>
          <a:prstGeom prst="rect">
            <a:avLst/>
          </a:prstGeom>
          <a:noFill/>
          <a:ln>
            <a:noFill/>
          </a:ln>
          <a:effectLst>
            <a:outerShdw blurRad="50800" dist="38100" dir="10800000" algn="r" rotWithShape="0">
              <a:prstClr val="black">
                <a:alpha val="40000"/>
              </a:prstClr>
            </a:outerShdw>
          </a:effectLst>
          <a:scene3d>
            <a:camera prst="orthographicFront"/>
            <a:lightRig rig="morning" dir="t"/>
          </a:scene3d>
          <a:sp3d>
            <a:bevelT/>
          </a:sp3d>
        </p:spPr>
        <p:txBody>
          <a:bodyPr wrap="none" rtlCol="0">
            <a:spAutoFit/>
          </a:bodyPr>
          <a:lstStyle/>
          <a:p>
            <a:pPr algn="ctr"/>
            <a:r>
              <a:rPr lang="en-US" altLang="zh-CN" sz="6400" b="1" dirty="0">
                <a:solidFill>
                  <a:srgbClr val="C00000"/>
                </a:solidFill>
                <a:latin typeface="Times New Roman" panose="02020603050405020304" pitchFamily="18" charset="0"/>
                <a:cs typeface="Times New Roman" panose="02020603050405020304" pitchFamily="18" charset="0"/>
              </a:rPr>
              <a:t>Operating Systems</a:t>
            </a:r>
            <a:endParaRPr lang="en-US" sz="6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CFD70B2-1C32-4B30-AEA0-5685A2415557}"/>
              </a:ext>
            </a:extLst>
          </p:cNvPr>
          <p:cNvSpPr txBox="1"/>
          <p:nvPr/>
        </p:nvSpPr>
        <p:spPr>
          <a:xfrm>
            <a:off x="1313509" y="4674831"/>
            <a:ext cx="5332651" cy="1200329"/>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Zhong</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（钟竞辉）</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a:p>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Office</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B3-515</a:t>
            </a:r>
          </a:p>
          <a:p>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Email</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jinghuizhong@scut.edu.cn</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84047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10</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834232" y="198438"/>
            <a:ext cx="7772400" cy="844550"/>
          </a:xfrm>
        </p:spPr>
        <p:txBody>
          <a:bodyPr>
            <a:normAutofit/>
          </a:bodyPr>
          <a:lstStyle/>
          <a:p>
            <a:pPr algn="ctr" eaLnBrk="1" hangingPunct="1"/>
            <a:r>
              <a:rPr lang="en-US" altLang="zh-CN" sz="3800" b="1" dirty="0">
                <a:solidFill>
                  <a:srgbClr val="003399"/>
                </a:solidFill>
                <a:ea typeface="宋体" panose="02010600030101010101" pitchFamily="2" charset="-122"/>
              </a:rPr>
              <a:t>Resource Usage</a:t>
            </a:r>
          </a:p>
        </p:txBody>
      </p:sp>
      <p:sp>
        <p:nvSpPr>
          <p:cNvPr id="5" name="灯片编号占位符 5"/>
          <p:cNvSpPr txBox="1">
            <a:spLocks noGrp="1" noChangeArrowheads="1"/>
          </p:cNvSpPr>
          <p:nvPr/>
        </p:nvSpPr>
        <p:spPr bwMode="auto">
          <a:xfrm>
            <a:off x="8712200" y="6400800"/>
            <a:ext cx="43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endParaRPr lang="zh-CN" altLang="en-US" sz="1600" dirty="0">
              <a:ea typeface="宋体" charset="0"/>
              <a:cs typeface="宋体" charset="0"/>
            </a:endParaRPr>
          </a:p>
        </p:txBody>
      </p:sp>
      <p:sp>
        <p:nvSpPr>
          <p:cNvPr id="7" name="Rectangle 3"/>
          <p:cNvSpPr txBox="1">
            <a:spLocks noChangeArrowheads="1"/>
          </p:cNvSpPr>
          <p:nvPr/>
        </p:nvSpPr>
        <p:spPr>
          <a:xfrm>
            <a:off x="473579" y="1372388"/>
            <a:ext cx="8492759" cy="4356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dirty="0">
                <a:latin typeface="Times New Roman" panose="02020603050405020304" pitchFamily="18" charset="0"/>
                <a:ea typeface="宋体" charset="0"/>
                <a:cs typeface="Times New Roman" panose="02020603050405020304" pitchFamily="18" charset="0"/>
              </a:rPr>
              <a:t>Sequence of events required to use a resource</a:t>
            </a:r>
          </a:p>
          <a:p>
            <a:pPr lvl="1">
              <a:buFont typeface="Wingdings" panose="05000000000000000000" pitchFamily="2" charset="2"/>
              <a:buChar char="ü"/>
            </a:pPr>
            <a:r>
              <a:rPr lang="en-US" dirty="0">
                <a:latin typeface="Times New Roman" panose="02020603050405020304" pitchFamily="18" charset="0"/>
                <a:ea typeface="宋体" charset="0"/>
                <a:cs typeface="Times New Roman" panose="02020603050405020304" pitchFamily="18" charset="0"/>
              </a:rPr>
              <a:t>request the resource</a:t>
            </a:r>
          </a:p>
          <a:p>
            <a:pPr lvl="1">
              <a:buFont typeface="Wingdings" panose="05000000000000000000" pitchFamily="2" charset="2"/>
              <a:buChar char="ü"/>
            </a:pPr>
            <a:r>
              <a:rPr lang="en-US" dirty="0">
                <a:latin typeface="Times New Roman" panose="02020603050405020304" pitchFamily="18" charset="0"/>
                <a:ea typeface="宋体" charset="0"/>
                <a:cs typeface="Times New Roman" panose="02020603050405020304" pitchFamily="18" charset="0"/>
              </a:rPr>
              <a:t>use the resource</a:t>
            </a:r>
          </a:p>
          <a:p>
            <a:pPr lvl="1">
              <a:buFont typeface="Wingdings" panose="05000000000000000000" pitchFamily="2" charset="2"/>
              <a:buChar char="ü"/>
            </a:pPr>
            <a:r>
              <a:rPr lang="en-US" dirty="0">
                <a:latin typeface="Times New Roman" panose="02020603050405020304" pitchFamily="18" charset="0"/>
                <a:ea typeface="宋体" charset="0"/>
                <a:cs typeface="Times New Roman" panose="02020603050405020304" pitchFamily="18" charset="0"/>
              </a:rPr>
              <a:t>release the resource</a:t>
            </a:r>
          </a:p>
          <a:p>
            <a:pPr>
              <a:buFont typeface="Wingdings" panose="05000000000000000000" pitchFamily="2" charset="2"/>
              <a:buChar char="l"/>
            </a:pPr>
            <a:endParaRPr lang="en-US" sz="2800" dirty="0">
              <a:latin typeface="Times New Roman" panose="02020603050405020304" pitchFamily="18" charset="0"/>
              <a:ea typeface="宋体" charset="0"/>
              <a:cs typeface="Times New Roman" panose="02020603050405020304" pitchFamily="18" charset="0"/>
            </a:endParaRPr>
          </a:p>
          <a:p>
            <a:pPr>
              <a:buFont typeface="Wingdings" panose="05000000000000000000" pitchFamily="2" charset="2"/>
              <a:buChar char="l"/>
            </a:pPr>
            <a:r>
              <a:rPr lang="en-US" dirty="0">
                <a:latin typeface="Times New Roman" panose="02020603050405020304" pitchFamily="18" charset="0"/>
                <a:ea typeface="宋体" charset="0"/>
                <a:cs typeface="Times New Roman" panose="02020603050405020304" pitchFamily="18" charset="0"/>
              </a:rPr>
              <a:t> Must wait if request is denied</a:t>
            </a:r>
          </a:p>
          <a:p>
            <a:pPr lvl="1">
              <a:buFont typeface="Wingdings" panose="05000000000000000000" pitchFamily="2" charset="2"/>
              <a:buChar char="ü"/>
            </a:pPr>
            <a:r>
              <a:rPr lang="en-US" dirty="0">
                <a:latin typeface="Times New Roman" panose="02020603050405020304" pitchFamily="18" charset="0"/>
                <a:ea typeface="宋体" charset="0"/>
                <a:cs typeface="Times New Roman" panose="02020603050405020304" pitchFamily="18" charset="0"/>
              </a:rPr>
              <a:t>requesting process may be blocked</a:t>
            </a:r>
          </a:p>
          <a:p>
            <a:pPr lvl="1">
              <a:buFont typeface="Wingdings" panose="05000000000000000000" pitchFamily="2" charset="2"/>
              <a:buChar char="ü"/>
            </a:pPr>
            <a:r>
              <a:rPr lang="en-US" dirty="0">
                <a:latin typeface="Times New Roman" panose="02020603050405020304" pitchFamily="18" charset="0"/>
                <a:ea typeface="宋体" charset="0"/>
                <a:cs typeface="Times New Roman" panose="02020603050405020304" pitchFamily="18" charset="0"/>
              </a:rPr>
              <a:t>may fail with error code</a:t>
            </a:r>
          </a:p>
        </p:txBody>
      </p:sp>
    </p:spTree>
    <p:extLst>
      <p:ext uri="{BB962C8B-B14F-4D97-AF65-F5344CB8AC3E}">
        <p14:creationId xmlns:p14="http://schemas.microsoft.com/office/powerpoint/2010/main" val="313736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11</a:t>
            </a:fld>
            <a:endParaRPr lang="en-US" sz="1400">
              <a:ea typeface="宋体" panose="02010600030101010101" pitchFamily="2" charset="-122"/>
            </a:endParaRPr>
          </a:p>
        </p:txBody>
      </p:sp>
      <p:sp>
        <p:nvSpPr>
          <p:cNvPr id="12" name="Rectangle 2"/>
          <p:cNvSpPr txBox="1">
            <a:spLocks noChangeArrowheads="1"/>
          </p:cNvSpPr>
          <p:nvPr/>
        </p:nvSpPr>
        <p:spPr>
          <a:xfrm>
            <a:off x="628650" y="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rgbClr val="003399"/>
                </a:solidFill>
                <a:latin typeface="Times New Roman" panose="02020603050405020304" pitchFamily="18" charset="0"/>
                <a:ea typeface="宋体" charset="0"/>
                <a:cs typeface="Times New Roman" panose="02020603050405020304" pitchFamily="18" charset="0"/>
              </a:rPr>
              <a:t>Resource </a:t>
            </a:r>
            <a:r>
              <a:rPr lang="en-US" altLang="zh-CN" sz="3800" b="1" dirty="0">
                <a:solidFill>
                  <a:srgbClr val="003399"/>
                </a:solidFill>
                <a:latin typeface="Times New Roman" panose="02020603050405020304" pitchFamily="18" charset="0"/>
                <a:ea typeface="宋体" charset="0"/>
                <a:cs typeface="Times New Roman" panose="02020603050405020304" pitchFamily="18" charset="0"/>
              </a:rPr>
              <a:t>Acquisition</a:t>
            </a:r>
            <a:endParaRPr lang="en-US" sz="3800" b="1" dirty="0">
              <a:solidFill>
                <a:srgbClr val="003399"/>
              </a:solidFill>
              <a:latin typeface="Times New Roman" panose="02020603050405020304" pitchFamily="18" charset="0"/>
              <a:ea typeface="宋体" charset="0"/>
              <a:cs typeface="Times New Roman" panose="02020603050405020304" pitchFamily="18" charset="0"/>
            </a:endParaRPr>
          </a:p>
        </p:txBody>
      </p:sp>
      <p:sp>
        <p:nvSpPr>
          <p:cNvPr id="13" name="Rectangle 3"/>
          <p:cNvSpPr txBox="1">
            <a:spLocks noChangeArrowheads="1"/>
          </p:cNvSpPr>
          <p:nvPr/>
        </p:nvSpPr>
        <p:spPr>
          <a:xfrm>
            <a:off x="292100" y="1181100"/>
            <a:ext cx="8559800" cy="5372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l"/>
            </a:pPr>
            <a:r>
              <a:rPr lang="en-US" dirty="0">
                <a:latin typeface="Times New Roman" panose="02020603050405020304" pitchFamily="18" charset="0"/>
                <a:ea typeface="宋体" charset="0"/>
                <a:cs typeface="Times New Roman" panose="02020603050405020304" pitchFamily="18" charset="0"/>
              </a:rPr>
              <a:t>Associate a semaphore with each resource :</a:t>
            </a:r>
          </a:p>
          <a:p>
            <a:pPr>
              <a:lnSpc>
                <a:spcPct val="80000"/>
              </a:lnSpc>
              <a:buFontTx/>
              <a:buNone/>
            </a:pPr>
            <a:endParaRPr lang="en-US" sz="2400" dirty="0">
              <a:latin typeface="Times New Roman" panose="02020603050405020304" pitchFamily="18" charset="0"/>
              <a:ea typeface="宋体" charset="0"/>
              <a:cs typeface="Times New Roman" panose="02020603050405020304" pitchFamily="18" charset="0"/>
            </a:endParaRPr>
          </a:p>
          <a:p>
            <a:pPr>
              <a:lnSpc>
                <a:spcPct val="80000"/>
              </a:lnSpc>
              <a:buFontTx/>
              <a:buNone/>
            </a:pPr>
            <a:r>
              <a:rPr lang="en-US" sz="2400" dirty="0" err="1">
                <a:latin typeface="Times New Roman" panose="02020603050405020304" pitchFamily="18" charset="0"/>
                <a:ea typeface="宋体" charset="0"/>
                <a:cs typeface="Times New Roman" panose="02020603050405020304" pitchFamily="18" charset="0"/>
              </a:rPr>
              <a:t>typedef</a:t>
            </a: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int</a:t>
            </a:r>
            <a:r>
              <a:rPr lang="en-US" sz="2400" dirty="0">
                <a:latin typeface="Times New Roman" panose="02020603050405020304" pitchFamily="18" charset="0"/>
                <a:ea typeface="宋体" charset="0"/>
                <a:cs typeface="Times New Roman" panose="02020603050405020304" pitchFamily="18" charset="0"/>
              </a:rPr>
              <a:t> semaphore;</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semaphore resource_1;</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semaphore resource_2;</a:t>
            </a:r>
          </a:p>
          <a:p>
            <a:pPr>
              <a:lnSpc>
                <a:spcPct val="80000"/>
              </a:lnSpc>
              <a:buFontTx/>
              <a:buNone/>
            </a:pPr>
            <a:endParaRPr lang="en-US" sz="2400" dirty="0">
              <a:latin typeface="Times New Roman" panose="02020603050405020304" pitchFamily="18" charset="0"/>
              <a:ea typeface="宋体" charset="0"/>
              <a:cs typeface="Times New Roman" panose="02020603050405020304" pitchFamily="18" charset="0"/>
            </a:endParaRP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void </a:t>
            </a:r>
            <a:r>
              <a:rPr lang="en-US" sz="2400" dirty="0" err="1">
                <a:latin typeface="Times New Roman" panose="02020603050405020304" pitchFamily="18" charset="0"/>
                <a:ea typeface="宋体" charset="0"/>
                <a:cs typeface="Times New Roman" panose="02020603050405020304" pitchFamily="18" charset="0"/>
              </a:rPr>
              <a:t>process_A</a:t>
            </a:r>
            <a:r>
              <a:rPr lang="en-US" sz="2400" dirty="0">
                <a:latin typeface="Times New Roman" panose="02020603050405020304" pitchFamily="18" charset="0"/>
                <a:ea typeface="宋体" charset="0"/>
                <a:cs typeface="Times New Roman" panose="02020603050405020304" pitchFamily="18" charset="0"/>
              </a:rPr>
              <a:t>(void) {            void </a:t>
            </a:r>
            <a:r>
              <a:rPr lang="en-US" sz="2400" dirty="0" err="1">
                <a:latin typeface="Times New Roman" panose="02020603050405020304" pitchFamily="18" charset="0"/>
                <a:ea typeface="宋体" charset="0"/>
                <a:cs typeface="Times New Roman" panose="02020603050405020304" pitchFamily="18" charset="0"/>
              </a:rPr>
              <a:t>process_B</a:t>
            </a:r>
            <a:r>
              <a:rPr lang="en-US" sz="2400" dirty="0">
                <a:latin typeface="Times New Roman" panose="02020603050405020304" pitchFamily="18" charset="0"/>
                <a:ea typeface="宋体" charset="0"/>
                <a:cs typeface="Times New Roman" panose="02020603050405020304" pitchFamily="18" charset="0"/>
              </a:rPr>
              <a:t>(void) {</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down(resource_1);                   down(resource_1);</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down(resource_2);                   down(resource_2);</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use_both_resources</a:t>
            </a: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use_both_resources</a:t>
            </a:r>
            <a:r>
              <a:rPr lang="en-US" sz="2400" dirty="0">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up(resource_2);                        up(resource_2);</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up(resource_1);                        up(resource_1);</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p>
        </p:txBody>
      </p:sp>
      <p:sp>
        <p:nvSpPr>
          <p:cNvPr id="4" name="TextBox 3"/>
          <p:cNvSpPr txBox="1"/>
          <p:nvPr/>
        </p:nvSpPr>
        <p:spPr>
          <a:xfrm>
            <a:off x="4463366" y="1960309"/>
            <a:ext cx="3834551"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All semaphores are initialized to 1.</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40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12</a:t>
            </a:fld>
            <a:endParaRPr lang="en-US" sz="1400">
              <a:ea typeface="宋体" panose="02010600030101010101" pitchFamily="2" charset="-122"/>
            </a:endParaRPr>
          </a:p>
        </p:txBody>
      </p:sp>
      <p:sp>
        <p:nvSpPr>
          <p:cNvPr id="12" name="Rectangle 2"/>
          <p:cNvSpPr txBox="1">
            <a:spLocks noChangeArrowheads="1"/>
          </p:cNvSpPr>
          <p:nvPr/>
        </p:nvSpPr>
        <p:spPr>
          <a:xfrm>
            <a:off x="628650" y="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rgbClr val="003399"/>
                </a:solidFill>
                <a:latin typeface="Times New Roman" panose="02020603050405020304" pitchFamily="18" charset="0"/>
                <a:ea typeface="宋体" charset="0"/>
                <a:cs typeface="Times New Roman" panose="02020603050405020304" pitchFamily="18" charset="0"/>
              </a:rPr>
              <a:t>Resource </a:t>
            </a:r>
            <a:r>
              <a:rPr lang="en-US" altLang="zh-CN" sz="3800" b="1" dirty="0">
                <a:solidFill>
                  <a:srgbClr val="003399"/>
                </a:solidFill>
                <a:latin typeface="Times New Roman" panose="02020603050405020304" pitchFamily="18" charset="0"/>
                <a:ea typeface="宋体" charset="0"/>
                <a:cs typeface="Times New Roman" panose="02020603050405020304" pitchFamily="18" charset="0"/>
              </a:rPr>
              <a:t>Acquisition</a:t>
            </a:r>
            <a:endParaRPr lang="en-US" sz="3800" b="1" dirty="0">
              <a:solidFill>
                <a:srgbClr val="003399"/>
              </a:solidFill>
              <a:latin typeface="Times New Roman" panose="02020603050405020304" pitchFamily="18" charset="0"/>
              <a:ea typeface="宋体" charset="0"/>
              <a:cs typeface="Times New Roman" panose="02020603050405020304" pitchFamily="18" charset="0"/>
            </a:endParaRPr>
          </a:p>
        </p:txBody>
      </p:sp>
      <p:sp>
        <p:nvSpPr>
          <p:cNvPr id="13" name="Rectangle 3"/>
          <p:cNvSpPr txBox="1">
            <a:spLocks noChangeArrowheads="1"/>
          </p:cNvSpPr>
          <p:nvPr/>
        </p:nvSpPr>
        <p:spPr>
          <a:xfrm>
            <a:off x="292100" y="1181100"/>
            <a:ext cx="8559800" cy="5372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l"/>
            </a:pPr>
            <a:r>
              <a:rPr lang="en-US" altLang="zh-CN" dirty="0">
                <a:latin typeface="Times New Roman" panose="02020603050405020304" pitchFamily="18" charset="0"/>
                <a:ea typeface="宋体" charset="0"/>
                <a:cs typeface="Times New Roman" panose="02020603050405020304" pitchFamily="18" charset="0"/>
              </a:rPr>
              <a:t>Code with a potential deadlock</a:t>
            </a:r>
            <a:r>
              <a:rPr lang="en-US" dirty="0">
                <a:latin typeface="Times New Roman" panose="02020603050405020304" pitchFamily="18" charset="0"/>
                <a:ea typeface="宋体" charset="0"/>
                <a:cs typeface="Times New Roman" panose="02020603050405020304" pitchFamily="18" charset="0"/>
              </a:rPr>
              <a:t> :</a:t>
            </a:r>
          </a:p>
          <a:p>
            <a:pPr>
              <a:lnSpc>
                <a:spcPct val="80000"/>
              </a:lnSpc>
              <a:buFontTx/>
              <a:buNone/>
            </a:pPr>
            <a:endParaRPr lang="en-US" sz="2400" dirty="0">
              <a:latin typeface="Times New Roman" panose="02020603050405020304" pitchFamily="18" charset="0"/>
              <a:ea typeface="宋体" charset="0"/>
              <a:cs typeface="Times New Roman" panose="02020603050405020304" pitchFamily="18" charset="0"/>
            </a:endParaRPr>
          </a:p>
          <a:p>
            <a:pPr>
              <a:lnSpc>
                <a:spcPct val="80000"/>
              </a:lnSpc>
              <a:buFontTx/>
              <a:buNone/>
            </a:pPr>
            <a:r>
              <a:rPr lang="en-US" sz="2400" dirty="0" err="1">
                <a:latin typeface="Times New Roman" panose="02020603050405020304" pitchFamily="18" charset="0"/>
                <a:ea typeface="宋体" charset="0"/>
                <a:cs typeface="Times New Roman" panose="02020603050405020304" pitchFamily="18" charset="0"/>
              </a:rPr>
              <a:t>typedef</a:t>
            </a: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int</a:t>
            </a:r>
            <a:r>
              <a:rPr lang="en-US" sz="2400" dirty="0">
                <a:latin typeface="Times New Roman" panose="02020603050405020304" pitchFamily="18" charset="0"/>
                <a:ea typeface="宋体" charset="0"/>
                <a:cs typeface="Times New Roman" panose="02020603050405020304" pitchFamily="18" charset="0"/>
              </a:rPr>
              <a:t> semaphore;</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semaphore resource_1;</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semaphore resource_2;</a:t>
            </a:r>
          </a:p>
          <a:p>
            <a:pPr>
              <a:lnSpc>
                <a:spcPct val="80000"/>
              </a:lnSpc>
              <a:buFontTx/>
              <a:buNone/>
            </a:pPr>
            <a:endParaRPr lang="en-US" sz="2400" dirty="0">
              <a:latin typeface="Times New Roman" panose="02020603050405020304" pitchFamily="18" charset="0"/>
              <a:ea typeface="宋体" charset="0"/>
              <a:cs typeface="Times New Roman" panose="02020603050405020304" pitchFamily="18" charset="0"/>
            </a:endParaRP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void </a:t>
            </a:r>
            <a:r>
              <a:rPr lang="en-US" sz="2400" dirty="0" err="1">
                <a:latin typeface="Times New Roman" panose="02020603050405020304" pitchFamily="18" charset="0"/>
                <a:ea typeface="宋体" charset="0"/>
                <a:cs typeface="Times New Roman" panose="02020603050405020304" pitchFamily="18" charset="0"/>
              </a:rPr>
              <a:t>process_A</a:t>
            </a:r>
            <a:r>
              <a:rPr lang="en-US" sz="2400" dirty="0">
                <a:latin typeface="Times New Roman" panose="02020603050405020304" pitchFamily="18" charset="0"/>
                <a:ea typeface="宋体" charset="0"/>
                <a:cs typeface="Times New Roman" panose="02020603050405020304" pitchFamily="18" charset="0"/>
              </a:rPr>
              <a:t>(void) {            void </a:t>
            </a:r>
            <a:r>
              <a:rPr lang="en-US" sz="2400" dirty="0" err="1">
                <a:latin typeface="Times New Roman" panose="02020603050405020304" pitchFamily="18" charset="0"/>
                <a:ea typeface="宋体" charset="0"/>
                <a:cs typeface="Times New Roman" panose="02020603050405020304" pitchFamily="18" charset="0"/>
              </a:rPr>
              <a:t>process_B</a:t>
            </a:r>
            <a:r>
              <a:rPr lang="en-US" sz="2400" dirty="0">
                <a:latin typeface="Times New Roman" panose="02020603050405020304" pitchFamily="18" charset="0"/>
                <a:ea typeface="宋体" charset="0"/>
                <a:cs typeface="Times New Roman" panose="02020603050405020304" pitchFamily="18" charset="0"/>
              </a:rPr>
              <a:t>(void) {</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a:solidFill>
                  <a:srgbClr val="0000FF"/>
                </a:solidFill>
                <a:latin typeface="Times New Roman" panose="02020603050405020304" pitchFamily="18" charset="0"/>
                <a:ea typeface="宋体" charset="0"/>
                <a:cs typeface="Times New Roman" panose="02020603050405020304" pitchFamily="18" charset="0"/>
              </a:rPr>
              <a:t> down(resource_1);                   </a:t>
            </a:r>
            <a:r>
              <a:rPr lang="en-US" sz="2400" dirty="0">
                <a:solidFill>
                  <a:srgbClr val="FF0000"/>
                </a:solidFill>
                <a:latin typeface="Times New Roman" panose="02020603050405020304" pitchFamily="18" charset="0"/>
                <a:ea typeface="宋体" charset="0"/>
                <a:cs typeface="Times New Roman" panose="02020603050405020304" pitchFamily="18" charset="0"/>
              </a:rPr>
              <a:t>down(resource_</a:t>
            </a:r>
            <a:r>
              <a:rPr lang="en-US" altLang="zh-CN" sz="2400" dirty="0">
                <a:solidFill>
                  <a:srgbClr val="FF0000"/>
                </a:solidFill>
                <a:latin typeface="Times New Roman" panose="02020603050405020304" pitchFamily="18" charset="0"/>
                <a:ea typeface="宋体" charset="0"/>
                <a:cs typeface="Times New Roman" panose="02020603050405020304" pitchFamily="18" charset="0"/>
              </a:rPr>
              <a:t>2</a:t>
            </a:r>
            <a:r>
              <a:rPr lang="en-US" sz="2400" dirty="0">
                <a:solidFill>
                  <a:srgbClr val="FF0000"/>
                </a:solidFill>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a:solidFill>
                  <a:srgbClr val="FF0000"/>
                </a:solidFill>
                <a:latin typeface="Times New Roman" panose="02020603050405020304" pitchFamily="18" charset="0"/>
                <a:ea typeface="宋体" charset="0"/>
                <a:cs typeface="Times New Roman" panose="02020603050405020304" pitchFamily="18" charset="0"/>
              </a:rPr>
              <a:t>down(resource_2);                   </a:t>
            </a:r>
            <a:r>
              <a:rPr lang="en-US" sz="2400" dirty="0">
                <a:solidFill>
                  <a:srgbClr val="0000FF"/>
                </a:solidFill>
                <a:latin typeface="Times New Roman" panose="02020603050405020304" pitchFamily="18" charset="0"/>
                <a:ea typeface="宋体" charset="0"/>
                <a:cs typeface="Times New Roman" panose="02020603050405020304" pitchFamily="18" charset="0"/>
              </a:rPr>
              <a:t>down(resource_</a:t>
            </a:r>
            <a:r>
              <a:rPr lang="en-US" altLang="zh-CN" sz="2400" dirty="0">
                <a:solidFill>
                  <a:srgbClr val="0000FF"/>
                </a:solidFill>
                <a:latin typeface="Times New Roman" panose="02020603050405020304" pitchFamily="18" charset="0"/>
                <a:ea typeface="宋体" charset="0"/>
                <a:cs typeface="Times New Roman" panose="02020603050405020304" pitchFamily="18" charset="0"/>
              </a:rPr>
              <a:t>1</a:t>
            </a:r>
            <a:r>
              <a:rPr lang="en-US" sz="2400" dirty="0">
                <a:solidFill>
                  <a:srgbClr val="0000FF"/>
                </a:solidFill>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use_both_resources</a:t>
            </a:r>
            <a:r>
              <a:rPr lang="en-US" sz="2400" dirty="0">
                <a:latin typeface="Times New Roman" panose="02020603050405020304" pitchFamily="18" charset="0"/>
                <a:ea typeface="宋体" charset="0"/>
                <a:cs typeface="Times New Roman" panose="02020603050405020304" pitchFamily="18" charset="0"/>
              </a:rPr>
              <a:t>();              </a:t>
            </a:r>
            <a:r>
              <a:rPr lang="en-US" sz="2400" dirty="0" err="1">
                <a:latin typeface="Times New Roman" panose="02020603050405020304" pitchFamily="18" charset="0"/>
                <a:ea typeface="宋体" charset="0"/>
                <a:cs typeface="Times New Roman" panose="02020603050405020304" pitchFamily="18" charset="0"/>
              </a:rPr>
              <a:t>use_both_resources</a:t>
            </a:r>
            <a:r>
              <a:rPr lang="en-US" sz="2400" dirty="0">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a:solidFill>
                  <a:srgbClr val="FF0000"/>
                </a:solidFill>
                <a:latin typeface="Times New Roman" panose="02020603050405020304" pitchFamily="18" charset="0"/>
                <a:ea typeface="宋体" charset="0"/>
                <a:cs typeface="Times New Roman" panose="02020603050405020304" pitchFamily="18" charset="0"/>
              </a:rPr>
              <a:t>up(resource_2);                        </a:t>
            </a:r>
            <a:r>
              <a:rPr lang="en-US" sz="2400" dirty="0">
                <a:solidFill>
                  <a:srgbClr val="0000FF"/>
                </a:solidFill>
                <a:latin typeface="Times New Roman" panose="02020603050405020304" pitchFamily="18" charset="0"/>
                <a:ea typeface="宋体" charset="0"/>
                <a:cs typeface="Times New Roman" panose="02020603050405020304" pitchFamily="18" charset="0"/>
              </a:rPr>
              <a:t>up(resource_</a:t>
            </a:r>
            <a:r>
              <a:rPr lang="en-US" altLang="zh-CN" sz="2400" dirty="0">
                <a:solidFill>
                  <a:srgbClr val="0000FF"/>
                </a:solidFill>
                <a:latin typeface="Times New Roman" panose="02020603050405020304" pitchFamily="18" charset="0"/>
                <a:ea typeface="宋体" charset="0"/>
                <a:cs typeface="Times New Roman" panose="02020603050405020304" pitchFamily="18" charset="0"/>
              </a:rPr>
              <a:t>1</a:t>
            </a:r>
            <a:r>
              <a:rPr lang="en-US" sz="2400" dirty="0">
                <a:solidFill>
                  <a:srgbClr val="0000FF"/>
                </a:solidFill>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r>
              <a:rPr lang="en-US" sz="2400" dirty="0">
                <a:solidFill>
                  <a:srgbClr val="0000FF"/>
                </a:solidFill>
                <a:latin typeface="Times New Roman" panose="02020603050405020304" pitchFamily="18" charset="0"/>
                <a:ea typeface="宋体" charset="0"/>
                <a:cs typeface="Times New Roman" panose="02020603050405020304" pitchFamily="18" charset="0"/>
              </a:rPr>
              <a:t>up(resource_1);                        </a:t>
            </a:r>
            <a:r>
              <a:rPr lang="en-US" sz="2400" dirty="0">
                <a:solidFill>
                  <a:srgbClr val="FF0000"/>
                </a:solidFill>
                <a:latin typeface="Times New Roman" panose="02020603050405020304" pitchFamily="18" charset="0"/>
                <a:ea typeface="宋体" charset="0"/>
                <a:cs typeface="Times New Roman" panose="02020603050405020304" pitchFamily="18" charset="0"/>
              </a:rPr>
              <a:t>up(resource_</a:t>
            </a:r>
            <a:r>
              <a:rPr lang="en-US" altLang="zh-CN" sz="2400" dirty="0">
                <a:solidFill>
                  <a:srgbClr val="FF0000"/>
                </a:solidFill>
                <a:latin typeface="Times New Roman" panose="02020603050405020304" pitchFamily="18" charset="0"/>
                <a:ea typeface="宋体" charset="0"/>
                <a:cs typeface="Times New Roman" panose="02020603050405020304" pitchFamily="18" charset="0"/>
              </a:rPr>
              <a:t>2</a:t>
            </a:r>
            <a:r>
              <a:rPr lang="en-US" sz="2400" dirty="0">
                <a:solidFill>
                  <a:srgbClr val="FF0000"/>
                </a:solidFill>
                <a:latin typeface="Times New Roman" panose="02020603050405020304" pitchFamily="18" charset="0"/>
                <a:ea typeface="宋体" charset="0"/>
                <a:cs typeface="Times New Roman" panose="02020603050405020304" pitchFamily="18" charset="0"/>
              </a:rPr>
              <a:t>);</a:t>
            </a:r>
          </a:p>
          <a:p>
            <a:pPr>
              <a:lnSpc>
                <a:spcPct val="80000"/>
              </a:lnSpc>
              <a:buFontTx/>
              <a:buNone/>
            </a:pPr>
            <a:r>
              <a:rPr lang="en-US" sz="2400" dirty="0">
                <a:latin typeface="Times New Roman" panose="02020603050405020304" pitchFamily="18" charset="0"/>
                <a:ea typeface="宋体" charset="0"/>
                <a:cs typeface="Times New Roman" panose="02020603050405020304" pitchFamily="18" charset="0"/>
              </a:rPr>
              <a:t>} 					        }</a:t>
            </a:r>
          </a:p>
        </p:txBody>
      </p:sp>
    </p:spTree>
    <p:extLst>
      <p:ext uri="{BB962C8B-B14F-4D97-AF65-F5344CB8AC3E}">
        <p14:creationId xmlns:p14="http://schemas.microsoft.com/office/powerpoint/2010/main" val="201147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BA5C2-559D-4A7E-8FC7-75FF89556447}"/>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the correct descriptions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A93C5B5E-CA9C-4E88-9991-BAF1024DFBAF}"/>
              </a:ext>
            </a:extLst>
          </p:cNvPr>
          <p:cNvSpPr txBox="1"/>
          <p:nvPr>
            <p:custDataLst>
              <p:tags r:id="rId3"/>
            </p:custDataLst>
          </p:nvPr>
        </p:nvSpPr>
        <p:spPr>
          <a:xfrm>
            <a:off x="1714819" y="2344452"/>
            <a:ext cx="6401911" cy="642938"/>
          </a:xfrm>
          <a:prstGeom prst="rect">
            <a:avLst/>
          </a:prstGeom>
          <a:noFill/>
        </p:spPr>
        <p:txBody>
          <a:bodyPr vert="horz" rtlCol="0" anchor="ctr" anchorCtr="0">
            <a:noAutofit/>
          </a:bodyPr>
          <a:lstStyle/>
          <a:p>
            <a:pPr>
              <a:lnSpc>
                <a:spcPct val="150000"/>
              </a:lnSpc>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There are at least two processes involved in a deadlock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2F87C39E-ABAA-4ADE-8478-24AA3B818FA3}"/>
              </a:ext>
            </a:extLst>
          </p:cNvPr>
          <p:cNvSpPr txBox="1"/>
          <p:nvPr>
            <p:custDataLst>
              <p:tags r:id="rId4"/>
            </p:custDataLst>
          </p:nvPr>
        </p:nvSpPr>
        <p:spPr>
          <a:xfrm>
            <a:off x="1714819" y="3201702"/>
            <a:ext cx="6401911" cy="642938"/>
          </a:xfrm>
          <a:prstGeom prst="rect">
            <a:avLst/>
          </a:prstGeom>
          <a:noFill/>
        </p:spPr>
        <p:txBody>
          <a:bodyPr vert="horz" rtlCol="0" anchor="ctr" anchorCtr="0">
            <a:noAutofit/>
          </a:bodyPr>
          <a:lstStyle/>
          <a:p>
            <a:pPr>
              <a:lnSpc>
                <a:spcPct val="150000"/>
              </a:lnSpc>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Each process involved in the deadlock waits for resources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6FD972A5-E469-449B-8D54-86DE52D7CA16}"/>
              </a:ext>
            </a:extLst>
          </p:cNvPr>
          <p:cNvSpPr txBox="1"/>
          <p:nvPr>
            <p:custDataLst>
              <p:tags r:id="rId5"/>
            </p:custDataLst>
          </p:nvPr>
        </p:nvSpPr>
        <p:spPr>
          <a:xfrm>
            <a:off x="1714819" y="4058952"/>
            <a:ext cx="6940810" cy="642938"/>
          </a:xfrm>
          <a:prstGeom prst="rect">
            <a:avLst/>
          </a:prstGeom>
          <a:noFill/>
        </p:spPr>
        <p:txBody>
          <a:bodyPr vert="horz" rtlCol="0" anchor="ctr" anchorCtr="0">
            <a:noAutofit/>
          </a:bodyPr>
          <a:lstStyle>
            <a:defPPr>
              <a:defRPr lang="zh-CN"/>
            </a:defPPr>
            <a:lvl1pPr>
              <a:lnSpc>
                <a:spcPct val="150000"/>
              </a:lnSpc>
              <a:defRPr sz="2000">
                <a:latin typeface="Times New Roman" panose="02020603050405020304" pitchFamily="18" charset="0"/>
                <a:ea typeface="黑体" panose="02010609060101010101" pitchFamily="49" charset="-122"/>
                <a:cs typeface="Times New Roman" panose="02020603050405020304" pitchFamily="18" charset="0"/>
              </a:defRPr>
            </a:lvl1pPr>
          </a:lstStyle>
          <a:p>
            <a:r>
              <a:rPr lang="en-US" altLang="zh-CN" dirty="0"/>
              <a:t>At least two of the processes involved in the deadlock occupy resources </a:t>
            </a:r>
            <a:r>
              <a:rPr lang="zh-CN" altLang="en-US" dirty="0"/>
              <a:t>；</a:t>
            </a:r>
            <a:endParaRPr lang="en-US" altLang="zh-CN" dirty="0"/>
          </a:p>
        </p:txBody>
      </p:sp>
      <p:sp>
        <p:nvSpPr>
          <p:cNvPr id="8" name="文本框 7">
            <a:extLst>
              <a:ext uri="{FF2B5EF4-FFF2-40B4-BE49-F238E27FC236}">
                <a16:creationId xmlns:a16="http://schemas.microsoft.com/office/drawing/2014/main" id="{2BD2140E-A90C-4FA9-9F09-FCF5C4662A82}"/>
              </a:ext>
            </a:extLst>
          </p:cNvPr>
          <p:cNvSpPr txBox="1"/>
          <p:nvPr>
            <p:custDataLst>
              <p:tags r:id="rId6"/>
            </p:custDataLst>
          </p:nvPr>
        </p:nvSpPr>
        <p:spPr>
          <a:xfrm>
            <a:off x="1714819" y="4916202"/>
            <a:ext cx="7423988" cy="642938"/>
          </a:xfrm>
          <a:prstGeom prst="rect">
            <a:avLst/>
          </a:prstGeom>
          <a:noFill/>
        </p:spPr>
        <p:txBody>
          <a:bodyPr vert="horz" rtlCol="0" anchor="ctr" anchorCtr="0">
            <a:noAutofit/>
          </a:bodyPr>
          <a:lstStyle>
            <a:defPPr>
              <a:defRPr lang="zh-CN"/>
            </a:defPPr>
            <a:lvl1pPr>
              <a:lnSpc>
                <a:spcPct val="150000"/>
              </a:lnSpc>
              <a:defRPr sz="2000">
                <a:latin typeface="Times New Roman" panose="02020603050405020304" pitchFamily="18" charset="0"/>
                <a:ea typeface="黑体" panose="02010609060101010101" pitchFamily="49" charset="-122"/>
                <a:cs typeface="Times New Roman" panose="02020603050405020304" pitchFamily="18" charset="0"/>
              </a:defRPr>
            </a:lvl1pPr>
          </a:lstStyle>
          <a:p>
            <a:r>
              <a:rPr lang="en-US" altLang="zh-CN" dirty="0"/>
              <a:t>Deadlock process is a subset of the current process set in the system;</a:t>
            </a:r>
          </a:p>
        </p:txBody>
      </p:sp>
      <p:sp>
        <p:nvSpPr>
          <p:cNvPr id="9" name="矩形 8">
            <a:extLst>
              <a:ext uri="{FF2B5EF4-FFF2-40B4-BE49-F238E27FC236}">
                <a16:creationId xmlns:a16="http://schemas.microsoft.com/office/drawing/2014/main" id="{2EDE2307-B60B-461B-9847-8FA4AB6064E1}"/>
              </a:ext>
            </a:extLst>
          </p:cNvPr>
          <p:cNvSpPr>
            <a:spLocks noChangeAspect="1"/>
          </p:cNvSpPr>
          <p:nvPr>
            <p:custDataLst>
              <p:tags r:id="rId7"/>
            </p:custDataLst>
          </p:nvPr>
        </p:nvSpPr>
        <p:spPr>
          <a:xfrm>
            <a:off x="1000365" y="240874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61BE7BA1-DF0C-44E6-966E-CB58A6A9A9DF}"/>
              </a:ext>
            </a:extLst>
          </p:cNvPr>
          <p:cNvSpPr>
            <a:spLocks noChangeAspect="1"/>
          </p:cNvSpPr>
          <p:nvPr>
            <p:custDataLst>
              <p:tags r:id="rId8"/>
            </p:custDataLst>
          </p:nvPr>
        </p:nvSpPr>
        <p:spPr>
          <a:xfrm>
            <a:off x="1000365" y="326599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96667DC-ADE8-427F-8C74-C84C2CCE87EE}"/>
              </a:ext>
            </a:extLst>
          </p:cNvPr>
          <p:cNvSpPr>
            <a:spLocks noChangeAspect="1"/>
          </p:cNvSpPr>
          <p:nvPr>
            <p:custDataLst>
              <p:tags r:id="rId9"/>
            </p:custDataLst>
          </p:nvPr>
        </p:nvSpPr>
        <p:spPr>
          <a:xfrm>
            <a:off x="1000365" y="412324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7AC7E8B-3356-4CEE-A70A-48CD988C6771}"/>
              </a:ext>
            </a:extLst>
          </p:cNvPr>
          <p:cNvSpPr>
            <a:spLocks noChangeAspect="1"/>
          </p:cNvSpPr>
          <p:nvPr>
            <p:custDataLst>
              <p:tags r:id="rId10"/>
            </p:custDataLst>
          </p:nvPr>
        </p:nvSpPr>
        <p:spPr>
          <a:xfrm>
            <a:off x="1000365" y="498049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6D2BECB-7B29-4865-A5F2-2DA928AFEDA1}"/>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F1FC0F5A-10FE-4C01-8022-2F994061E3E9}"/>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0F2CACA3-C97E-4CA7-AB22-0AA45C621A72}"/>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A4B82E5-FE8A-44BA-A70E-7131D83CF25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1C0B826-A62F-4D5D-91BC-06A0A73F97B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4905ECF-5DDF-4E68-A2F2-333E4D45421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A3240CC-8953-4225-8877-E96E80811D9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1458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14</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0" y="109243"/>
            <a:ext cx="9145588" cy="892472"/>
          </a:xfrm>
        </p:spPr>
        <p:txBody>
          <a:bodyPr>
            <a:noAutofit/>
          </a:bodyPr>
          <a:lstStyle/>
          <a:p>
            <a:pPr algn="ctr">
              <a:lnSpc>
                <a:spcPct val="90000"/>
              </a:lnSpc>
            </a:pPr>
            <a:r>
              <a:rPr lang="en-US" altLang="zh-CN" sz="3800" b="1" dirty="0">
                <a:solidFill>
                  <a:srgbClr val="003399"/>
                </a:solidFill>
                <a:ea typeface="宋体" charset="0"/>
                <a:cs typeface="宋体" charset="0"/>
              </a:rPr>
              <a:t>Conditions for Deadlocks</a:t>
            </a:r>
            <a:endParaRPr lang="en-US" sz="3800" b="1" dirty="0">
              <a:solidFill>
                <a:srgbClr val="003399"/>
              </a:solidFill>
              <a:ea typeface="宋体" charset="0"/>
              <a:cs typeface="宋体" charset="0"/>
            </a:endParaRPr>
          </a:p>
        </p:txBody>
      </p:sp>
      <p:sp>
        <p:nvSpPr>
          <p:cNvPr id="7" name="Rectangle 5"/>
          <p:cNvSpPr>
            <a:spLocks noChangeArrowheads="1"/>
          </p:cNvSpPr>
          <p:nvPr/>
        </p:nvSpPr>
        <p:spPr bwMode="auto">
          <a:xfrm>
            <a:off x="488074" y="1287527"/>
            <a:ext cx="8163465" cy="3886200"/>
          </a:xfrm>
          <a:prstGeom prst="rect">
            <a:avLst/>
          </a:prstGeom>
          <a:solidFill>
            <a:schemeClr val="accent6">
              <a:lumMod val="20000"/>
              <a:lumOff val="80000"/>
            </a:schemeClr>
          </a:solidFill>
          <a:ln w="63500">
            <a:solidFill>
              <a:schemeClr val="accent1">
                <a:lumMod val="75000"/>
              </a:schemeClr>
            </a:solidFill>
          </a:ln>
        </p:spPr>
        <p:txBody>
          <a:bodyPr/>
          <a:lstStyle/>
          <a:p>
            <a:pPr algn="just">
              <a:lnSpc>
                <a:spcPct val="90000"/>
              </a:lnSpc>
              <a:spcBef>
                <a:spcPct val="20000"/>
              </a:spcBef>
            </a:pPr>
            <a:r>
              <a:rPr lang="en-US" sz="1800" b="1" dirty="0">
                <a:solidFill>
                  <a:srgbClr val="FF0000"/>
                </a:solidFill>
                <a:latin typeface="Times New Roman" panose="02020603050405020304" pitchFamily="18" charset="0"/>
                <a:cs typeface="Times New Roman" panose="02020603050405020304" pitchFamily="18" charset="0"/>
              </a:rPr>
              <a:t>Mutual exclusion</a:t>
            </a:r>
            <a:endParaRPr lang="en-US" sz="1800" dirty="0">
              <a:solidFill>
                <a:srgbClr val="FF0000"/>
              </a:solidFill>
              <a:latin typeface="Times New Roman" panose="02020603050405020304" pitchFamily="18" charset="0"/>
              <a:cs typeface="Times New Roman" panose="02020603050405020304" pitchFamily="18" charset="0"/>
            </a:endParaRPr>
          </a:p>
          <a:p>
            <a:pPr algn="just">
              <a:lnSpc>
                <a:spcPct val="90000"/>
              </a:lnSpc>
              <a:spcBef>
                <a:spcPct val="20000"/>
              </a:spcBef>
            </a:pPr>
            <a:r>
              <a:rPr lang="en-US"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esources are held by  processes in a non-sharable (exclusive) mode.</a:t>
            </a: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 </a:t>
            </a:r>
          </a:p>
          <a:p>
            <a:pPr algn="just">
              <a:lnSpc>
                <a:spcPct val="90000"/>
              </a:lnSpc>
              <a:spcBef>
                <a:spcPct val="20000"/>
              </a:spcBef>
            </a:pPr>
            <a:r>
              <a:rPr lang="en-US" sz="1800" b="1" dirty="0">
                <a:solidFill>
                  <a:srgbClr val="FF0000"/>
                </a:solidFill>
                <a:latin typeface="Times New Roman" panose="02020603050405020304" pitchFamily="18" charset="0"/>
                <a:cs typeface="Times New Roman" panose="02020603050405020304" pitchFamily="18" charset="0"/>
              </a:rPr>
              <a:t>Hold and Wait</a:t>
            </a:r>
            <a:endParaRPr lang="en-US" sz="1800" dirty="0">
              <a:solidFill>
                <a:srgbClr val="FF0000"/>
              </a:solidFill>
              <a:latin typeface="Times New Roman" panose="02020603050405020304" pitchFamily="18" charset="0"/>
              <a:cs typeface="Times New Roman" panose="02020603050405020304" pitchFamily="18" charset="0"/>
            </a:endParaRP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A process holds a resource while waiting for another resource.</a:t>
            </a: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 </a:t>
            </a:r>
          </a:p>
          <a:p>
            <a:pPr algn="just">
              <a:lnSpc>
                <a:spcPct val="90000"/>
              </a:lnSpc>
              <a:spcBef>
                <a:spcPct val="20000"/>
              </a:spcBef>
            </a:pPr>
            <a:r>
              <a:rPr lang="en-US" sz="1800" b="1" dirty="0">
                <a:solidFill>
                  <a:srgbClr val="FF0000"/>
                </a:solidFill>
                <a:latin typeface="Times New Roman" panose="02020603050405020304" pitchFamily="18" charset="0"/>
                <a:cs typeface="Times New Roman" panose="02020603050405020304" pitchFamily="18" charset="0"/>
              </a:rPr>
              <a:t>No Preemption</a:t>
            </a:r>
            <a:endParaRPr lang="en-US" sz="1800" dirty="0">
              <a:solidFill>
                <a:srgbClr val="FF0000"/>
              </a:solidFill>
              <a:latin typeface="Times New Roman" panose="02020603050405020304" pitchFamily="18" charset="0"/>
              <a:cs typeface="Times New Roman" panose="02020603050405020304" pitchFamily="18" charset="0"/>
            </a:endParaRP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There is only voluntary release of a resource - nobody else can make a process give up a resource.</a:t>
            </a: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 </a:t>
            </a:r>
          </a:p>
          <a:p>
            <a:pPr algn="just">
              <a:lnSpc>
                <a:spcPct val="90000"/>
              </a:lnSpc>
              <a:spcBef>
                <a:spcPct val="20000"/>
              </a:spcBef>
            </a:pPr>
            <a:r>
              <a:rPr lang="en-US" sz="1800" b="1" dirty="0">
                <a:solidFill>
                  <a:srgbClr val="FF0000"/>
                </a:solidFill>
                <a:latin typeface="Times New Roman" panose="02020603050405020304" pitchFamily="18" charset="0"/>
                <a:cs typeface="Times New Roman" panose="02020603050405020304" pitchFamily="18" charset="0"/>
              </a:rPr>
              <a:t>Circular Wait</a:t>
            </a:r>
            <a:endParaRPr lang="en-US" sz="1800" dirty="0">
              <a:solidFill>
                <a:srgbClr val="FF0000"/>
              </a:solidFill>
              <a:latin typeface="Times New Roman" panose="02020603050405020304" pitchFamily="18" charset="0"/>
              <a:cs typeface="Times New Roman" panose="02020603050405020304" pitchFamily="18" charset="0"/>
            </a:endParaRPr>
          </a:p>
          <a:p>
            <a:pPr algn="just">
              <a:lnSpc>
                <a:spcPct val="90000"/>
              </a:lnSpc>
              <a:spcBef>
                <a:spcPct val="20000"/>
              </a:spcBef>
            </a:pPr>
            <a:r>
              <a:rPr lang="en-US" sz="1800" dirty="0">
                <a:latin typeface="Times New Roman" panose="02020603050405020304" pitchFamily="18" charset="0"/>
                <a:cs typeface="Times New Roman" panose="02020603050405020304" pitchFamily="18" charset="0"/>
              </a:rPr>
              <a:t>Process A waits for Process B waits for Process C .... waits for Process A.</a:t>
            </a:r>
          </a:p>
        </p:txBody>
      </p:sp>
      <p:sp>
        <p:nvSpPr>
          <p:cNvPr id="2" name="Rectangle 1"/>
          <p:cNvSpPr/>
          <p:nvPr/>
        </p:nvSpPr>
        <p:spPr>
          <a:xfrm>
            <a:off x="488074" y="5363392"/>
            <a:ext cx="8163465" cy="875111"/>
          </a:xfrm>
          <a:prstGeom prst="rect">
            <a:avLst/>
          </a:prstGeom>
        </p:spPr>
        <p:txBody>
          <a:bodyPr wrap="square">
            <a:spAutoFit/>
          </a:bodyPr>
          <a:lstStyle/>
          <a:p>
            <a:pPr algn="just">
              <a:lnSpc>
                <a:spcPct val="90000"/>
              </a:lnSpc>
            </a:pPr>
            <a:r>
              <a:rPr lang="en-US" sz="2800" b="1" dirty="0">
                <a:solidFill>
                  <a:srgbClr val="FF0000"/>
                </a:solidFill>
                <a:latin typeface="Times New Roman" panose="02020603050405020304" pitchFamily="18" charset="0"/>
                <a:cs typeface="Times New Roman" panose="02020603050405020304" pitchFamily="18" charset="0"/>
              </a:rPr>
              <a:t>ALL</a:t>
            </a:r>
            <a:r>
              <a:rPr lang="en-US" sz="2800" dirty="0">
                <a:latin typeface="Times New Roman" panose="02020603050405020304" pitchFamily="18" charset="0"/>
                <a:cs typeface="Times New Roman" panose="02020603050405020304" pitchFamily="18" charset="0"/>
              </a:rPr>
              <a:t> of these four conditions </a:t>
            </a:r>
            <a:r>
              <a:rPr lang="en-US" sz="2800" b="1" dirty="0">
                <a:solidFill>
                  <a:srgbClr val="FF0000"/>
                </a:solidFill>
                <a:latin typeface="Times New Roman" panose="02020603050405020304" pitchFamily="18" charset="0"/>
                <a:cs typeface="Times New Roman" panose="02020603050405020304" pitchFamily="18" charset="0"/>
              </a:rPr>
              <a:t>must</a:t>
            </a:r>
            <a:r>
              <a:rPr lang="en-US" sz="2800" dirty="0">
                <a:latin typeface="Times New Roman" panose="02020603050405020304" pitchFamily="18" charset="0"/>
                <a:cs typeface="Times New Roman" panose="02020603050405020304" pitchFamily="18" charset="0"/>
              </a:rPr>
              <a:t> happen simultaneously for a deadlock to occur.</a:t>
            </a:r>
          </a:p>
        </p:txBody>
      </p:sp>
    </p:spTree>
    <p:extLst>
      <p:ext uri="{BB962C8B-B14F-4D97-AF65-F5344CB8AC3E}">
        <p14:creationId xmlns:p14="http://schemas.microsoft.com/office/powerpoint/2010/main" val="322328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15</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685800" y="126206"/>
            <a:ext cx="7874794" cy="790575"/>
          </a:xfrm>
        </p:spPr>
        <p:txBody>
          <a:bodyPr>
            <a:normAutofit fontScale="90000"/>
          </a:bodyPr>
          <a:lstStyle/>
          <a:p>
            <a:pPr algn="ctr" eaLnBrk="1" hangingPunct="1"/>
            <a:r>
              <a:rPr lang="en-US" altLang="zh-CN" sz="3800" b="1" dirty="0">
                <a:solidFill>
                  <a:srgbClr val="003399"/>
                </a:solidFill>
                <a:ea typeface="宋体" panose="02010600030101010101" pitchFamily="2" charset="-122"/>
              </a:rPr>
              <a:t>Deadlock Modeling </a:t>
            </a:r>
            <a:br>
              <a:rPr lang="en-US" altLang="zh-CN" sz="3800" b="1" dirty="0">
                <a:solidFill>
                  <a:srgbClr val="003399"/>
                </a:solidFill>
                <a:ea typeface="宋体" panose="02010600030101010101" pitchFamily="2" charset="-122"/>
              </a:rPr>
            </a:br>
            <a:r>
              <a:rPr lang="en-US" altLang="zh-CN" b="1" dirty="0">
                <a:solidFill>
                  <a:srgbClr val="003399"/>
                </a:solidFill>
                <a:ea typeface="宋体" panose="02010600030101010101" pitchFamily="2" charset="-122"/>
              </a:rPr>
              <a:t>(Resource with single instance)</a:t>
            </a:r>
          </a:p>
        </p:txBody>
      </p:sp>
      <p:sp>
        <p:nvSpPr>
          <p:cNvPr id="13" name="Rectangle 3"/>
          <p:cNvSpPr txBox="1">
            <a:spLocks noChangeArrowheads="1"/>
          </p:cNvSpPr>
          <p:nvPr/>
        </p:nvSpPr>
        <p:spPr>
          <a:xfrm>
            <a:off x="224739" y="1242697"/>
            <a:ext cx="8891443" cy="5504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sz="2800" dirty="0">
                <a:latin typeface="Times New Roman" panose="02020603050405020304" pitchFamily="18" charset="0"/>
                <a:ea typeface="宋体" charset="0"/>
                <a:cs typeface="Times New Roman" panose="02020603050405020304" pitchFamily="18" charset="0"/>
              </a:rPr>
              <a:t>Modeled with </a:t>
            </a:r>
            <a:r>
              <a:rPr lang="en-US" sz="2800" b="1" dirty="0">
                <a:solidFill>
                  <a:srgbClr val="0000FF"/>
                </a:solidFill>
                <a:latin typeface="Times New Roman" panose="02020603050405020304" pitchFamily="18" charset="0"/>
                <a:ea typeface="宋体" charset="0"/>
                <a:cs typeface="Times New Roman" panose="02020603050405020304" pitchFamily="18" charset="0"/>
              </a:rPr>
              <a:t>directed graphs</a:t>
            </a: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pPr marL="457200" lvl="1" indent="0">
              <a:buNone/>
            </a:pPr>
            <a:r>
              <a:rPr lang="en-US" sz="2600" dirty="0">
                <a:latin typeface="Times New Roman" panose="02020603050405020304" pitchFamily="18" charset="0"/>
                <a:ea typeface="宋体" charset="0"/>
                <a:cs typeface="Times New Roman" panose="02020603050405020304" pitchFamily="18" charset="0"/>
              </a:rPr>
              <a:t>(a) resource R assigned to process A</a:t>
            </a:r>
          </a:p>
          <a:p>
            <a:pPr marL="457200" lvl="1" indent="0">
              <a:buNone/>
            </a:pPr>
            <a:r>
              <a:rPr lang="en-US" sz="2600" dirty="0">
                <a:latin typeface="Times New Roman" panose="02020603050405020304" pitchFamily="18" charset="0"/>
                <a:ea typeface="宋体" charset="0"/>
                <a:cs typeface="Times New Roman" panose="02020603050405020304" pitchFamily="18" charset="0"/>
              </a:rPr>
              <a:t>(b) process B is requesting/waiting for resource S</a:t>
            </a:r>
          </a:p>
        </p:txBody>
      </p:sp>
      <p:pic>
        <p:nvPicPr>
          <p:cNvPr id="14" name="Picture 4" descr="3-3"/>
          <p:cNvPicPr>
            <a:picLocks noChangeAspect="1" noChangeArrowheads="1"/>
          </p:cNvPicPr>
          <p:nvPr/>
        </p:nvPicPr>
        <p:blipFill rotWithShape="1">
          <a:blip r:embed="rId2">
            <a:extLst>
              <a:ext uri="{28A0092B-C50C-407E-A947-70E740481C1C}">
                <a14:useLocalDpi xmlns:a14="http://schemas.microsoft.com/office/drawing/2010/main" val="0"/>
              </a:ext>
            </a:extLst>
          </a:blip>
          <a:srcRect r="44139"/>
          <a:stretch/>
        </p:blipFill>
        <p:spPr bwMode="auto">
          <a:xfrm>
            <a:off x="3655106" y="2201504"/>
            <a:ext cx="3243882"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Oval 4">
            <a:extLst>
              <a:ext uri="{FF2B5EF4-FFF2-40B4-BE49-F238E27FC236}">
                <a16:creationId xmlns:a16="http://schemas.microsoft.com/office/drawing/2014/main" id="{B3F0EAEC-CC54-4FE3-96D9-3A6BF7D904A8}"/>
              </a:ext>
            </a:extLst>
          </p:cNvPr>
          <p:cNvSpPr>
            <a:spLocks noChangeArrowheads="1"/>
          </p:cNvSpPr>
          <p:nvPr/>
        </p:nvSpPr>
        <p:spPr bwMode="auto">
          <a:xfrm>
            <a:off x="1221259" y="2329823"/>
            <a:ext cx="427464" cy="452780"/>
          </a:xfrm>
          <a:prstGeom prst="ellipse">
            <a:avLst/>
          </a:prstGeom>
          <a:solidFill>
            <a:schemeClr val="bg1"/>
          </a:solidFill>
          <a:ln w="25400" cmpd="sng">
            <a:solidFill>
              <a:schemeClr val="tx1"/>
            </a:solidFill>
            <a:round/>
            <a:headEnd/>
            <a:tailEnd/>
          </a:ln>
        </p:spPr>
        <p:txBody>
          <a:bodyPr wrap="none" anchor="ctr"/>
          <a:lstStyle/>
          <a:p>
            <a:endParaRPr lang="zh-CN" altLang="en-US">
              <a:ea typeface="宋体" charset="0"/>
              <a:cs typeface="宋体" charset="0"/>
            </a:endParaRPr>
          </a:p>
        </p:txBody>
      </p:sp>
      <p:sp>
        <p:nvSpPr>
          <p:cNvPr id="2" name="Rectangle 1">
            <a:extLst>
              <a:ext uri="{FF2B5EF4-FFF2-40B4-BE49-F238E27FC236}">
                <a16:creationId xmlns:a16="http://schemas.microsoft.com/office/drawing/2014/main" id="{27362FE7-7158-43B1-B8E6-7081216F92F2}"/>
              </a:ext>
            </a:extLst>
          </p:cNvPr>
          <p:cNvSpPr/>
          <p:nvPr/>
        </p:nvSpPr>
        <p:spPr>
          <a:xfrm>
            <a:off x="1221258" y="3484965"/>
            <a:ext cx="427465" cy="45278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FFC7F-BD52-48F3-995E-5B41C593E450}"/>
              </a:ext>
            </a:extLst>
          </p:cNvPr>
          <p:cNvSpPr txBox="1"/>
          <p:nvPr/>
        </p:nvSpPr>
        <p:spPr>
          <a:xfrm>
            <a:off x="1705725" y="3689467"/>
            <a:ext cx="1215850" cy="369332"/>
          </a:xfrm>
          <a:prstGeom prst="rect">
            <a:avLst/>
          </a:prstGeom>
          <a:noFill/>
        </p:spPr>
        <p:txBody>
          <a:bodyPr wrap="square" rtlCol="0">
            <a:spAutoFit/>
          </a:bodyPr>
          <a:lstStyle/>
          <a:p>
            <a:r>
              <a:rPr lang="en-US" dirty="0"/>
              <a:t>Resource</a:t>
            </a:r>
          </a:p>
        </p:txBody>
      </p:sp>
      <p:sp>
        <p:nvSpPr>
          <p:cNvPr id="9" name="TextBox 8">
            <a:extLst>
              <a:ext uri="{FF2B5EF4-FFF2-40B4-BE49-F238E27FC236}">
                <a16:creationId xmlns:a16="http://schemas.microsoft.com/office/drawing/2014/main" id="{61764E03-0EE3-4BFF-B6E2-B9029B92E30C}"/>
              </a:ext>
            </a:extLst>
          </p:cNvPr>
          <p:cNvSpPr txBox="1"/>
          <p:nvPr/>
        </p:nvSpPr>
        <p:spPr>
          <a:xfrm>
            <a:off x="1705725" y="2556538"/>
            <a:ext cx="1215850" cy="369332"/>
          </a:xfrm>
          <a:prstGeom prst="rect">
            <a:avLst/>
          </a:prstGeom>
          <a:noFill/>
        </p:spPr>
        <p:txBody>
          <a:bodyPr wrap="square" rtlCol="0">
            <a:spAutoFit/>
          </a:bodyPr>
          <a:lstStyle/>
          <a:p>
            <a:r>
              <a:rPr lang="en-US" dirty="0"/>
              <a:t>Process</a:t>
            </a:r>
          </a:p>
        </p:txBody>
      </p:sp>
      <p:pic>
        <p:nvPicPr>
          <p:cNvPr id="5122" name="Picture 2">
            <a:extLst>
              <a:ext uri="{FF2B5EF4-FFF2-40B4-BE49-F238E27FC236}">
                <a16:creationId xmlns:a16="http://schemas.microsoft.com/office/drawing/2014/main" id="{41229299-FEB9-4BC8-8333-71D14B0077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7584" y="2162363"/>
            <a:ext cx="669387" cy="4183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DA97DD3-3FCF-46D4-96FF-9BC71CFEED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4147" y="3023147"/>
            <a:ext cx="877582" cy="76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16</a:t>
            </a:fld>
            <a:endParaRPr lang="en-US" sz="1400">
              <a:ea typeface="宋体" panose="02010600030101010101" pitchFamily="2" charset="-122"/>
            </a:endParaRPr>
          </a:p>
        </p:txBody>
      </p:sp>
      <p:sp>
        <p:nvSpPr>
          <p:cNvPr id="13" name="Rectangle 3"/>
          <p:cNvSpPr txBox="1">
            <a:spLocks noChangeArrowheads="1"/>
          </p:cNvSpPr>
          <p:nvPr/>
        </p:nvSpPr>
        <p:spPr>
          <a:xfrm>
            <a:off x="224739" y="1331360"/>
            <a:ext cx="8891443" cy="5504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sz="2800" dirty="0">
                <a:latin typeface="Times New Roman" panose="02020603050405020304" pitchFamily="18" charset="0"/>
                <a:ea typeface="宋体" charset="0"/>
                <a:cs typeface="Times New Roman" panose="02020603050405020304" pitchFamily="18" charset="0"/>
              </a:rPr>
              <a:t>Modeled with </a:t>
            </a:r>
            <a:r>
              <a:rPr lang="en-US" sz="2800" b="1" dirty="0">
                <a:solidFill>
                  <a:srgbClr val="0000FF"/>
                </a:solidFill>
                <a:latin typeface="Times New Roman" panose="02020603050405020304" pitchFamily="18" charset="0"/>
                <a:ea typeface="宋体" charset="0"/>
                <a:cs typeface="Times New Roman" panose="02020603050405020304" pitchFamily="18" charset="0"/>
              </a:rPr>
              <a:t>directed graphs</a:t>
            </a: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endParaRPr lang="en-US" sz="2800" dirty="0">
              <a:latin typeface="Times New Roman" panose="02020603050405020304" pitchFamily="18" charset="0"/>
              <a:ea typeface="宋体" charset="0"/>
              <a:cs typeface="Times New Roman" panose="02020603050405020304" pitchFamily="18" charset="0"/>
            </a:endParaRPr>
          </a:p>
          <a:p>
            <a:pPr marL="457200" lvl="1" indent="0">
              <a:buNone/>
            </a:pPr>
            <a:r>
              <a:rPr lang="en-US" sz="2600" dirty="0">
                <a:latin typeface="Times New Roman" panose="02020603050405020304" pitchFamily="18" charset="0"/>
                <a:ea typeface="宋体" charset="0"/>
                <a:cs typeface="Times New Roman" panose="02020603050405020304" pitchFamily="18" charset="0"/>
              </a:rPr>
              <a:t> </a:t>
            </a:r>
          </a:p>
          <a:p>
            <a:pPr marL="457200" lvl="1" indent="0">
              <a:buNone/>
            </a:pPr>
            <a:endParaRPr lang="en-US" sz="2600" dirty="0">
              <a:latin typeface="Times New Roman" panose="02020603050405020304" pitchFamily="18" charset="0"/>
              <a:ea typeface="宋体" charset="0"/>
              <a:cs typeface="Times New Roman" panose="02020603050405020304" pitchFamily="18" charset="0"/>
            </a:endParaRPr>
          </a:p>
          <a:p>
            <a:pPr marL="457200" lvl="1" indent="0">
              <a:buNone/>
            </a:pPr>
            <a:endParaRPr lang="en-US" sz="2600" dirty="0">
              <a:latin typeface="Times New Roman" panose="02020603050405020304" pitchFamily="18" charset="0"/>
              <a:ea typeface="宋体" charset="0"/>
              <a:cs typeface="Times New Roman" panose="02020603050405020304" pitchFamily="18" charset="0"/>
            </a:endParaRPr>
          </a:p>
          <a:p>
            <a:pPr marL="457200" lvl="1" indent="0">
              <a:buNone/>
            </a:pPr>
            <a:endParaRPr lang="en-US" sz="2600" dirty="0">
              <a:latin typeface="Times New Roman" panose="02020603050405020304" pitchFamily="18" charset="0"/>
              <a:ea typeface="宋体" charset="0"/>
              <a:cs typeface="Times New Roman" panose="02020603050405020304" pitchFamily="18" charset="0"/>
            </a:endParaRPr>
          </a:p>
          <a:p>
            <a:pPr marL="457200" lvl="1" indent="0">
              <a:buNone/>
            </a:pPr>
            <a:r>
              <a:rPr lang="en-US" sz="2600" dirty="0">
                <a:latin typeface="Times New Roman" panose="02020603050405020304" pitchFamily="18" charset="0"/>
                <a:ea typeface="宋体" charset="0"/>
                <a:cs typeface="Times New Roman" panose="02020603050405020304" pitchFamily="18" charset="0"/>
              </a:rPr>
              <a:t>Process C and D are in deadlock over resources T and U</a:t>
            </a:r>
          </a:p>
        </p:txBody>
      </p:sp>
      <p:pic>
        <p:nvPicPr>
          <p:cNvPr id="14" name="Picture 4" descr="3-3"/>
          <p:cNvPicPr>
            <a:picLocks noChangeAspect="1" noChangeArrowheads="1"/>
          </p:cNvPicPr>
          <p:nvPr/>
        </p:nvPicPr>
        <p:blipFill rotWithShape="1">
          <a:blip r:embed="rId2">
            <a:extLst>
              <a:ext uri="{28A0092B-C50C-407E-A947-70E740481C1C}">
                <a14:useLocalDpi xmlns:a14="http://schemas.microsoft.com/office/drawing/2010/main" val="0"/>
              </a:ext>
            </a:extLst>
          </a:blip>
          <a:srcRect l="48766" t="-1194" r="-2668"/>
          <a:stretch/>
        </p:blipFill>
        <p:spPr bwMode="auto">
          <a:xfrm>
            <a:off x="1597617" y="2552612"/>
            <a:ext cx="3130131" cy="231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AF3EAC9C-176D-43EA-BB3E-47A624E56947}"/>
              </a:ext>
            </a:extLst>
          </p:cNvPr>
          <p:cNvGrpSpPr/>
          <p:nvPr/>
        </p:nvGrpSpPr>
        <p:grpSpPr>
          <a:xfrm>
            <a:off x="1734269" y="2117333"/>
            <a:ext cx="3344667" cy="2888724"/>
            <a:chOff x="5969719" y="1478501"/>
            <a:chExt cx="3344667" cy="2888724"/>
          </a:xfrm>
        </p:grpSpPr>
        <p:pic>
          <p:nvPicPr>
            <p:cNvPr id="15" name="Picture 4">
              <a:extLst>
                <a:ext uri="{FF2B5EF4-FFF2-40B4-BE49-F238E27FC236}">
                  <a16:creationId xmlns:a16="http://schemas.microsoft.com/office/drawing/2014/main" id="{7FF35250-2010-4E63-86D8-E17700E0FA1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658" b="8472"/>
            <a:stretch/>
          </p:blipFill>
          <p:spPr bwMode="auto">
            <a:xfrm>
              <a:off x="5969719" y="2415119"/>
              <a:ext cx="792821" cy="6992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526479F6-C2EC-4EBA-B703-4A0262295C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553" y="1478501"/>
              <a:ext cx="669387" cy="4183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F546102-76BA-4C1F-AC57-7D6D201100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8776" y="3835107"/>
              <a:ext cx="557996" cy="5321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A4025586-6A07-43D7-BC35-9CE1E725401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197" t="11345" r="26255" b="14717"/>
            <a:stretch/>
          </p:blipFill>
          <p:spPr bwMode="auto">
            <a:xfrm>
              <a:off x="8819086" y="2596894"/>
              <a:ext cx="495300" cy="59276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2">
            <a:extLst>
              <a:ext uri="{FF2B5EF4-FFF2-40B4-BE49-F238E27FC236}">
                <a16:creationId xmlns:a16="http://schemas.microsoft.com/office/drawing/2014/main" id="{DD612C43-CE26-4FF3-A58E-F7D04D0883DB}"/>
              </a:ext>
            </a:extLst>
          </p:cNvPr>
          <p:cNvSpPr txBox="1">
            <a:spLocks noChangeArrowheads="1"/>
          </p:cNvSpPr>
          <p:nvPr/>
        </p:nvSpPr>
        <p:spPr>
          <a:xfrm>
            <a:off x="685800" y="126206"/>
            <a:ext cx="7874794" cy="790575"/>
          </a:xfrm>
          <a:prstGeom prst="rect">
            <a:avLst/>
          </a:prstGeom>
        </p:spPr>
        <p:txBody>
          <a:bodyPr vert="horz" lIns="91440" tIns="45720" rIns="91440" bIns="45720" rtlCol="0" anchor="ctr">
            <a:normAutofit fontScale="90000" lnSpcReduction="20000"/>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dirty="0">
                <a:solidFill>
                  <a:srgbClr val="003399"/>
                </a:solidFill>
                <a:ea typeface="宋体" panose="02010600030101010101" pitchFamily="2" charset="-122"/>
              </a:rPr>
              <a:t>Deadlock Modeling </a:t>
            </a:r>
            <a:br>
              <a:rPr lang="en-US" altLang="zh-CN" sz="3800" b="1" dirty="0">
                <a:solidFill>
                  <a:srgbClr val="003399"/>
                </a:solidFill>
                <a:ea typeface="宋体" panose="02010600030101010101" pitchFamily="2" charset="-122"/>
              </a:rPr>
            </a:br>
            <a:r>
              <a:rPr lang="en-US" altLang="zh-CN" b="1" dirty="0">
                <a:solidFill>
                  <a:srgbClr val="003399"/>
                </a:solidFill>
                <a:ea typeface="宋体" panose="02010600030101010101" pitchFamily="2" charset="-122"/>
              </a:rPr>
              <a:t>(Resource with single instance)</a:t>
            </a:r>
          </a:p>
        </p:txBody>
      </p:sp>
      <p:sp>
        <p:nvSpPr>
          <p:cNvPr id="18" name="Oval 4">
            <a:extLst>
              <a:ext uri="{FF2B5EF4-FFF2-40B4-BE49-F238E27FC236}">
                <a16:creationId xmlns:a16="http://schemas.microsoft.com/office/drawing/2014/main" id="{2E423EAF-89B6-49F4-A2E0-2EBB1B252FAD}"/>
              </a:ext>
            </a:extLst>
          </p:cNvPr>
          <p:cNvSpPr>
            <a:spLocks noChangeArrowheads="1"/>
          </p:cNvSpPr>
          <p:nvPr/>
        </p:nvSpPr>
        <p:spPr bwMode="auto">
          <a:xfrm>
            <a:off x="6299828" y="2142020"/>
            <a:ext cx="427464" cy="452780"/>
          </a:xfrm>
          <a:prstGeom prst="ellipse">
            <a:avLst/>
          </a:prstGeom>
          <a:solidFill>
            <a:schemeClr val="bg1"/>
          </a:solidFill>
          <a:ln w="25400" cmpd="sng">
            <a:solidFill>
              <a:schemeClr val="tx1"/>
            </a:solidFill>
            <a:round/>
            <a:headEnd/>
            <a:tailEnd/>
          </a:ln>
        </p:spPr>
        <p:txBody>
          <a:bodyPr wrap="none" anchor="ctr"/>
          <a:lstStyle/>
          <a:p>
            <a:endParaRPr lang="zh-CN" altLang="en-US">
              <a:ea typeface="宋体" charset="0"/>
              <a:cs typeface="宋体" charset="0"/>
            </a:endParaRPr>
          </a:p>
        </p:txBody>
      </p:sp>
      <p:sp>
        <p:nvSpPr>
          <p:cNvPr id="19" name="Rectangle 18">
            <a:extLst>
              <a:ext uri="{FF2B5EF4-FFF2-40B4-BE49-F238E27FC236}">
                <a16:creationId xmlns:a16="http://schemas.microsoft.com/office/drawing/2014/main" id="{10225682-F5E6-4899-80B0-4E64FFC7A71F}"/>
              </a:ext>
            </a:extLst>
          </p:cNvPr>
          <p:cNvSpPr/>
          <p:nvPr/>
        </p:nvSpPr>
        <p:spPr>
          <a:xfrm>
            <a:off x="6299827" y="3114282"/>
            <a:ext cx="427465" cy="45278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E5B14E-753D-4E91-8DB9-1ED191B71B3E}"/>
              </a:ext>
            </a:extLst>
          </p:cNvPr>
          <p:cNvSpPr txBox="1"/>
          <p:nvPr/>
        </p:nvSpPr>
        <p:spPr>
          <a:xfrm>
            <a:off x="6784294" y="3162228"/>
            <a:ext cx="1215850" cy="369332"/>
          </a:xfrm>
          <a:prstGeom prst="rect">
            <a:avLst/>
          </a:prstGeom>
          <a:noFill/>
        </p:spPr>
        <p:txBody>
          <a:bodyPr wrap="square" rtlCol="0">
            <a:spAutoFit/>
          </a:bodyPr>
          <a:lstStyle/>
          <a:p>
            <a:r>
              <a:rPr lang="en-US" dirty="0"/>
              <a:t>Resource</a:t>
            </a:r>
          </a:p>
        </p:txBody>
      </p:sp>
      <p:sp>
        <p:nvSpPr>
          <p:cNvPr id="21" name="TextBox 20">
            <a:extLst>
              <a:ext uri="{FF2B5EF4-FFF2-40B4-BE49-F238E27FC236}">
                <a16:creationId xmlns:a16="http://schemas.microsoft.com/office/drawing/2014/main" id="{16474554-BDE7-4AB1-A7A8-D35C75CD920C}"/>
              </a:ext>
            </a:extLst>
          </p:cNvPr>
          <p:cNvSpPr txBox="1"/>
          <p:nvPr/>
        </p:nvSpPr>
        <p:spPr>
          <a:xfrm>
            <a:off x="6784294" y="2185050"/>
            <a:ext cx="1215850" cy="369332"/>
          </a:xfrm>
          <a:prstGeom prst="rect">
            <a:avLst/>
          </a:prstGeom>
          <a:noFill/>
        </p:spPr>
        <p:txBody>
          <a:bodyPr wrap="square" rtlCol="0">
            <a:spAutoFit/>
          </a:bodyPr>
          <a:lstStyle/>
          <a:p>
            <a:r>
              <a:rPr lang="en-US" dirty="0"/>
              <a:t>Process</a:t>
            </a:r>
          </a:p>
        </p:txBody>
      </p:sp>
    </p:spTree>
    <p:extLst>
      <p:ext uri="{BB962C8B-B14F-4D97-AF65-F5344CB8AC3E}">
        <p14:creationId xmlns:p14="http://schemas.microsoft.com/office/powerpoint/2010/main" val="1762112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80937338-E688-AF40-91C1-283C95C1D375}" type="slidenum">
              <a:rPr lang="zh-CN" altLang="en-US" sz="1600">
                <a:ea typeface="宋体" charset="0"/>
                <a:cs typeface="宋体" charset="0"/>
              </a:rPr>
              <a:pPr algn="r" eaLnBrk="1" hangingPunct="1"/>
              <a:t>17</a:t>
            </a:fld>
            <a:endParaRPr lang="zh-CN" altLang="en-US" sz="1600">
              <a:ea typeface="宋体" charset="0"/>
              <a:cs typeface="宋体" charset="0"/>
            </a:endParaRPr>
          </a:p>
        </p:txBody>
      </p:sp>
      <p:sp>
        <p:nvSpPr>
          <p:cNvPr id="11267" name="Rectangle 2"/>
          <p:cNvSpPr>
            <a:spLocks noGrp="1" noChangeArrowheads="1"/>
          </p:cNvSpPr>
          <p:nvPr>
            <p:ph type="title" idx="4294967295"/>
          </p:nvPr>
        </p:nvSpPr>
        <p:spPr>
          <a:xfrm>
            <a:off x="612881" y="110226"/>
            <a:ext cx="7888070" cy="1325563"/>
          </a:xfrm>
        </p:spPr>
        <p:txBody>
          <a:bodyPr>
            <a:normAutofit/>
          </a:bodyPr>
          <a:lstStyle/>
          <a:p>
            <a:pPr algn="ctr" eaLnBrk="1" hangingPunct="1"/>
            <a:r>
              <a:rPr lang="en-US" sz="3800" b="1" dirty="0">
                <a:solidFill>
                  <a:srgbClr val="003399"/>
                </a:solidFill>
                <a:ea typeface="宋体" charset="0"/>
                <a:cs typeface="宋体" charset="0"/>
              </a:rPr>
              <a:t>Resource-Allocation Graph</a:t>
            </a:r>
          </a:p>
        </p:txBody>
      </p:sp>
      <p:sp>
        <p:nvSpPr>
          <p:cNvPr id="11268" name="Rectangle 3"/>
          <p:cNvSpPr>
            <a:spLocks noGrp="1" noChangeArrowheads="1"/>
          </p:cNvSpPr>
          <p:nvPr>
            <p:ph type="body" idx="4294967295"/>
          </p:nvPr>
        </p:nvSpPr>
        <p:spPr>
          <a:xfrm>
            <a:off x="508088" y="1384301"/>
            <a:ext cx="8097656" cy="4752975"/>
          </a:xfrm>
        </p:spPr>
        <p:txBody>
          <a:bodyPr>
            <a:normAutofit/>
          </a:bodyPr>
          <a:lstStyle/>
          <a:p>
            <a:pPr>
              <a:spcBef>
                <a:spcPct val="50000"/>
              </a:spcBef>
              <a:buClrTx/>
              <a:buFont typeface="Wingdings" panose="05000000000000000000" pitchFamily="2" charset="2"/>
              <a:buChar char="l"/>
            </a:pPr>
            <a:r>
              <a:rPr lang="en-US" sz="2800" dirty="0">
                <a:solidFill>
                  <a:schemeClr val="tx1"/>
                </a:solidFill>
                <a:ea typeface="宋体" charset="0"/>
              </a:rPr>
              <a:t>A set of vertices </a:t>
            </a:r>
            <a:r>
              <a:rPr lang="en-US" sz="2800" i="1" dirty="0">
                <a:solidFill>
                  <a:schemeClr val="tx1"/>
                </a:solidFill>
                <a:ea typeface="宋体" charset="0"/>
              </a:rPr>
              <a:t>V</a:t>
            </a:r>
            <a:r>
              <a:rPr lang="en-US" sz="2800" dirty="0">
                <a:solidFill>
                  <a:schemeClr val="tx1"/>
                </a:solidFill>
                <a:ea typeface="宋体" charset="0"/>
              </a:rPr>
              <a:t> and a set of edges </a:t>
            </a:r>
            <a:r>
              <a:rPr lang="en-US" sz="2800" i="1" dirty="0">
                <a:solidFill>
                  <a:schemeClr val="tx1"/>
                </a:solidFill>
                <a:ea typeface="宋体" charset="0"/>
              </a:rPr>
              <a:t>E</a:t>
            </a:r>
            <a:r>
              <a:rPr lang="en-US" sz="2800" dirty="0">
                <a:solidFill>
                  <a:schemeClr val="tx1"/>
                </a:solidFill>
                <a:ea typeface="宋体" charset="0"/>
              </a:rPr>
              <a:t>.</a:t>
            </a:r>
            <a:endParaRPr lang="en-US" sz="2800" dirty="0">
              <a:ea typeface="宋体" charset="0"/>
            </a:endParaRPr>
          </a:p>
          <a:p>
            <a:pPr eaLnBrk="1" hangingPunct="1">
              <a:buFont typeface="Wingdings" panose="05000000000000000000" pitchFamily="2" charset="2"/>
              <a:buChar char="ü"/>
            </a:pPr>
            <a:r>
              <a:rPr lang="en-US" sz="2800" dirty="0">
                <a:ea typeface="宋体" charset="0"/>
              </a:rPr>
              <a:t>V is partitioned into two types:</a:t>
            </a:r>
          </a:p>
          <a:p>
            <a:pPr lvl="1" eaLnBrk="1" hangingPunct="1"/>
            <a:r>
              <a:rPr lang="en-US" sz="2800" i="1" dirty="0">
                <a:ea typeface="宋体" charset="0"/>
              </a:rPr>
              <a:t>P</a:t>
            </a:r>
            <a:r>
              <a:rPr lang="en-US" sz="2800" dirty="0">
                <a:ea typeface="宋体" charset="0"/>
              </a:rPr>
              <a:t> = {</a:t>
            </a:r>
            <a:r>
              <a:rPr lang="en-US" sz="2800" i="1" dirty="0">
                <a:ea typeface="宋体" charset="0"/>
              </a:rPr>
              <a:t>P</a:t>
            </a:r>
            <a:r>
              <a:rPr lang="en-US" sz="2800" baseline="-25000" dirty="0">
                <a:ea typeface="宋体" charset="0"/>
              </a:rPr>
              <a:t>1</a:t>
            </a:r>
            <a:r>
              <a:rPr lang="en-US" sz="2800" dirty="0">
                <a:ea typeface="宋体" charset="0"/>
              </a:rPr>
              <a:t>, </a:t>
            </a:r>
            <a:r>
              <a:rPr lang="en-US" sz="2800" i="1" dirty="0">
                <a:ea typeface="宋体" charset="0"/>
              </a:rPr>
              <a:t>P</a:t>
            </a:r>
            <a:r>
              <a:rPr lang="en-US" sz="2800" baseline="-25000" dirty="0">
                <a:ea typeface="宋体" charset="0"/>
              </a:rPr>
              <a:t>2</a:t>
            </a:r>
            <a:r>
              <a:rPr lang="en-US" sz="2800" dirty="0">
                <a:ea typeface="宋体" charset="0"/>
              </a:rPr>
              <a:t>, …, </a:t>
            </a:r>
            <a:r>
              <a:rPr lang="zh-CN" altLang="en-US" sz="2800" i="1" dirty="0">
                <a:ea typeface="宋体" charset="0"/>
              </a:rPr>
              <a:t>P</a:t>
            </a:r>
            <a:r>
              <a:rPr lang="zh-CN" altLang="en-US" sz="2800" i="1" baseline="-25000" dirty="0">
                <a:ea typeface="宋体" charset="0"/>
              </a:rPr>
              <a:t>n</a:t>
            </a:r>
            <a:r>
              <a:rPr lang="zh-CN" altLang="en-US" sz="2800" dirty="0">
                <a:ea typeface="宋体" charset="0"/>
              </a:rPr>
              <a:t>}, </a:t>
            </a:r>
            <a:r>
              <a:rPr lang="en-US" altLang="zh-CN" sz="2800" dirty="0">
                <a:ea typeface="宋体" charset="0"/>
              </a:rPr>
              <a:t>the</a:t>
            </a:r>
            <a:r>
              <a:rPr lang="zh-CN" altLang="en-US" sz="2800" dirty="0">
                <a:ea typeface="宋体" charset="0"/>
              </a:rPr>
              <a:t> </a:t>
            </a:r>
            <a:r>
              <a:rPr lang="en-US" altLang="zh-CN" sz="2800" dirty="0">
                <a:ea typeface="宋体" charset="0"/>
              </a:rPr>
              <a:t>processes in the system.</a:t>
            </a:r>
            <a:r>
              <a:rPr lang="zh-CN" altLang="en-US" sz="2800" dirty="0">
                <a:ea typeface="宋体" charset="0"/>
              </a:rPr>
              <a:t> </a:t>
            </a:r>
            <a:br>
              <a:rPr lang="zh-CN" altLang="en-US" sz="2800" dirty="0">
                <a:ea typeface="宋体" charset="0"/>
              </a:rPr>
            </a:br>
            <a:endParaRPr lang="zh-CN" altLang="en-US" sz="2800" dirty="0">
              <a:ea typeface="宋体" charset="0"/>
            </a:endParaRPr>
          </a:p>
          <a:p>
            <a:pPr lvl="1" eaLnBrk="1" hangingPunct="1"/>
            <a:r>
              <a:rPr lang="zh-CN" altLang="en-US" sz="2800" i="1" dirty="0">
                <a:ea typeface="宋体" charset="0"/>
              </a:rPr>
              <a:t>R</a:t>
            </a:r>
            <a:r>
              <a:rPr lang="zh-CN" altLang="en-US" sz="2800" dirty="0">
                <a:ea typeface="宋体" charset="0"/>
              </a:rPr>
              <a:t> = {</a:t>
            </a:r>
            <a:r>
              <a:rPr lang="zh-CN" altLang="en-US" sz="2800" i="1" dirty="0">
                <a:ea typeface="宋体" charset="0"/>
              </a:rPr>
              <a:t>R</a:t>
            </a:r>
            <a:r>
              <a:rPr lang="zh-CN" altLang="en-US" sz="2800" baseline="-25000" dirty="0">
                <a:ea typeface="宋体" charset="0"/>
              </a:rPr>
              <a:t>1</a:t>
            </a:r>
            <a:r>
              <a:rPr lang="zh-CN" altLang="en-US" sz="2800" dirty="0">
                <a:ea typeface="宋体" charset="0"/>
              </a:rPr>
              <a:t>, </a:t>
            </a:r>
            <a:r>
              <a:rPr lang="zh-CN" altLang="en-US" sz="2800" i="1" dirty="0">
                <a:ea typeface="宋体" charset="0"/>
              </a:rPr>
              <a:t>R</a:t>
            </a:r>
            <a:r>
              <a:rPr lang="zh-CN" altLang="en-US" sz="2800" baseline="-25000" dirty="0">
                <a:ea typeface="宋体" charset="0"/>
              </a:rPr>
              <a:t>2</a:t>
            </a:r>
            <a:r>
              <a:rPr lang="zh-CN" altLang="en-US" sz="2800" dirty="0">
                <a:ea typeface="宋体" charset="0"/>
              </a:rPr>
              <a:t>, …, </a:t>
            </a:r>
            <a:r>
              <a:rPr lang="zh-CN" altLang="en-US" sz="2800" i="1" dirty="0">
                <a:ea typeface="宋体" charset="0"/>
              </a:rPr>
              <a:t>R</a:t>
            </a:r>
            <a:r>
              <a:rPr lang="zh-CN" altLang="en-US" sz="2800" i="1" baseline="-25000" dirty="0">
                <a:ea typeface="宋体" charset="0"/>
              </a:rPr>
              <a:t>m</a:t>
            </a:r>
            <a:r>
              <a:rPr lang="en-US" sz="2800" dirty="0">
                <a:ea typeface="宋体" charset="0"/>
              </a:rPr>
              <a:t>}, the resource types.</a:t>
            </a:r>
          </a:p>
          <a:p>
            <a:pPr eaLnBrk="1" hangingPunct="1">
              <a:buFont typeface="Wingdings" panose="05000000000000000000" pitchFamily="2" charset="2"/>
              <a:buChar char="ü"/>
            </a:pPr>
            <a:r>
              <a:rPr lang="en-US" sz="2800" dirty="0">
                <a:ea typeface="宋体" charset="0"/>
              </a:rPr>
              <a:t>Request edge: directed edge </a:t>
            </a:r>
            <a:r>
              <a:rPr lang="en-US" sz="2800" i="1" dirty="0">
                <a:ea typeface="宋体" charset="0"/>
              </a:rPr>
              <a:t>P</a:t>
            </a:r>
            <a:r>
              <a:rPr lang="en-US" sz="2800" baseline="-25000" dirty="0">
                <a:ea typeface="宋体" charset="0"/>
              </a:rPr>
              <a:t>1 </a:t>
            </a:r>
            <a:r>
              <a:rPr lang="en-US" sz="2800" dirty="0">
                <a:ea typeface="宋体" charset="0"/>
                <a:sym typeface="Symbol" charset="0"/>
              </a:rPr>
              <a:t> </a:t>
            </a:r>
            <a:r>
              <a:rPr lang="zh-CN" altLang="en-US" sz="2800" i="1" dirty="0">
                <a:ea typeface="宋体" charset="0"/>
                <a:sym typeface="Symbol" charset="0"/>
              </a:rPr>
              <a:t>R</a:t>
            </a:r>
            <a:r>
              <a:rPr lang="zh-CN" altLang="en-US" sz="2800" i="1" baseline="-25000" dirty="0">
                <a:ea typeface="宋体" charset="0"/>
                <a:sym typeface="Symbol" charset="0"/>
              </a:rPr>
              <a:t>j</a:t>
            </a:r>
            <a:endParaRPr lang="zh-CN" altLang="en-US" sz="2800" i="1" dirty="0">
              <a:ea typeface="宋体" charset="0"/>
              <a:sym typeface="Symbol" charset="0"/>
            </a:endParaRPr>
          </a:p>
          <a:p>
            <a:pPr eaLnBrk="1" hangingPunct="1">
              <a:buFont typeface="Wingdings" panose="05000000000000000000" pitchFamily="2" charset="2"/>
              <a:buChar char="ü"/>
            </a:pPr>
            <a:r>
              <a:rPr lang="en-US" altLang="zh-CN" sz="2800" dirty="0">
                <a:ea typeface="宋体" charset="0"/>
                <a:sym typeface="Symbol" charset="0"/>
              </a:rPr>
              <a:t>Assignment edge: directed edge</a:t>
            </a:r>
            <a:r>
              <a:rPr lang="zh-CN" altLang="en-US" sz="2800" dirty="0">
                <a:ea typeface="宋体" charset="0"/>
              </a:rPr>
              <a:t> </a:t>
            </a:r>
            <a:r>
              <a:rPr lang="zh-CN" altLang="en-US" sz="2800" i="1" dirty="0">
                <a:ea typeface="宋体" charset="0"/>
              </a:rPr>
              <a:t>R</a:t>
            </a:r>
            <a:r>
              <a:rPr lang="zh-CN" altLang="en-US" sz="2800" i="1" baseline="-25000" dirty="0">
                <a:ea typeface="宋体" charset="0"/>
              </a:rPr>
              <a:t>j</a:t>
            </a:r>
            <a:r>
              <a:rPr lang="zh-CN" altLang="en-US" sz="2800" i="1" dirty="0">
                <a:ea typeface="宋体" charset="0"/>
              </a:rPr>
              <a:t> </a:t>
            </a:r>
            <a:r>
              <a:rPr lang="zh-CN" altLang="en-US" sz="2800" dirty="0">
                <a:ea typeface="宋体" charset="0"/>
                <a:sym typeface="Symbol" charset="0"/>
              </a:rPr>
              <a:t> </a:t>
            </a:r>
            <a:r>
              <a:rPr lang="zh-CN" altLang="en-US" sz="2800" i="1" dirty="0">
                <a:ea typeface="宋体" charset="0"/>
                <a:sym typeface="Symbol" charset="0"/>
              </a:rPr>
              <a:t>P</a:t>
            </a:r>
            <a:r>
              <a:rPr lang="zh-CN" altLang="en-US" sz="2800" i="1" baseline="-25000" dirty="0">
                <a:ea typeface="宋体" charset="0"/>
                <a:sym typeface="Symbol" charset="0"/>
              </a:rPr>
              <a:t>i</a:t>
            </a:r>
          </a:p>
        </p:txBody>
      </p:sp>
    </p:spTree>
    <p:extLst>
      <p:ext uri="{BB962C8B-B14F-4D97-AF65-F5344CB8AC3E}">
        <p14:creationId xmlns:p14="http://schemas.microsoft.com/office/powerpoint/2010/main" val="239810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48044C68-AB93-E74B-8B81-552B40681940}" type="slidenum">
              <a:rPr lang="zh-CN" altLang="en-US" sz="1600">
                <a:ea typeface="宋体" charset="0"/>
                <a:cs typeface="宋体" charset="0"/>
              </a:rPr>
              <a:pPr algn="r" eaLnBrk="1" hangingPunct="1"/>
              <a:t>18</a:t>
            </a:fld>
            <a:endParaRPr lang="zh-CN" altLang="en-US" sz="1600">
              <a:ea typeface="宋体" charset="0"/>
              <a:cs typeface="宋体" charset="0"/>
            </a:endParaRPr>
          </a:p>
        </p:txBody>
      </p:sp>
      <p:sp>
        <p:nvSpPr>
          <p:cNvPr id="12292" name="Rectangle 3"/>
          <p:cNvSpPr>
            <a:spLocks noGrp="1" noChangeArrowheads="1"/>
          </p:cNvSpPr>
          <p:nvPr>
            <p:ph type="body" idx="4294967295"/>
          </p:nvPr>
        </p:nvSpPr>
        <p:spPr>
          <a:xfrm>
            <a:off x="612881" y="971550"/>
            <a:ext cx="7068777" cy="4914900"/>
          </a:xfrm>
        </p:spPr>
        <p:txBody>
          <a:bodyPr>
            <a:normAutofit lnSpcReduction="10000"/>
          </a:bodyPr>
          <a:lstStyle/>
          <a:p>
            <a:pPr marL="0" indent="0" eaLnBrk="1" hangingPunct="1">
              <a:buNone/>
            </a:pPr>
            <a:endParaRPr lang="en-US" dirty="0">
              <a:ea typeface="宋体" charset="0"/>
              <a:cs typeface="宋体" charset="0"/>
            </a:endParaRPr>
          </a:p>
          <a:p>
            <a:pPr eaLnBrk="1" hangingPunct="1">
              <a:buFont typeface="Wingdings" panose="05000000000000000000" pitchFamily="2" charset="2"/>
              <a:buChar char="l"/>
            </a:pPr>
            <a:r>
              <a:rPr lang="en-US" sz="2800" dirty="0">
                <a:ea typeface="宋体" charset="0"/>
                <a:cs typeface="宋体" charset="0"/>
              </a:rPr>
              <a:t>Resource Type with 3 instances</a:t>
            </a: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r>
              <a:rPr lang="en-US" sz="2800" i="1" dirty="0">
                <a:ea typeface="宋体" charset="0"/>
                <a:cs typeface="宋体" charset="0"/>
              </a:rPr>
              <a:t>P</a:t>
            </a:r>
            <a:r>
              <a:rPr lang="en-US" sz="2800" i="1" baseline="-25000" dirty="0">
                <a:ea typeface="宋体" charset="0"/>
                <a:cs typeface="宋体" charset="0"/>
              </a:rPr>
              <a:t>i</a:t>
            </a:r>
            <a:r>
              <a:rPr lang="en-US" sz="2800" i="1" dirty="0">
                <a:ea typeface="宋体" charset="0"/>
                <a:cs typeface="宋体" charset="0"/>
              </a:rPr>
              <a:t> </a:t>
            </a:r>
            <a:r>
              <a:rPr lang="en-US" sz="2800" dirty="0">
                <a:ea typeface="宋体" charset="0"/>
                <a:cs typeface="宋体" charset="0"/>
              </a:rPr>
              <a:t>requests an instance of </a:t>
            </a:r>
            <a:r>
              <a:rPr lang="en-US" sz="2800" i="1" dirty="0" err="1">
                <a:ea typeface="宋体" charset="0"/>
                <a:cs typeface="宋体" charset="0"/>
              </a:rPr>
              <a:t>R</a:t>
            </a:r>
            <a:r>
              <a:rPr lang="en-US" sz="2800" i="1" baseline="-25000" dirty="0" err="1">
                <a:ea typeface="宋体" charset="0"/>
                <a:cs typeface="宋体" charset="0"/>
              </a:rPr>
              <a:t>j</a:t>
            </a:r>
            <a:endParaRPr lang="en-US" sz="2800"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endParaRPr lang="en-US" dirty="0">
              <a:ea typeface="宋体" charset="0"/>
              <a:cs typeface="宋体" charset="0"/>
            </a:endParaRPr>
          </a:p>
          <a:p>
            <a:pPr eaLnBrk="1" hangingPunct="1">
              <a:buFont typeface="Wingdings" panose="05000000000000000000" pitchFamily="2" charset="2"/>
              <a:buChar char="l"/>
            </a:pPr>
            <a:r>
              <a:rPr lang="en-US" sz="2800" i="1" dirty="0">
                <a:ea typeface="宋体" charset="0"/>
                <a:cs typeface="宋体" charset="0"/>
              </a:rPr>
              <a:t>P</a:t>
            </a:r>
            <a:r>
              <a:rPr lang="en-US" sz="2800" i="1" baseline="-25000" dirty="0">
                <a:ea typeface="宋体" charset="0"/>
                <a:cs typeface="宋体" charset="0"/>
              </a:rPr>
              <a:t>i</a:t>
            </a:r>
            <a:r>
              <a:rPr lang="en-US" sz="2800" dirty="0">
                <a:ea typeface="宋体" charset="0"/>
                <a:cs typeface="宋体" charset="0"/>
              </a:rPr>
              <a:t> is holding an instance of </a:t>
            </a:r>
            <a:r>
              <a:rPr lang="en-US" sz="2800" i="1" dirty="0" err="1">
                <a:ea typeface="宋体" charset="0"/>
                <a:cs typeface="宋体" charset="0"/>
              </a:rPr>
              <a:t>R</a:t>
            </a:r>
            <a:r>
              <a:rPr lang="en-US" sz="2800" i="1" baseline="-25000" dirty="0" err="1">
                <a:ea typeface="宋体" charset="0"/>
                <a:cs typeface="宋体" charset="0"/>
              </a:rPr>
              <a:t>j</a:t>
            </a:r>
            <a:endParaRPr lang="en-US" sz="2800" i="1" dirty="0">
              <a:ea typeface="宋体" charset="0"/>
              <a:cs typeface="宋体" charset="0"/>
            </a:endParaRPr>
          </a:p>
        </p:txBody>
      </p:sp>
      <p:sp>
        <p:nvSpPr>
          <p:cNvPr id="30" name="Rectangle 2">
            <a:extLst>
              <a:ext uri="{FF2B5EF4-FFF2-40B4-BE49-F238E27FC236}">
                <a16:creationId xmlns:a16="http://schemas.microsoft.com/office/drawing/2014/main" id="{8AD78762-75BC-48AA-8C43-DD05ACB45144}"/>
              </a:ext>
            </a:extLst>
          </p:cNvPr>
          <p:cNvSpPr txBox="1">
            <a:spLocks noChangeArrowheads="1"/>
          </p:cNvSpPr>
          <p:nvPr/>
        </p:nvSpPr>
        <p:spPr>
          <a:xfrm>
            <a:off x="612881" y="110226"/>
            <a:ext cx="7888070" cy="1325563"/>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dirty="0">
                <a:solidFill>
                  <a:srgbClr val="003399"/>
                </a:solidFill>
                <a:ea typeface="宋体" panose="02010600030101010101" pitchFamily="2" charset="-122"/>
              </a:rPr>
              <a:t>Deadlock Modeling </a:t>
            </a:r>
            <a:br>
              <a:rPr lang="en-US" altLang="zh-CN" sz="3800" b="1" dirty="0">
                <a:solidFill>
                  <a:srgbClr val="003399"/>
                </a:solidFill>
                <a:ea typeface="宋体" panose="02010600030101010101" pitchFamily="2" charset="-122"/>
              </a:rPr>
            </a:br>
            <a:r>
              <a:rPr lang="en-US" altLang="zh-CN" sz="3000" b="1" dirty="0">
                <a:solidFill>
                  <a:srgbClr val="003399"/>
                </a:solidFill>
                <a:ea typeface="宋体" panose="02010600030101010101" pitchFamily="2" charset="-122"/>
              </a:rPr>
              <a:t>(Resource with multiple instances)</a:t>
            </a:r>
            <a:endParaRPr lang="en-US" sz="3000" b="1" dirty="0">
              <a:solidFill>
                <a:srgbClr val="003399"/>
              </a:solidFill>
              <a:ea typeface="宋体" charset="0"/>
              <a:cs typeface="宋体" charset="0"/>
            </a:endParaRPr>
          </a:p>
        </p:txBody>
      </p:sp>
      <p:pic>
        <p:nvPicPr>
          <p:cNvPr id="31" name="Picture 3">
            <a:extLst>
              <a:ext uri="{FF2B5EF4-FFF2-40B4-BE49-F238E27FC236}">
                <a16:creationId xmlns:a16="http://schemas.microsoft.com/office/drawing/2014/main" id="{A6F510B3-220E-41F3-B374-C731D8E0C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903" t="64369" r="30325" b="10113"/>
          <a:stretch/>
        </p:blipFill>
        <p:spPr bwMode="auto">
          <a:xfrm>
            <a:off x="3044681" y="1816251"/>
            <a:ext cx="1040004" cy="1265666"/>
          </a:xfrm>
          <a:prstGeom prst="rect">
            <a:avLst/>
          </a:prstGeom>
          <a:noFill/>
          <a:ln w="57150" cmpd="thickThin">
            <a:noFill/>
            <a:miter lim="800000"/>
            <a:headEnd/>
            <a:tailEnd/>
          </a:ln>
          <a:extLst>
            <a:ext uri="{909E8E84-426E-40dd-AFC4-6F175D3DCCD1}">
              <a14:hiddenFill xmlns:a14="http://schemas.microsoft.com/office/drawing/2010/main" xmlns="">
                <a:solidFill>
                  <a:srgbClr val="FFFFFF"/>
                </a:solidFill>
              </a14:hiddenFill>
            </a:ext>
          </a:extLst>
        </p:spPr>
      </p:pic>
      <p:pic>
        <p:nvPicPr>
          <p:cNvPr id="32" name="Picture 3">
            <a:extLst>
              <a:ext uri="{FF2B5EF4-FFF2-40B4-BE49-F238E27FC236}">
                <a16:creationId xmlns:a16="http://schemas.microsoft.com/office/drawing/2014/main" id="{51D6FBA5-F887-4EE4-B284-BBC1846DAE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903" t="64369" r="30325" b="10113"/>
          <a:stretch/>
        </p:blipFill>
        <p:spPr bwMode="auto">
          <a:xfrm>
            <a:off x="5522205" y="3557102"/>
            <a:ext cx="1040004" cy="1265666"/>
          </a:xfrm>
          <a:prstGeom prst="rect">
            <a:avLst/>
          </a:prstGeom>
          <a:noFill/>
          <a:ln w="57150" cmpd="thickThin">
            <a:noFill/>
            <a:miter lim="800000"/>
            <a:headEnd/>
            <a:tailEnd/>
          </a:ln>
          <a:extLst>
            <a:ext uri="{909E8E84-426E-40dd-AFC4-6F175D3DCCD1}">
              <a14:hiddenFill xmlns:a14="http://schemas.microsoft.com/office/drawing/2010/main" xmlns="">
                <a:solidFill>
                  <a:srgbClr val="FFFFFF"/>
                </a:solidFill>
              </a14:hiddenFill>
            </a:ext>
          </a:extLst>
        </p:spPr>
      </p:pic>
      <p:sp>
        <p:nvSpPr>
          <p:cNvPr id="34" name="Oval 6">
            <a:extLst>
              <a:ext uri="{FF2B5EF4-FFF2-40B4-BE49-F238E27FC236}">
                <a16:creationId xmlns:a16="http://schemas.microsoft.com/office/drawing/2014/main" id="{905EB8BB-EF50-4C6F-A3DE-0E769AF24C75}"/>
              </a:ext>
            </a:extLst>
          </p:cNvPr>
          <p:cNvSpPr>
            <a:spLocks noChangeArrowheads="1"/>
          </p:cNvSpPr>
          <p:nvPr/>
        </p:nvSpPr>
        <p:spPr bwMode="auto">
          <a:xfrm>
            <a:off x="4184379" y="3924842"/>
            <a:ext cx="495386" cy="495300"/>
          </a:xfrm>
          <a:prstGeom prst="ellipse">
            <a:avLst/>
          </a:prstGeom>
          <a:solidFill>
            <a:schemeClr val="bg1"/>
          </a:solidFill>
          <a:ln w="25400" cmpd="sng">
            <a:solidFill>
              <a:schemeClr val="tx1"/>
            </a:solidFill>
            <a:round/>
            <a:headEnd/>
            <a:tailEnd/>
          </a:ln>
        </p:spPr>
        <p:txBody>
          <a:bodyPr wrap="none" anchor="ctr"/>
          <a:lstStyle/>
          <a:p>
            <a:pPr algn="ctr" eaLnBrk="0" hangingPunct="0"/>
            <a:r>
              <a:rPr lang="en-US" sz="1800" i="1">
                <a:latin typeface="Helvetica" charset="0"/>
                <a:ea typeface="宋体" charset="0"/>
                <a:cs typeface="宋体" charset="0"/>
              </a:rPr>
              <a:t>P</a:t>
            </a:r>
            <a:r>
              <a:rPr lang="en-US" sz="1800" i="1" baseline="-25000">
                <a:latin typeface="Helvetica" charset="0"/>
                <a:ea typeface="宋体" charset="0"/>
                <a:cs typeface="宋体" charset="0"/>
              </a:rPr>
              <a:t>i</a:t>
            </a:r>
            <a:endParaRPr lang="en-US" sz="1800" i="1">
              <a:latin typeface="Helvetica" charset="0"/>
              <a:ea typeface="宋体" charset="0"/>
              <a:cs typeface="宋体" charset="0"/>
            </a:endParaRPr>
          </a:p>
        </p:txBody>
      </p:sp>
      <p:sp>
        <p:nvSpPr>
          <p:cNvPr id="35" name="Line 19">
            <a:extLst>
              <a:ext uri="{FF2B5EF4-FFF2-40B4-BE49-F238E27FC236}">
                <a16:creationId xmlns:a16="http://schemas.microsoft.com/office/drawing/2014/main" id="{637B8278-E503-4728-89F5-875DF57C3FED}"/>
              </a:ext>
            </a:extLst>
          </p:cNvPr>
          <p:cNvSpPr>
            <a:spLocks noChangeShapeType="1"/>
          </p:cNvSpPr>
          <p:nvPr/>
        </p:nvSpPr>
        <p:spPr bwMode="auto">
          <a:xfrm>
            <a:off x="4679765" y="4195062"/>
            <a:ext cx="962577" cy="5638"/>
          </a:xfrm>
          <a:prstGeom prst="line">
            <a:avLst/>
          </a:prstGeom>
          <a:noFill/>
          <a:ln w="25400" cmpd="sng">
            <a:solidFill>
              <a:schemeClr val="tx1"/>
            </a:solidFill>
            <a:round/>
            <a:headEnd/>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pic>
        <p:nvPicPr>
          <p:cNvPr id="36" name="Picture 3">
            <a:extLst>
              <a:ext uri="{FF2B5EF4-FFF2-40B4-BE49-F238E27FC236}">
                <a16:creationId xmlns:a16="http://schemas.microsoft.com/office/drawing/2014/main" id="{85CB8026-D7E2-44A6-AF88-8A9496D92F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903" t="64369" r="30325" b="10113"/>
          <a:stretch/>
        </p:blipFill>
        <p:spPr bwMode="auto">
          <a:xfrm>
            <a:off x="5498883" y="5313016"/>
            <a:ext cx="1040004" cy="1265666"/>
          </a:xfrm>
          <a:prstGeom prst="rect">
            <a:avLst/>
          </a:prstGeom>
          <a:noFill/>
          <a:ln w="57150" cmpd="thickThin">
            <a:noFill/>
            <a:miter lim="800000"/>
            <a:headEnd/>
            <a:tailEnd/>
          </a:ln>
          <a:extLst>
            <a:ext uri="{909E8E84-426E-40dd-AFC4-6F175D3DCCD1}">
              <a14:hiddenFill xmlns:a14="http://schemas.microsoft.com/office/drawing/2010/main" xmlns="">
                <a:solidFill>
                  <a:srgbClr val="FFFFFF"/>
                </a:solidFill>
              </a14:hiddenFill>
            </a:ext>
          </a:extLst>
        </p:spPr>
      </p:pic>
      <p:sp>
        <p:nvSpPr>
          <p:cNvPr id="37" name="Oval 6">
            <a:extLst>
              <a:ext uri="{FF2B5EF4-FFF2-40B4-BE49-F238E27FC236}">
                <a16:creationId xmlns:a16="http://schemas.microsoft.com/office/drawing/2014/main" id="{4B682539-06E5-402E-B05B-150273002058}"/>
              </a:ext>
            </a:extLst>
          </p:cNvPr>
          <p:cNvSpPr>
            <a:spLocks noChangeArrowheads="1"/>
          </p:cNvSpPr>
          <p:nvPr/>
        </p:nvSpPr>
        <p:spPr bwMode="auto">
          <a:xfrm>
            <a:off x="4184379" y="5780043"/>
            <a:ext cx="495386" cy="495300"/>
          </a:xfrm>
          <a:prstGeom prst="ellipse">
            <a:avLst/>
          </a:prstGeom>
          <a:solidFill>
            <a:schemeClr val="bg1"/>
          </a:solidFill>
          <a:ln w="25400" cmpd="sng">
            <a:solidFill>
              <a:schemeClr val="tx1"/>
            </a:solidFill>
            <a:round/>
            <a:headEnd/>
            <a:tailEnd/>
          </a:ln>
        </p:spPr>
        <p:txBody>
          <a:bodyPr wrap="none" anchor="ctr"/>
          <a:lstStyle/>
          <a:p>
            <a:pPr algn="ctr" eaLnBrk="0" hangingPunct="0"/>
            <a:r>
              <a:rPr lang="en-US" sz="1800" i="1">
                <a:latin typeface="Helvetica" charset="0"/>
                <a:ea typeface="宋体" charset="0"/>
                <a:cs typeface="宋体" charset="0"/>
              </a:rPr>
              <a:t>P</a:t>
            </a:r>
            <a:r>
              <a:rPr lang="en-US" sz="1800" i="1" baseline="-25000">
                <a:latin typeface="Helvetica" charset="0"/>
                <a:ea typeface="宋体" charset="0"/>
                <a:cs typeface="宋体" charset="0"/>
              </a:rPr>
              <a:t>i</a:t>
            </a:r>
            <a:endParaRPr lang="en-US" sz="1800" i="1">
              <a:latin typeface="Helvetica" charset="0"/>
              <a:ea typeface="宋体" charset="0"/>
              <a:cs typeface="宋体" charset="0"/>
            </a:endParaRPr>
          </a:p>
        </p:txBody>
      </p:sp>
      <p:cxnSp>
        <p:nvCxnSpPr>
          <p:cNvPr id="4" name="Straight Arrow Connector 3">
            <a:extLst>
              <a:ext uri="{FF2B5EF4-FFF2-40B4-BE49-F238E27FC236}">
                <a16:creationId xmlns:a16="http://schemas.microsoft.com/office/drawing/2014/main" id="{C089757E-3927-49FB-814C-D3165FA66E8B}"/>
              </a:ext>
            </a:extLst>
          </p:cNvPr>
          <p:cNvCxnSpPr>
            <a:cxnSpLocks/>
            <a:endCxn id="37" idx="6"/>
          </p:cNvCxnSpPr>
          <p:nvPr/>
        </p:nvCxnSpPr>
        <p:spPr>
          <a:xfrm flipH="1">
            <a:off x="4679765" y="5945849"/>
            <a:ext cx="1232149" cy="8184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61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170C6434-7216-B54C-9D0C-626BA642FDD6}" type="slidenum">
              <a:rPr lang="zh-CN" altLang="en-US" sz="1600">
                <a:ea typeface="宋体" charset="0"/>
                <a:cs typeface="宋体" charset="0"/>
              </a:rPr>
              <a:pPr algn="r" eaLnBrk="1" hangingPunct="1"/>
              <a:t>19</a:t>
            </a:fld>
            <a:endParaRPr lang="zh-CN" altLang="en-US" sz="1600">
              <a:ea typeface="宋体" charset="0"/>
              <a:cs typeface="宋体" charset="0"/>
            </a:endParaRPr>
          </a:p>
        </p:txBody>
      </p:sp>
      <p:sp>
        <p:nvSpPr>
          <p:cNvPr id="13315" name="Rectangle 2"/>
          <p:cNvSpPr>
            <a:spLocks noGrp="1" noChangeArrowheads="1"/>
          </p:cNvSpPr>
          <p:nvPr>
            <p:ph type="title" idx="4294967295"/>
          </p:nvPr>
        </p:nvSpPr>
        <p:spPr>
          <a:xfrm>
            <a:off x="0" y="117335"/>
            <a:ext cx="9145588" cy="1262357"/>
          </a:xfrm>
        </p:spPr>
        <p:txBody>
          <a:bodyPr>
            <a:normAutofit/>
          </a:bodyPr>
          <a:lstStyle/>
          <a:p>
            <a:pPr algn="ctr" eaLnBrk="1" hangingPunct="1"/>
            <a:r>
              <a:rPr lang="en-US" sz="3800" b="1" dirty="0">
                <a:solidFill>
                  <a:srgbClr val="003399"/>
                </a:solidFill>
                <a:ea typeface="宋体" charset="0"/>
                <a:cs typeface="宋体" charset="0"/>
              </a:rPr>
              <a:t>Example (1)</a:t>
            </a:r>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3020667" y="1458196"/>
            <a:ext cx="3334329" cy="4864100"/>
          </a:xfrm>
          <a:prstGeom prst="rect">
            <a:avLst/>
          </a:prstGeom>
          <a:noFill/>
          <a:ln w="57150" cmpd="thickThin">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8467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2</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834232" y="198438"/>
            <a:ext cx="7772400" cy="844550"/>
          </a:xfrm>
        </p:spPr>
        <p:txBody>
          <a:bodyPr>
            <a:normAutofit/>
          </a:bodyPr>
          <a:lstStyle/>
          <a:p>
            <a:pPr algn="ctr" eaLnBrk="1" hangingPunct="1"/>
            <a:r>
              <a:rPr lang="en-US" altLang="zh-CN" sz="3800" b="1" dirty="0">
                <a:solidFill>
                  <a:srgbClr val="003399"/>
                </a:solidFill>
                <a:ea typeface="宋体" panose="02010600030101010101" pitchFamily="2" charset="-122"/>
              </a:rPr>
              <a:t>Presentation</a:t>
            </a:r>
          </a:p>
        </p:txBody>
      </p:sp>
      <p:sp>
        <p:nvSpPr>
          <p:cNvPr id="6" name="Rectangle 5"/>
          <p:cNvSpPr/>
          <p:nvPr/>
        </p:nvSpPr>
        <p:spPr>
          <a:xfrm>
            <a:off x="598327" y="1200543"/>
            <a:ext cx="8651181" cy="4635115"/>
          </a:xfrm>
          <a:prstGeom prst="rect">
            <a:avLst/>
          </a:prstGeom>
        </p:spPr>
        <p:txBody>
          <a:bodyPr wrap="square">
            <a:spAutoFit/>
          </a:bodyPr>
          <a:lstStyle/>
          <a:p>
            <a:pPr marL="342900" indent="-342900" algn="just">
              <a:lnSpc>
                <a:spcPct val="9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Example topics</a:t>
            </a:r>
            <a:r>
              <a:rPr lang="en-US" sz="1600" dirty="0">
                <a:latin typeface="Arial" charset="0"/>
                <a:cs typeface="Times New Roman" charset="0"/>
              </a:rPr>
              <a:t> </a:t>
            </a: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a:p>
            <a:pPr algn="just">
              <a:lnSpc>
                <a:spcPct val="90000"/>
              </a:lnSpc>
            </a:pPr>
            <a:endParaRPr lang="en-US" sz="1600" dirty="0">
              <a:latin typeface="Arial" charset="0"/>
              <a:cs typeface="Times New Roman" charset="0"/>
            </a:endParaRPr>
          </a:p>
        </p:txBody>
      </p:sp>
      <p:sp>
        <p:nvSpPr>
          <p:cNvPr id="40" name="Rectangle 39"/>
          <p:cNvSpPr/>
          <p:nvPr/>
        </p:nvSpPr>
        <p:spPr>
          <a:xfrm>
            <a:off x="715931" y="2044634"/>
            <a:ext cx="8202443" cy="830997"/>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7806BDB-0385-4893-B555-328C453A5F78}"/>
              </a:ext>
            </a:extLst>
          </p:cNvPr>
          <p:cNvSpPr txBox="1"/>
          <p:nvPr/>
        </p:nvSpPr>
        <p:spPr>
          <a:xfrm>
            <a:off x="1019908" y="1809940"/>
            <a:ext cx="4994030" cy="2862322"/>
          </a:xfrm>
          <a:prstGeom prst="rect">
            <a:avLst/>
          </a:prstGeom>
          <a:noFill/>
        </p:spPr>
        <p:txBody>
          <a:bodyPr wrap="square">
            <a:spAutoFit/>
          </a:bodyPr>
          <a:lstStyle/>
          <a:p>
            <a:pPr marL="514350" indent="-514350" eaLnBrk="1" hangingPunct="1">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Process Scheduling</a:t>
            </a:r>
          </a:p>
          <a:p>
            <a:pPr marL="514350" indent="-514350">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The Banker’s Algorithm</a:t>
            </a:r>
          </a:p>
          <a:p>
            <a:pPr marL="514350" indent="-514350" eaLnBrk="1" hangingPunct="1">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Virtual Memory Paging</a:t>
            </a:r>
          </a:p>
          <a:p>
            <a:pPr marL="514350" indent="-514350" eaLnBrk="1" hangingPunct="1">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Page Replacement Algorithm</a:t>
            </a:r>
          </a:p>
          <a:p>
            <a:pPr marL="514350" indent="-514350" eaLnBrk="1" hangingPunct="1">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Memory Management (Link List) </a:t>
            </a:r>
          </a:p>
          <a:p>
            <a:pPr marL="514350" indent="-514350" eaLnBrk="1" hangingPunct="1">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Disk space Management</a:t>
            </a:r>
          </a:p>
          <a:p>
            <a:pPr marL="514350" indent="-514350">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Interrupt/DMA</a:t>
            </a:r>
          </a:p>
          <a:p>
            <a:pPr marL="514350" indent="-514350">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Disk Arm Scheduling Algorithm</a:t>
            </a:r>
          </a:p>
          <a:p>
            <a:pPr marL="514350" indent="-514350">
              <a:buFont typeface="+mj-ea"/>
              <a:buAutoNum type="circleNumDbPlain"/>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Files: Link List Allocation</a:t>
            </a:r>
          </a:p>
          <a:p>
            <a:pPr marL="514350" indent="-514350">
              <a:buFont typeface="+mj-ea"/>
              <a:buAutoNum type="circleNumDbPlain"/>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04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txBox="1">
            <a:spLocks noGrp="1" noChangeArrowheads="1"/>
          </p:cNvSpPr>
          <p:nvPr/>
        </p:nvSpPr>
        <p:spPr bwMode="auto">
          <a:xfrm>
            <a:off x="8713713" y="6400800"/>
            <a:ext cx="4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743605B2-C02A-EF40-8F50-1CD40DDF1B39}" type="slidenum">
              <a:rPr lang="zh-CN" altLang="en-US" sz="1600">
                <a:ea typeface="宋体" charset="0"/>
                <a:cs typeface="宋体" charset="0"/>
              </a:rPr>
              <a:pPr algn="r" eaLnBrk="1" hangingPunct="1"/>
              <a:t>20</a:t>
            </a:fld>
            <a:endParaRPr lang="zh-CN" altLang="en-US" sz="1600">
              <a:ea typeface="宋体" charset="0"/>
              <a:cs typeface="宋体" charset="0"/>
            </a:endParaRPr>
          </a:p>
        </p:txBody>
      </p:sp>
      <p:pic>
        <p:nvPicPr>
          <p:cNvPr id="1434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3473" t="919" r="23195" b="1358"/>
          <a:stretch>
            <a:fillRect/>
          </a:stretch>
        </p:blipFill>
        <p:spPr bwMode="auto">
          <a:xfrm>
            <a:off x="1155561" y="1606161"/>
            <a:ext cx="2746524" cy="4024849"/>
          </a:xfrm>
          <a:prstGeom prst="rect">
            <a:avLst/>
          </a:prstGeom>
          <a:noFill/>
          <a:ln w="57150" cmpd="thickThin">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5" name="Rectangle 2">
            <a:extLst>
              <a:ext uri="{FF2B5EF4-FFF2-40B4-BE49-F238E27FC236}">
                <a16:creationId xmlns:a16="http://schemas.microsoft.com/office/drawing/2014/main" id="{82239B0F-E70D-4586-B6F4-CC03B850C2BA}"/>
              </a:ext>
            </a:extLst>
          </p:cNvPr>
          <p:cNvSpPr txBox="1">
            <a:spLocks noChangeArrowheads="1"/>
          </p:cNvSpPr>
          <p:nvPr/>
        </p:nvSpPr>
        <p:spPr>
          <a:xfrm>
            <a:off x="0" y="109243"/>
            <a:ext cx="9145588" cy="1262357"/>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sz="3800" b="1" dirty="0">
                <a:solidFill>
                  <a:srgbClr val="003399"/>
                </a:solidFill>
                <a:ea typeface="宋体" charset="0"/>
                <a:cs typeface="宋体" charset="0"/>
              </a:rPr>
              <a:t>Example</a:t>
            </a:r>
            <a:r>
              <a:rPr lang="en-US" altLang="zh-CN" sz="3800" b="1" dirty="0">
                <a:solidFill>
                  <a:srgbClr val="003399"/>
                </a:solidFill>
                <a:ea typeface="宋体" charset="0"/>
                <a:cs typeface="宋体" charset="0"/>
              </a:rPr>
              <a:t>s</a:t>
            </a:r>
            <a:r>
              <a:rPr lang="en-US" sz="3800" b="1" dirty="0">
                <a:solidFill>
                  <a:srgbClr val="003399"/>
                </a:solidFill>
                <a:ea typeface="宋体" charset="0"/>
                <a:cs typeface="宋体" charset="0"/>
              </a:rPr>
              <a:t> (2)</a:t>
            </a:r>
          </a:p>
        </p:txBody>
      </p:sp>
      <p:pic>
        <p:nvPicPr>
          <p:cNvPr id="6" name="Picture 3">
            <a:extLst>
              <a:ext uri="{FF2B5EF4-FFF2-40B4-BE49-F238E27FC236}">
                <a16:creationId xmlns:a16="http://schemas.microsoft.com/office/drawing/2014/main" id="{2FCC05B4-1556-4E5D-A5AF-D6B2816B94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9093" t="700" r="19093" b="700"/>
          <a:stretch>
            <a:fillRect/>
          </a:stretch>
        </p:blipFill>
        <p:spPr bwMode="auto">
          <a:xfrm>
            <a:off x="4687276" y="1606161"/>
            <a:ext cx="3154487" cy="4024849"/>
          </a:xfrm>
          <a:prstGeom prst="rect">
            <a:avLst/>
          </a:prstGeom>
          <a:noFill/>
          <a:ln w="57150" cmpd="thickThin">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3877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5D21E499-7591-C642-B3AE-03514FA211F4}" type="slidenum">
              <a:rPr lang="zh-CN" altLang="en-US" sz="1600">
                <a:ea typeface="宋体" charset="0"/>
                <a:cs typeface="宋体" charset="0"/>
              </a:rPr>
              <a:pPr algn="r" eaLnBrk="1" hangingPunct="1"/>
              <a:t>21</a:t>
            </a:fld>
            <a:endParaRPr lang="zh-CN" altLang="en-US" sz="1600">
              <a:ea typeface="宋体" charset="0"/>
              <a:cs typeface="宋体" charset="0"/>
            </a:endParaRPr>
          </a:p>
        </p:txBody>
      </p:sp>
      <p:sp>
        <p:nvSpPr>
          <p:cNvPr id="16387" name="Rectangle 2"/>
          <p:cNvSpPr>
            <a:spLocks noGrp="1" noChangeArrowheads="1"/>
          </p:cNvSpPr>
          <p:nvPr>
            <p:ph type="title" idx="4294967295"/>
          </p:nvPr>
        </p:nvSpPr>
        <p:spPr/>
        <p:txBody>
          <a:bodyPr>
            <a:normAutofit/>
          </a:bodyPr>
          <a:lstStyle/>
          <a:p>
            <a:pPr algn="ctr" eaLnBrk="1" hangingPunct="1"/>
            <a:r>
              <a:rPr lang="en-US" sz="3800" b="1" dirty="0">
                <a:solidFill>
                  <a:srgbClr val="003399"/>
                </a:solidFill>
                <a:ea typeface="宋体" charset="0"/>
                <a:cs typeface="宋体" charset="0"/>
              </a:rPr>
              <a:t>Basic Fact</a:t>
            </a:r>
          </a:p>
        </p:txBody>
      </p:sp>
      <p:sp>
        <p:nvSpPr>
          <p:cNvPr id="16388" name="Rectangle 3"/>
          <p:cNvSpPr>
            <a:spLocks noGrp="1" noChangeArrowheads="1"/>
          </p:cNvSpPr>
          <p:nvPr>
            <p:ph type="body" idx="4294967295"/>
          </p:nvPr>
        </p:nvSpPr>
        <p:spPr/>
        <p:txBody>
          <a:bodyPr>
            <a:normAutofit/>
          </a:bodyPr>
          <a:lstStyle/>
          <a:p>
            <a:pPr eaLnBrk="1" hangingPunct="1">
              <a:buFont typeface="Wingdings" panose="05000000000000000000" pitchFamily="2" charset="2"/>
              <a:buChar char="l"/>
            </a:pPr>
            <a:r>
              <a:rPr lang="en-US" sz="2800" dirty="0">
                <a:ea typeface="宋体" charset="0"/>
                <a:cs typeface="宋体" charset="0"/>
              </a:rPr>
              <a:t>If graph contains </a:t>
            </a:r>
            <a:r>
              <a:rPr lang="en-US" sz="2800" b="1" dirty="0">
                <a:ea typeface="宋体" charset="0"/>
                <a:cs typeface="宋体" charset="0"/>
              </a:rPr>
              <a:t>no cycles </a:t>
            </a:r>
            <a:r>
              <a:rPr lang="en-US" sz="2800" dirty="0">
                <a:ea typeface="宋体" charset="0"/>
                <a:cs typeface="宋体" charset="0"/>
                <a:sym typeface="Symbol" charset="0"/>
              </a:rPr>
              <a:t> </a:t>
            </a:r>
            <a:r>
              <a:rPr lang="en-US" sz="2800" b="1" dirty="0">
                <a:ea typeface="宋体" charset="0"/>
                <a:cs typeface="宋体" charset="0"/>
                <a:sym typeface="Symbol" charset="0"/>
              </a:rPr>
              <a:t>no </a:t>
            </a:r>
            <a:r>
              <a:rPr lang="en-US" sz="2800" dirty="0">
                <a:ea typeface="宋体" charset="0"/>
                <a:cs typeface="宋体" charset="0"/>
                <a:sym typeface="Symbol" charset="0"/>
              </a:rPr>
              <a:t>deadlock.</a:t>
            </a:r>
            <a:br>
              <a:rPr lang="en-US" sz="2800" dirty="0">
                <a:ea typeface="宋体" charset="0"/>
                <a:cs typeface="宋体" charset="0"/>
                <a:sym typeface="Symbol" charset="0"/>
              </a:rPr>
            </a:br>
            <a:endParaRPr lang="en-US" sz="2800" dirty="0">
              <a:ea typeface="宋体" charset="0"/>
              <a:cs typeface="宋体" charset="0"/>
              <a:sym typeface="Symbol" charset="0"/>
            </a:endParaRPr>
          </a:p>
          <a:p>
            <a:pPr eaLnBrk="1" hangingPunct="1">
              <a:buFont typeface="Wingdings" panose="05000000000000000000" pitchFamily="2" charset="2"/>
              <a:buChar char="l"/>
            </a:pPr>
            <a:r>
              <a:rPr lang="en-US" sz="2800" dirty="0">
                <a:ea typeface="宋体" charset="0"/>
                <a:cs typeface="宋体" charset="0"/>
                <a:sym typeface="Symbol" charset="0"/>
              </a:rPr>
              <a:t>If graph contains </a:t>
            </a:r>
            <a:r>
              <a:rPr lang="en-US" sz="2800" b="1" dirty="0">
                <a:ea typeface="宋体" charset="0"/>
                <a:cs typeface="宋体" charset="0"/>
                <a:sym typeface="Symbol" charset="0"/>
              </a:rPr>
              <a:t>a cycle </a:t>
            </a:r>
            <a:r>
              <a:rPr lang="en-US" sz="2800" dirty="0">
                <a:ea typeface="宋体" charset="0"/>
                <a:cs typeface="宋体" charset="0"/>
                <a:sym typeface="Symbol" charset="0"/>
              </a:rPr>
              <a:t></a:t>
            </a:r>
          </a:p>
          <a:p>
            <a:pPr lvl="1" eaLnBrk="1" hangingPunct="1">
              <a:buFont typeface="Wingdings" panose="05000000000000000000" pitchFamily="2" charset="2"/>
              <a:buChar char="ü"/>
            </a:pPr>
            <a:r>
              <a:rPr lang="en-US" sz="2800" dirty="0">
                <a:ea typeface="宋体" charset="0"/>
                <a:cs typeface="宋体" charset="0"/>
                <a:sym typeface="Symbol" charset="0"/>
              </a:rPr>
              <a:t>if only one instance per resource type, then deadlock.</a:t>
            </a:r>
          </a:p>
          <a:p>
            <a:pPr lvl="1" eaLnBrk="1" hangingPunct="1">
              <a:buFont typeface="Wingdings" panose="05000000000000000000" pitchFamily="2" charset="2"/>
              <a:buChar char="ü"/>
            </a:pPr>
            <a:r>
              <a:rPr lang="en-US" sz="2800" dirty="0">
                <a:ea typeface="宋体" charset="0"/>
                <a:cs typeface="宋体" charset="0"/>
                <a:sym typeface="Symbol" charset="0"/>
              </a:rPr>
              <a:t>if several instances per resource type, possibility of deadlock.</a:t>
            </a:r>
          </a:p>
        </p:txBody>
      </p:sp>
    </p:spTree>
    <p:extLst>
      <p:ext uri="{BB962C8B-B14F-4D97-AF65-F5344CB8AC3E}">
        <p14:creationId xmlns:p14="http://schemas.microsoft.com/office/powerpoint/2010/main" val="421770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D8922AB5-CF8C-7647-9E4C-71291B4E4DBB}" type="slidenum">
              <a:rPr lang="zh-CN" altLang="en-US" sz="1600">
                <a:ea typeface="宋体" charset="0"/>
                <a:cs typeface="宋体" charset="0"/>
              </a:rPr>
              <a:pPr algn="r" eaLnBrk="1" hangingPunct="1"/>
              <a:t>22</a:t>
            </a:fld>
            <a:endParaRPr lang="zh-CN" altLang="en-US" sz="1600">
              <a:ea typeface="宋体" charset="0"/>
              <a:cs typeface="宋体" charset="0"/>
            </a:endParaRPr>
          </a:p>
        </p:txBody>
      </p:sp>
      <p:sp>
        <p:nvSpPr>
          <p:cNvPr id="20483" name="Rectangle 2"/>
          <p:cNvSpPr>
            <a:spLocks noGrp="1" noChangeArrowheads="1"/>
          </p:cNvSpPr>
          <p:nvPr>
            <p:ph type="title" idx="4294967295"/>
          </p:nvPr>
        </p:nvSpPr>
        <p:spPr>
          <a:xfrm>
            <a:off x="628759" y="122237"/>
            <a:ext cx="7888070" cy="1325563"/>
          </a:xfrm>
        </p:spPr>
        <p:txBody>
          <a:bodyPr/>
          <a:lstStyle/>
          <a:p>
            <a:pPr algn="ctr" eaLnBrk="1" hangingPunct="1"/>
            <a:r>
              <a:rPr lang="en-US" b="1" dirty="0">
                <a:ea typeface="宋体" charset="0"/>
                <a:cs typeface="宋体" charset="0"/>
              </a:rPr>
              <a:t>The Ostrich Algorithm</a:t>
            </a:r>
          </a:p>
        </p:txBody>
      </p:sp>
      <p:sp>
        <p:nvSpPr>
          <p:cNvPr id="20484" name="Rectangle 3"/>
          <p:cNvSpPr>
            <a:spLocks noGrp="1" noChangeArrowheads="1"/>
          </p:cNvSpPr>
          <p:nvPr>
            <p:ph type="body" idx="4294967295"/>
          </p:nvPr>
        </p:nvSpPr>
        <p:spPr>
          <a:xfrm>
            <a:off x="685919" y="1447800"/>
            <a:ext cx="7773750" cy="5183623"/>
          </a:xfrm>
        </p:spPr>
        <p:txBody>
          <a:bodyPr>
            <a:normAutofit/>
          </a:bodyPr>
          <a:lstStyle/>
          <a:p>
            <a:pPr eaLnBrk="1" hangingPunct="1">
              <a:buFont typeface="Wingdings" panose="05000000000000000000" pitchFamily="2" charset="2"/>
              <a:buChar char="l"/>
            </a:pPr>
            <a:r>
              <a:rPr lang="en-US" sz="2800" dirty="0">
                <a:ea typeface="宋体" charset="0"/>
                <a:cs typeface="宋体" charset="0"/>
              </a:rPr>
              <a:t>Pretend that there is no problem</a:t>
            </a: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endParaRPr lang="en-US" dirty="0">
              <a:ea typeface="宋体" charset="0"/>
              <a:cs typeface="宋体" charset="0"/>
            </a:endParaRPr>
          </a:p>
          <a:p>
            <a:pPr eaLnBrk="1" hangingPunct="1">
              <a:buFont typeface="Wingdings" panose="05000000000000000000" pitchFamily="2" charset="2"/>
              <a:buChar char="l"/>
            </a:pPr>
            <a:r>
              <a:rPr lang="en-US" sz="2800" dirty="0">
                <a:ea typeface="宋体" charset="0"/>
                <a:cs typeface="宋体" charset="0"/>
              </a:rPr>
              <a:t>Reasonable if </a:t>
            </a:r>
          </a:p>
          <a:p>
            <a:pPr marL="857296" lvl="1" indent="-514350" eaLnBrk="1" hangingPunct="1">
              <a:buFont typeface="+mj-ea"/>
              <a:buAutoNum type="circleNumDbPlain"/>
            </a:pPr>
            <a:r>
              <a:rPr lang="en-US" sz="2800" dirty="0">
                <a:ea typeface="宋体" charset="0"/>
                <a:cs typeface="宋体" charset="0"/>
              </a:rPr>
              <a:t>deadlocks occur very rarely </a:t>
            </a:r>
          </a:p>
          <a:p>
            <a:pPr marL="857296" lvl="1" indent="-514350" eaLnBrk="1" hangingPunct="1">
              <a:buFont typeface="+mj-ea"/>
              <a:buAutoNum type="circleNumDbPlain"/>
            </a:pPr>
            <a:r>
              <a:rPr lang="en-US" sz="2800" dirty="0">
                <a:ea typeface="宋体" charset="0"/>
                <a:cs typeface="宋体" charset="0"/>
              </a:rPr>
              <a:t>cost of prevention is high</a:t>
            </a:r>
          </a:p>
        </p:txBody>
      </p:sp>
      <p:grpSp>
        <p:nvGrpSpPr>
          <p:cNvPr id="6" name="组合 5">
            <a:extLst>
              <a:ext uri="{FF2B5EF4-FFF2-40B4-BE49-F238E27FC236}">
                <a16:creationId xmlns:a16="http://schemas.microsoft.com/office/drawing/2014/main" id="{B4D0E5CC-6583-4EBD-939A-EBC25ED434F9}"/>
              </a:ext>
            </a:extLst>
          </p:cNvPr>
          <p:cNvGrpSpPr/>
          <p:nvPr/>
        </p:nvGrpSpPr>
        <p:grpSpPr>
          <a:xfrm>
            <a:off x="2358179" y="2313696"/>
            <a:ext cx="3425986" cy="2481644"/>
            <a:chOff x="2791103" y="2103303"/>
            <a:chExt cx="3425986" cy="2481644"/>
          </a:xfrm>
        </p:grpSpPr>
        <p:pic>
          <p:nvPicPr>
            <p:cNvPr id="2" name="Picture 1" descr="ostrich_algorith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03" y="2103303"/>
              <a:ext cx="3425986" cy="2481644"/>
            </a:xfrm>
            <a:prstGeom prst="rect">
              <a:avLst/>
            </a:prstGeom>
          </p:spPr>
        </p:pic>
        <p:sp>
          <p:nvSpPr>
            <p:cNvPr id="3" name="文本框 2">
              <a:extLst>
                <a:ext uri="{FF2B5EF4-FFF2-40B4-BE49-F238E27FC236}">
                  <a16:creationId xmlns:a16="http://schemas.microsoft.com/office/drawing/2014/main" id="{A2817ED2-C5A9-48BC-950F-1C749340BC46}"/>
                </a:ext>
              </a:extLst>
            </p:cNvPr>
            <p:cNvSpPr txBox="1"/>
            <p:nvPr/>
          </p:nvSpPr>
          <p:spPr>
            <a:xfrm>
              <a:off x="2909086" y="3650049"/>
              <a:ext cx="1250220" cy="369332"/>
            </a:xfrm>
            <a:prstGeom prst="rect">
              <a:avLst/>
            </a:prstGeom>
            <a:noFill/>
            <a:ln w="63500">
              <a:solidFill>
                <a:srgbClr val="FF0000"/>
              </a:solidFill>
            </a:ln>
          </p:spPr>
          <p:txBody>
            <a:bodyPr wrap="square" rtlCol="0">
              <a:spAutoFit/>
            </a:bodyPr>
            <a:lstStyle/>
            <a:p>
              <a:r>
                <a:rPr lang="en-US" altLang="zh-CN" b="1" dirty="0">
                  <a:solidFill>
                    <a:srgbClr val="FF0000"/>
                  </a:solidFill>
                </a:rPr>
                <a:t>Deadlock</a:t>
              </a:r>
              <a:endParaRPr lang="zh-CN" altLang="en-US" b="1" dirty="0">
                <a:solidFill>
                  <a:srgbClr val="FF0000"/>
                </a:solidFill>
              </a:endParaRPr>
            </a:p>
          </p:txBody>
        </p:sp>
        <p:cxnSp>
          <p:nvCxnSpPr>
            <p:cNvPr id="5" name="直接连接符 4">
              <a:extLst>
                <a:ext uri="{FF2B5EF4-FFF2-40B4-BE49-F238E27FC236}">
                  <a16:creationId xmlns:a16="http://schemas.microsoft.com/office/drawing/2014/main" id="{645C4B42-0768-4C99-AC7E-FD87F7E14186}"/>
                </a:ext>
              </a:extLst>
            </p:cNvPr>
            <p:cNvCxnSpPr>
              <a:cxnSpLocks/>
            </p:cNvCxnSpPr>
            <p:nvPr/>
          </p:nvCxnSpPr>
          <p:spPr>
            <a:xfrm flipH="1">
              <a:off x="3532173" y="4039611"/>
              <a:ext cx="2023" cy="394824"/>
            </a:xfrm>
            <a:prstGeom prst="line">
              <a:avLst/>
            </a:prstGeom>
            <a:ln w="635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197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61F91813-A844-3144-A86C-4E80AC3FF326}" type="slidenum">
              <a:rPr lang="zh-CN" altLang="en-US" sz="1600">
                <a:ea typeface="宋体" charset="0"/>
                <a:cs typeface="宋体" charset="0"/>
              </a:rPr>
              <a:pPr algn="r" eaLnBrk="1" hangingPunct="1"/>
              <a:t>23</a:t>
            </a:fld>
            <a:endParaRPr lang="zh-CN" altLang="en-US" sz="1600">
              <a:ea typeface="宋体" charset="0"/>
              <a:cs typeface="宋体" charset="0"/>
            </a:endParaRPr>
          </a:p>
        </p:txBody>
      </p:sp>
      <p:sp>
        <p:nvSpPr>
          <p:cNvPr id="21507" name="Rectangle 2"/>
          <p:cNvSpPr>
            <a:spLocks noGrp="1" noChangeArrowheads="1"/>
          </p:cNvSpPr>
          <p:nvPr>
            <p:ph type="title" idx="4294967295"/>
          </p:nvPr>
        </p:nvSpPr>
        <p:spPr>
          <a:xfrm>
            <a:off x="0" y="0"/>
            <a:ext cx="9145588" cy="1143000"/>
          </a:xfrm>
        </p:spPr>
        <p:txBody>
          <a:bodyPr>
            <a:normAutofit/>
          </a:bodyPr>
          <a:lstStyle/>
          <a:p>
            <a:pPr algn="ctr" eaLnBrk="1" hangingPunct="1"/>
            <a:r>
              <a:rPr lang="en-US" sz="3800" b="1" dirty="0">
                <a:ea typeface="宋体" charset="0"/>
                <a:cs typeface="宋体" charset="0"/>
              </a:rPr>
              <a:t>Detection with One Resource of Each Type  </a:t>
            </a:r>
          </a:p>
        </p:txBody>
      </p:sp>
      <p:sp>
        <p:nvSpPr>
          <p:cNvPr id="21508" name="Rectangle 3"/>
          <p:cNvSpPr>
            <a:spLocks noGrp="1" noChangeArrowheads="1"/>
          </p:cNvSpPr>
          <p:nvPr>
            <p:ph type="body" idx="4294967295"/>
          </p:nvPr>
        </p:nvSpPr>
        <p:spPr>
          <a:xfrm>
            <a:off x="342960" y="4867275"/>
            <a:ext cx="8802628" cy="1371600"/>
          </a:xfrm>
        </p:spPr>
        <p:txBody>
          <a:bodyPr>
            <a:normAutofit lnSpcReduction="10000"/>
          </a:bodyPr>
          <a:lstStyle/>
          <a:p>
            <a:pPr eaLnBrk="1" hangingPunct="1">
              <a:lnSpc>
                <a:spcPct val="90000"/>
              </a:lnSpc>
              <a:buFont typeface="Wingdings" panose="05000000000000000000" pitchFamily="2" charset="2"/>
              <a:buChar char="l"/>
            </a:pPr>
            <a:r>
              <a:rPr lang="en-US" sz="2800" dirty="0">
                <a:ea typeface="宋体" charset="0"/>
                <a:cs typeface="宋体" charset="0"/>
              </a:rPr>
              <a:t>Note the resource ownership and requests</a:t>
            </a:r>
          </a:p>
          <a:p>
            <a:pPr eaLnBrk="1" hangingPunct="1">
              <a:lnSpc>
                <a:spcPct val="90000"/>
              </a:lnSpc>
              <a:buFont typeface="Wingdings" panose="05000000000000000000" pitchFamily="2" charset="2"/>
              <a:buChar char="l"/>
            </a:pPr>
            <a:r>
              <a:rPr lang="en-US" sz="2800" dirty="0">
                <a:ea typeface="宋体" charset="0"/>
                <a:cs typeface="宋体" charset="0"/>
              </a:rPr>
              <a:t>A cycle can be found within the graph, denoting deadlock</a:t>
            </a:r>
          </a:p>
          <a:p>
            <a:pPr eaLnBrk="1" hangingPunct="1">
              <a:lnSpc>
                <a:spcPct val="90000"/>
              </a:lnSpc>
              <a:buFont typeface="Wingdings" panose="05000000000000000000" pitchFamily="2" charset="2"/>
              <a:buChar char="l"/>
            </a:pPr>
            <a:r>
              <a:rPr lang="en-US" sz="2800" dirty="0">
                <a:ea typeface="宋体" charset="0"/>
                <a:cs typeface="宋体" charset="0"/>
              </a:rPr>
              <a:t>Many algorithms for detecting cycles in directed graphs.</a:t>
            </a:r>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63" y="1465264"/>
            <a:ext cx="7002091" cy="317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7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61143E-A2CD-4103-873E-7E4558A84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36" y="1301872"/>
            <a:ext cx="7672444" cy="4933986"/>
          </a:xfrm>
          <a:prstGeom prst="rect">
            <a:avLst/>
          </a:prstGeom>
        </p:spPr>
      </p:pic>
      <p:sp>
        <p:nvSpPr>
          <p:cNvPr id="4" name="矩形 3">
            <a:extLst>
              <a:ext uri="{FF2B5EF4-FFF2-40B4-BE49-F238E27FC236}">
                <a16:creationId xmlns:a16="http://schemas.microsoft.com/office/drawing/2014/main" id="{5EBF05BB-7D57-4431-8171-73EB80A2D634}"/>
              </a:ext>
            </a:extLst>
          </p:cNvPr>
          <p:cNvSpPr/>
          <p:nvPr/>
        </p:nvSpPr>
        <p:spPr>
          <a:xfrm>
            <a:off x="671836" y="213867"/>
            <a:ext cx="7751674" cy="677108"/>
          </a:xfrm>
          <a:prstGeom prst="rect">
            <a:avLst/>
          </a:prstGeom>
        </p:spPr>
        <p:txBody>
          <a:bodyPr wrap="none">
            <a:spAutoFit/>
          </a:bodyPr>
          <a:lstStyle/>
          <a:p>
            <a:r>
              <a:rPr lang="en-US" altLang="zh-CN" sz="3800" b="1" dirty="0">
                <a:latin typeface="Times New Roman" panose="02020603050405020304" pitchFamily="18" charset="0"/>
                <a:ea typeface="宋体" charset="0"/>
                <a:cs typeface="Times New Roman" panose="02020603050405020304" pitchFamily="18" charset="0"/>
              </a:rPr>
              <a:t>Detecting Cycles in Directed Graphs</a:t>
            </a:r>
            <a:endParaRPr lang="zh-CN" altLang="en-US" sz="3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91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A3C705B3-4532-464A-9011-4169DD4EB13C}" type="slidenum">
              <a:rPr lang="zh-CN" altLang="en-US" sz="1600">
                <a:ea typeface="宋体" charset="0"/>
                <a:cs typeface="宋体" charset="0"/>
              </a:rPr>
              <a:pPr algn="r" eaLnBrk="1" hangingPunct="1"/>
              <a:t>25</a:t>
            </a:fld>
            <a:endParaRPr lang="zh-CN" altLang="en-US" sz="1600">
              <a:ea typeface="宋体" charset="0"/>
              <a:cs typeface="宋体" charset="0"/>
            </a:endParaRPr>
          </a:p>
        </p:txBody>
      </p:sp>
      <p:sp>
        <p:nvSpPr>
          <p:cNvPr id="22531" name="Rectangle 2"/>
          <p:cNvSpPr>
            <a:spLocks noGrp="1" noChangeArrowheads="1"/>
          </p:cNvSpPr>
          <p:nvPr>
            <p:ph type="title" idx="4294967295"/>
          </p:nvPr>
        </p:nvSpPr>
        <p:spPr>
          <a:xfrm>
            <a:off x="0" y="0"/>
            <a:ext cx="9145588" cy="1143000"/>
          </a:xfrm>
        </p:spPr>
        <p:txBody>
          <a:bodyPr>
            <a:normAutofit/>
          </a:bodyPr>
          <a:lstStyle/>
          <a:p>
            <a:pPr algn="ctr" eaLnBrk="1" hangingPunct="1"/>
            <a:r>
              <a:rPr lang="en-US" sz="3400" b="1" dirty="0">
                <a:ea typeface="宋体" charset="0"/>
                <a:cs typeface="宋体" charset="0"/>
              </a:rPr>
              <a:t>Detection with Multiple Resources of Each Type  </a:t>
            </a:r>
          </a:p>
        </p:txBody>
      </p:sp>
      <p:sp>
        <p:nvSpPr>
          <p:cNvPr id="22532" name="Rectangle 3"/>
          <p:cNvSpPr>
            <a:spLocks noGrp="1" noChangeArrowheads="1"/>
          </p:cNvSpPr>
          <p:nvPr>
            <p:ph type="body" idx="4294967295"/>
          </p:nvPr>
        </p:nvSpPr>
        <p:spPr>
          <a:xfrm>
            <a:off x="228640" y="5070476"/>
            <a:ext cx="8662904" cy="1317625"/>
          </a:xfrm>
        </p:spPr>
        <p:txBody>
          <a:bodyPr>
            <a:normAutofit/>
          </a:bodyPr>
          <a:lstStyle/>
          <a:p>
            <a:pPr marL="609600" indent="-609600" algn="ctr" eaLnBrk="1" hangingPunct="1">
              <a:buFont typeface="Wingdings" charset="0"/>
              <a:buNone/>
            </a:pPr>
            <a:r>
              <a:rPr lang="zh-CN" altLang="en-US" sz="2800" dirty="0">
                <a:ea typeface="宋体" charset="0"/>
                <a:cs typeface="宋体" charset="0"/>
              </a:rPr>
              <a:t>Data structures needed by deadlock detection algorithm</a:t>
            </a:r>
          </a:p>
          <a:p>
            <a:pPr marL="609600" indent="-609600" algn="ctr" eaLnBrk="1" hangingPunct="1">
              <a:buFont typeface="Wingdings" charset="0"/>
              <a:buNone/>
            </a:pPr>
            <a:r>
              <a:rPr lang="el-GR" sz="2800" dirty="0">
                <a:cs typeface="Times New Roman" charset="0"/>
              </a:rPr>
              <a:t>Σ</a:t>
            </a:r>
            <a:r>
              <a:rPr lang="zh-CN" altLang="en-US" sz="2800" dirty="0">
                <a:ea typeface="宋体" charset="0"/>
                <a:cs typeface="宋体" charset="0"/>
              </a:rPr>
              <a:t> </a:t>
            </a:r>
            <a:r>
              <a:rPr lang="zh-CN" altLang="en-US" sz="2800" b="1" i="1" dirty="0">
                <a:ea typeface="宋体" charset="0"/>
                <a:cs typeface="宋体" charset="0"/>
              </a:rPr>
              <a:t>C</a:t>
            </a:r>
            <a:r>
              <a:rPr lang="zh-CN" altLang="en-US" sz="2800" i="1" baseline="-25000" dirty="0">
                <a:ea typeface="宋体" charset="0"/>
                <a:cs typeface="宋体" charset="0"/>
              </a:rPr>
              <a:t>ij</a:t>
            </a:r>
            <a:r>
              <a:rPr lang="zh-CN" altLang="en-US" sz="2800" dirty="0">
                <a:ea typeface="宋体" charset="0"/>
                <a:cs typeface="宋体" charset="0"/>
              </a:rPr>
              <a:t> + </a:t>
            </a:r>
            <a:r>
              <a:rPr lang="zh-CN" altLang="en-US" sz="2800" b="1" i="1" dirty="0">
                <a:ea typeface="宋体" charset="0"/>
                <a:cs typeface="宋体" charset="0"/>
              </a:rPr>
              <a:t>A</a:t>
            </a:r>
            <a:r>
              <a:rPr lang="zh-CN" altLang="en-US" sz="2800" i="1" baseline="-25000" dirty="0">
                <a:ea typeface="宋体" charset="0"/>
                <a:cs typeface="宋体" charset="0"/>
              </a:rPr>
              <a:t>j</a:t>
            </a:r>
            <a:r>
              <a:rPr lang="zh-CN" altLang="en-US" sz="2800" dirty="0">
                <a:ea typeface="宋体" charset="0"/>
                <a:cs typeface="宋体" charset="0"/>
              </a:rPr>
              <a:t> = </a:t>
            </a:r>
            <a:r>
              <a:rPr lang="zh-CN" altLang="en-US" sz="2800" b="1" i="1" dirty="0">
                <a:ea typeface="宋体" charset="0"/>
                <a:cs typeface="宋体" charset="0"/>
              </a:rPr>
              <a:t>E</a:t>
            </a:r>
            <a:r>
              <a:rPr lang="zh-CN" altLang="en-US" sz="2800" i="1" baseline="-25000" dirty="0">
                <a:ea typeface="宋体" charset="0"/>
                <a:cs typeface="宋体" charset="0"/>
              </a:rPr>
              <a:t>j</a:t>
            </a:r>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0" y="1152525"/>
            <a:ext cx="8327884" cy="3900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66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1C6453EB-B52E-704E-8301-4F4C2D832C47}" type="slidenum">
              <a:rPr lang="zh-CN" altLang="en-US" sz="1600">
                <a:ea typeface="宋体" charset="0"/>
                <a:cs typeface="宋体" charset="0"/>
              </a:rPr>
              <a:pPr algn="r" eaLnBrk="1" hangingPunct="1"/>
              <a:t>26</a:t>
            </a:fld>
            <a:endParaRPr lang="zh-CN" altLang="en-US" sz="1600">
              <a:ea typeface="宋体" charset="0"/>
              <a:cs typeface="宋体" charset="0"/>
            </a:endParaRPr>
          </a:p>
        </p:txBody>
      </p:sp>
      <p:pic>
        <p:nvPicPr>
          <p:cNvPr id="23557" name="Picture 4"/>
          <p:cNvPicPr>
            <a:picLocks noChangeAspect="1" noChangeArrowheads="1"/>
          </p:cNvPicPr>
          <p:nvPr/>
        </p:nvPicPr>
        <p:blipFill>
          <a:blip r:embed="rId2">
            <a:extLst>
              <a:ext uri="{28A0092B-C50C-407E-A947-70E740481C1C}">
                <a14:useLocalDpi xmlns:a14="http://schemas.microsoft.com/office/drawing/2010/main" val="0"/>
              </a:ext>
            </a:extLst>
          </a:blip>
          <a:srcRect l="27721" t="42857" r="28337" b="35199"/>
          <a:stretch>
            <a:fillRect/>
          </a:stretch>
        </p:blipFill>
        <p:spPr bwMode="auto">
          <a:xfrm>
            <a:off x="1331322" y="1143000"/>
            <a:ext cx="6306645" cy="431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84C90A1-EB32-4ADE-8820-1C4417E098A8}"/>
              </a:ext>
            </a:extLst>
          </p:cNvPr>
          <p:cNvSpPr txBox="1">
            <a:spLocks noChangeArrowheads="1"/>
          </p:cNvSpPr>
          <p:nvPr/>
        </p:nvSpPr>
        <p:spPr>
          <a:xfrm>
            <a:off x="0" y="0"/>
            <a:ext cx="9145588" cy="1143000"/>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sz="3400" b="1">
                <a:ea typeface="宋体" charset="0"/>
                <a:cs typeface="宋体" charset="0"/>
              </a:rPr>
              <a:t>Detection with Multiple Resources of Each Type  </a:t>
            </a:r>
            <a:endParaRPr lang="en-US" sz="3400" b="1" dirty="0">
              <a:ea typeface="宋体" charset="0"/>
              <a:cs typeface="宋体" charset="0"/>
            </a:endParaRPr>
          </a:p>
        </p:txBody>
      </p:sp>
    </p:spTree>
    <p:extLst>
      <p:ext uri="{BB962C8B-B14F-4D97-AF65-F5344CB8AC3E}">
        <p14:creationId xmlns:p14="http://schemas.microsoft.com/office/powerpoint/2010/main" val="308945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0E2322C2-2D50-E74A-9580-61A76BE72EBC}" type="slidenum">
              <a:rPr lang="zh-CN" altLang="en-US" sz="1600">
                <a:ea typeface="宋体" charset="0"/>
                <a:cs typeface="宋体" charset="0"/>
              </a:rPr>
              <a:pPr algn="r" eaLnBrk="1" hangingPunct="1"/>
              <a:t>27</a:t>
            </a:fld>
            <a:endParaRPr lang="zh-CN" altLang="en-US" sz="1600">
              <a:ea typeface="宋体" charset="0"/>
              <a:cs typeface="宋体" charset="0"/>
            </a:endParaRPr>
          </a:p>
        </p:txBody>
      </p:sp>
      <p:sp>
        <p:nvSpPr>
          <p:cNvPr id="24579" name="Rectangle 2"/>
          <p:cNvSpPr>
            <a:spLocks noGrp="1" noChangeArrowheads="1"/>
          </p:cNvSpPr>
          <p:nvPr>
            <p:ph type="title" idx="4294967295"/>
          </p:nvPr>
        </p:nvSpPr>
        <p:spPr>
          <a:xfrm>
            <a:off x="632805" y="123965"/>
            <a:ext cx="7773750" cy="1143000"/>
          </a:xfrm>
        </p:spPr>
        <p:txBody>
          <a:bodyPr>
            <a:normAutofit/>
          </a:bodyPr>
          <a:lstStyle/>
          <a:p>
            <a:pPr algn="ctr" eaLnBrk="1" hangingPunct="1"/>
            <a:r>
              <a:rPr lang="en-US" sz="3800" b="1" dirty="0">
                <a:ea typeface="宋体" charset="0"/>
                <a:cs typeface="宋体" charset="0"/>
              </a:rPr>
              <a:t>Deadlock Detection Algorithm</a:t>
            </a:r>
          </a:p>
        </p:txBody>
      </p:sp>
      <p:sp>
        <p:nvSpPr>
          <p:cNvPr id="24580" name="Rectangle 3"/>
          <p:cNvSpPr>
            <a:spLocks noGrp="1" noChangeArrowheads="1"/>
          </p:cNvSpPr>
          <p:nvPr>
            <p:ph type="body" idx="4294967295"/>
          </p:nvPr>
        </p:nvSpPr>
        <p:spPr>
          <a:xfrm>
            <a:off x="522789" y="1407452"/>
            <a:ext cx="8065901" cy="4057650"/>
          </a:xfrm>
        </p:spPr>
        <p:txBody>
          <a:bodyPr/>
          <a:lstStyle/>
          <a:p>
            <a:pPr marL="533400" indent="-533400" eaLnBrk="1" hangingPunct="1">
              <a:buFontTx/>
              <a:buAutoNum type="arabicPeriod"/>
            </a:pPr>
            <a:r>
              <a:rPr lang="en-US" sz="2800" dirty="0">
                <a:ea typeface="宋体" charset="0"/>
                <a:cs typeface="宋体" charset="0"/>
              </a:rPr>
              <a:t>Recovery look for an unmark process </a:t>
            </a:r>
            <a:r>
              <a:rPr lang="en-US" sz="2800" i="1" dirty="0">
                <a:ea typeface="宋体" charset="0"/>
                <a:cs typeface="宋体" charset="0"/>
              </a:rPr>
              <a:t>P</a:t>
            </a:r>
            <a:r>
              <a:rPr lang="en-US" sz="2800" i="1" baseline="-25000" dirty="0">
                <a:ea typeface="宋体" charset="0"/>
                <a:cs typeface="宋体" charset="0"/>
              </a:rPr>
              <a:t>i</a:t>
            </a:r>
            <a:r>
              <a:rPr lang="en-US" sz="2800" dirty="0">
                <a:ea typeface="宋体" charset="0"/>
                <a:cs typeface="宋体" charset="0"/>
              </a:rPr>
              <a:t> </a:t>
            </a:r>
            <a:r>
              <a:rPr lang="en-US" sz="2800" dirty="0" err="1">
                <a:ea typeface="宋体" charset="0"/>
                <a:cs typeface="宋体" charset="0"/>
              </a:rPr>
              <a:t>s.t.</a:t>
            </a:r>
            <a:r>
              <a:rPr lang="en-US" sz="2800" dirty="0">
                <a:ea typeface="宋体" charset="0"/>
                <a:cs typeface="宋体" charset="0"/>
              </a:rPr>
              <a:t> the </a:t>
            </a:r>
            <a:r>
              <a:rPr lang="en-US" sz="2800" i="1" dirty="0" err="1">
                <a:ea typeface="宋体" charset="0"/>
                <a:cs typeface="宋体" charset="0"/>
              </a:rPr>
              <a:t>i</a:t>
            </a:r>
            <a:r>
              <a:rPr lang="en-US" sz="2800" dirty="0" err="1">
                <a:ea typeface="宋体" charset="0"/>
                <a:cs typeface="宋体" charset="0"/>
              </a:rPr>
              <a:t>-th</a:t>
            </a:r>
            <a:r>
              <a:rPr lang="en-US" sz="2800" dirty="0">
                <a:ea typeface="宋体" charset="0"/>
                <a:cs typeface="宋体" charset="0"/>
              </a:rPr>
              <a:t> row of </a:t>
            </a:r>
            <a:r>
              <a:rPr lang="en-US" sz="2800" b="1" i="1" dirty="0">
                <a:ea typeface="宋体" charset="0"/>
                <a:cs typeface="宋体" charset="0"/>
              </a:rPr>
              <a:t>R</a:t>
            </a:r>
            <a:r>
              <a:rPr lang="en-US" sz="2800" dirty="0">
                <a:ea typeface="宋体" charset="0"/>
                <a:cs typeface="宋体" charset="0"/>
              </a:rPr>
              <a:t> is less than </a:t>
            </a:r>
            <a:r>
              <a:rPr lang="en-US" sz="2800" b="1" i="1" dirty="0">
                <a:ea typeface="宋体" charset="0"/>
                <a:cs typeface="宋体" charset="0"/>
              </a:rPr>
              <a:t>A</a:t>
            </a:r>
            <a:r>
              <a:rPr lang="en-US" sz="2800" dirty="0">
                <a:ea typeface="宋体" charset="0"/>
                <a:cs typeface="宋体" charset="0"/>
              </a:rPr>
              <a:t>. (</a:t>
            </a:r>
            <a:r>
              <a:rPr lang="en-US" sz="2800" i="1" dirty="0">
                <a:ea typeface="宋体" charset="0"/>
                <a:cs typeface="宋体" charset="0"/>
              </a:rPr>
              <a:t>P</a:t>
            </a:r>
            <a:r>
              <a:rPr lang="en-US" sz="2800" i="1" baseline="-25000" dirty="0">
                <a:ea typeface="宋体" charset="0"/>
                <a:cs typeface="宋体" charset="0"/>
              </a:rPr>
              <a:t>i</a:t>
            </a:r>
            <a:r>
              <a:rPr lang="en-US" sz="2800" dirty="0">
                <a:ea typeface="宋体" charset="0"/>
                <a:cs typeface="宋体" charset="0"/>
              </a:rPr>
              <a:t> 's request can be satisfied )</a:t>
            </a:r>
          </a:p>
          <a:p>
            <a:pPr marL="533400" indent="-533400" eaLnBrk="1" hangingPunct="1">
              <a:buFontTx/>
              <a:buAutoNum type="arabicPeriod"/>
            </a:pPr>
            <a:r>
              <a:rPr lang="en-US" sz="2800" dirty="0">
                <a:ea typeface="宋体" charset="0"/>
                <a:cs typeface="宋体" charset="0"/>
              </a:rPr>
              <a:t>If such a process is found, add the </a:t>
            </a:r>
            <a:r>
              <a:rPr lang="en-US" sz="2800" i="1" dirty="0" err="1">
                <a:ea typeface="宋体" charset="0"/>
                <a:cs typeface="宋体" charset="0"/>
              </a:rPr>
              <a:t>i</a:t>
            </a:r>
            <a:r>
              <a:rPr lang="en-US" sz="2800" dirty="0" err="1">
                <a:ea typeface="宋体" charset="0"/>
                <a:cs typeface="宋体" charset="0"/>
              </a:rPr>
              <a:t>-th</a:t>
            </a:r>
            <a:r>
              <a:rPr lang="en-US" sz="2800" dirty="0">
                <a:ea typeface="宋体" charset="0"/>
                <a:cs typeface="宋体" charset="0"/>
              </a:rPr>
              <a:t> row of </a:t>
            </a:r>
            <a:r>
              <a:rPr lang="en-US" sz="2800" b="1" i="1" dirty="0">
                <a:ea typeface="宋体" charset="0"/>
                <a:cs typeface="宋体" charset="0"/>
              </a:rPr>
              <a:t>C</a:t>
            </a:r>
            <a:r>
              <a:rPr lang="en-US" sz="2800" dirty="0">
                <a:ea typeface="宋体" charset="0"/>
                <a:cs typeface="宋体" charset="0"/>
              </a:rPr>
              <a:t> to A, mark the process  and go back to step 1. ( When Pi completes, its resources will become available ).</a:t>
            </a:r>
          </a:p>
          <a:p>
            <a:pPr marL="533400" indent="-533400" eaLnBrk="1" hangingPunct="1">
              <a:buFontTx/>
              <a:buAutoNum type="arabicPeriod"/>
            </a:pPr>
            <a:r>
              <a:rPr lang="en-US" sz="2800" dirty="0">
                <a:ea typeface="宋体" charset="0"/>
                <a:cs typeface="宋体" charset="0"/>
              </a:rPr>
              <a:t>If no such process exist, the algorithm terminates. The unmarked process, if any, are deadlock.</a:t>
            </a:r>
          </a:p>
        </p:txBody>
      </p:sp>
    </p:spTree>
    <p:extLst>
      <p:ext uri="{BB962C8B-B14F-4D97-AF65-F5344CB8AC3E}">
        <p14:creationId xmlns:p14="http://schemas.microsoft.com/office/powerpoint/2010/main" val="4205023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E11C437E-5E39-4371-82CB-A8A181CDD46A}" type="slidenum">
              <a:rPr lang="zh-CN" altLang="en-US" sz="1600">
                <a:ea typeface="宋体" panose="02010600030101010101" pitchFamily="2" charset="-122"/>
              </a:rPr>
              <a:pPr algn="r" eaLnBrk="1" hangingPunct="1"/>
              <a:t>28</a:t>
            </a:fld>
            <a:endParaRPr lang="zh-CN" altLang="en-US" sz="1600">
              <a:ea typeface="宋体" panose="02010600030101010101" pitchFamily="2" charset="-122"/>
            </a:endParaRPr>
          </a:p>
        </p:txBody>
      </p:sp>
      <p:sp>
        <p:nvSpPr>
          <p:cNvPr id="27651" name="Rectangle 2"/>
          <p:cNvSpPr>
            <a:spLocks noGrp="1" noChangeArrowheads="1"/>
          </p:cNvSpPr>
          <p:nvPr>
            <p:ph type="title" idx="4294967295"/>
          </p:nvPr>
        </p:nvSpPr>
        <p:spPr>
          <a:xfrm>
            <a:off x="689450" y="102120"/>
            <a:ext cx="7888070" cy="1325563"/>
          </a:xfrm>
        </p:spPr>
        <p:txBody>
          <a:bodyPr>
            <a:normAutofit/>
          </a:bodyPr>
          <a:lstStyle/>
          <a:p>
            <a:pPr algn="ctr" eaLnBrk="1" hangingPunct="1"/>
            <a:r>
              <a:rPr lang="en-US" altLang="zh-CN" sz="3800" b="1" dirty="0">
                <a:ea typeface="宋体" panose="02010600030101010101" pitchFamily="2" charset="-122"/>
              </a:rPr>
              <a:t>Deadlock Detection Algorithm</a:t>
            </a:r>
          </a:p>
        </p:txBody>
      </p:sp>
      <p:sp>
        <p:nvSpPr>
          <p:cNvPr id="2" name="文本框 1"/>
          <p:cNvSpPr txBox="1"/>
          <p:nvPr/>
        </p:nvSpPr>
        <p:spPr>
          <a:xfrm>
            <a:off x="1127194" y="1556313"/>
            <a:ext cx="7398328" cy="5170646"/>
          </a:xfrm>
          <a:prstGeom prst="rect">
            <a:avLst/>
          </a:prstGeom>
          <a:noFill/>
        </p:spPr>
        <p:txBody>
          <a:bodyPr wrap="square" rtlCol="0">
            <a:spAutoFit/>
          </a:bodyPr>
          <a:lstStyle/>
          <a:p>
            <a:r>
              <a:rPr lang="en-US" altLang="zh-CN" sz="3000" dirty="0">
                <a:latin typeface="Times New Roman" panose="02020603050405020304" pitchFamily="18" charset="0"/>
                <a:cs typeface="Times New Roman" panose="02020603050405020304" pitchFamily="18" charset="0"/>
              </a:rPr>
              <a:t>Add all nodes to Unfinished;</a:t>
            </a:r>
          </a:p>
          <a:p>
            <a:r>
              <a:rPr lang="en-US" altLang="zh-CN" sz="3000" dirty="0">
                <a:latin typeface="Times New Roman" panose="02020603050405020304" pitchFamily="18" charset="0"/>
                <a:cs typeface="Times New Roman" panose="02020603050405020304" pitchFamily="18" charset="0"/>
              </a:rPr>
              <a:t>Do{</a:t>
            </a:r>
          </a:p>
          <a:p>
            <a:r>
              <a:rPr lang="en-US" altLang="zh-CN" sz="3000" dirty="0">
                <a:latin typeface="Times New Roman" panose="02020603050405020304" pitchFamily="18" charset="0"/>
                <a:cs typeface="Times New Roman" panose="02020603050405020304" pitchFamily="18" charset="0"/>
              </a:rPr>
              <a:t>     done = true</a:t>
            </a:r>
          </a:p>
          <a:p>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foreach</a:t>
            </a:r>
            <a:r>
              <a:rPr lang="en-US" altLang="zh-CN" sz="3000" dirty="0">
                <a:latin typeface="Times New Roman" panose="02020603050405020304" pitchFamily="18" charset="0"/>
                <a:cs typeface="Times New Roman" panose="02020603050405020304" pitchFamily="18" charset="0"/>
              </a:rPr>
              <a:t> </a:t>
            </a:r>
            <a:r>
              <a:rPr lang="en-US" altLang="zh-CN" sz="3000" dirty="0">
                <a:solidFill>
                  <a:srgbClr val="0070C0"/>
                </a:solidFill>
                <a:latin typeface="Times New Roman" panose="02020603050405020304" pitchFamily="18" charset="0"/>
                <a:cs typeface="Times New Roman" panose="02020603050405020304" pitchFamily="18" charset="0"/>
              </a:rPr>
              <a:t>node</a:t>
            </a:r>
            <a:r>
              <a:rPr lang="en-US" altLang="zh-CN" sz="3000" dirty="0">
                <a:latin typeface="Times New Roman" panose="02020603050405020304" pitchFamily="18" charset="0"/>
                <a:cs typeface="Times New Roman" panose="02020603050405020304" pitchFamily="18" charset="0"/>
              </a:rPr>
              <a:t> in Unfinished{</a:t>
            </a:r>
          </a:p>
          <a:p>
            <a:r>
              <a:rPr lang="en-US" altLang="zh-CN" sz="3000" dirty="0">
                <a:latin typeface="Times New Roman" panose="02020603050405020304" pitchFamily="18" charset="0"/>
                <a:cs typeface="Times New Roman" panose="02020603050405020304" pitchFamily="18" charset="0"/>
              </a:rPr>
              <a:t>           if([</a:t>
            </a:r>
            <a:r>
              <a:rPr lang="en-US" altLang="zh-CN" sz="3000" dirty="0" err="1">
                <a:solidFill>
                  <a:srgbClr val="FF0000"/>
                </a:solidFill>
                <a:latin typeface="Times New Roman" panose="02020603050405020304" pitchFamily="18" charset="0"/>
                <a:cs typeface="Times New Roman" panose="02020603050405020304" pitchFamily="18" charset="0"/>
              </a:rPr>
              <a:t>R</a:t>
            </a:r>
            <a:r>
              <a:rPr lang="en-US" altLang="zh-CN" sz="3000" baseline="-25000" dirty="0" err="1">
                <a:solidFill>
                  <a:srgbClr val="FF0000"/>
                </a:solidFill>
                <a:latin typeface="Times New Roman" panose="02020603050405020304" pitchFamily="18" charset="0"/>
                <a:cs typeface="Times New Roman" panose="02020603050405020304" pitchFamily="18" charset="0"/>
              </a:rPr>
              <a:t>node</a:t>
            </a:r>
            <a:r>
              <a:rPr lang="en-US" altLang="zh-CN" sz="3000" dirty="0">
                <a:latin typeface="Times New Roman" panose="02020603050405020304" pitchFamily="18" charset="0"/>
                <a:cs typeface="Times New Roman" panose="02020603050405020304" pitchFamily="18" charset="0"/>
              </a:rPr>
              <a:t>] &lt;= [</a:t>
            </a:r>
            <a:r>
              <a:rPr lang="en-US" altLang="zh-CN" sz="3000" dirty="0">
                <a:solidFill>
                  <a:srgbClr val="FF0000"/>
                </a:solidFill>
                <a:latin typeface="Times New Roman" panose="02020603050405020304" pitchFamily="18" charset="0"/>
                <a:cs typeface="Times New Roman" panose="02020603050405020304" pitchFamily="18" charset="0"/>
              </a:rPr>
              <a:t>A</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remove </a:t>
            </a:r>
            <a:r>
              <a:rPr lang="en-US" altLang="zh-CN" sz="3000" dirty="0">
                <a:solidFill>
                  <a:srgbClr val="0070C0"/>
                </a:solidFill>
                <a:latin typeface="Times New Roman" panose="02020603050405020304" pitchFamily="18" charset="0"/>
                <a:cs typeface="Times New Roman" panose="02020603050405020304" pitchFamily="18" charset="0"/>
              </a:rPr>
              <a:t>node</a:t>
            </a:r>
            <a:r>
              <a:rPr lang="en-US" altLang="zh-CN" sz="3000" dirty="0">
                <a:latin typeface="Times New Roman" panose="02020603050405020304" pitchFamily="18" charset="0"/>
                <a:cs typeface="Times New Roman" panose="02020603050405020304" pitchFamily="18" charset="0"/>
              </a:rPr>
              <a:t> from </a:t>
            </a:r>
            <a:r>
              <a:rPr lang="en-US" altLang="zh-CN" sz="3000" dirty="0" err="1">
                <a:latin typeface="Times New Roman" panose="02020603050405020304" pitchFamily="18" charset="0"/>
                <a:cs typeface="Times New Roman" panose="02020603050405020304" pitchFamily="18" charset="0"/>
              </a:rPr>
              <a:t>Unifished</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a:t>
            </a:r>
            <a:r>
              <a:rPr lang="en-US" altLang="zh-CN" sz="3000" dirty="0">
                <a:solidFill>
                  <a:srgbClr val="FF0000"/>
                </a:solidFill>
                <a:latin typeface="Times New Roman" panose="02020603050405020304" pitchFamily="18" charset="0"/>
                <a:cs typeface="Times New Roman" panose="02020603050405020304" pitchFamily="18" charset="0"/>
              </a:rPr>
              <a:t>A</a:t>
            </a:r>
            <a:r>
              <a:rPr lang="en-US" altLang="zh-CN" sz="3000" dirty="0">
                <a:latin typeface="Times New Roman" panose="02020603050405020304" pitchFamily="18" charset="0"/>
                <a:cs typeface="Times New Roman" panose="02020603050405020304" pitchFamily="18" charset="0"/>
              </a:rPr>
              <a:t>] = [</a:t>
            </a:r>
            <a:r>
              <a:rPr lang="en-US" altLang="zh-CN" sz="3000" dirty="0">
                <a:solidFill>
                  <a:srgbClr val="FF0000"/>
                </a:solidFill>
                <a:latin typeface="Times New Roman" panose="02020603050405020304" pitchFamily="18" charset="0"/>
                <a:cs typeface="Times New Roman" panose="02020603050405020304" pitchFamily="18" charset="0"/>
              </a:rPr>
              <a:t>A</a:t>
            </a:r>
            <a:r>
              <a:rPr lang="en-US" altLang="zh-CN" sz="3000" dirty="0">
                <a:latin typeface="Times New Roman" panose="02020603050405020304" pitchFamily="18" charset="0"/>
                <a:cs typeface="Times New Roman" panose="02020603050405020304" pitchFamily="18" charset="0"/>
              </a:rPr>
              <a:t>] + [</a:t>
            </a:r>
            <a:r>
              <a:rPr lang="en-US" altLang="zh-CN" sz="3000" dirty="0" err="1">
                <a:solidFill>
                  <a:srgbClr val="FF0000"/>
                </a:solidFill>
                <a:latin typeface="Times New Roman" panose="02020603050405020304" pitchFamily="18" charset="0"/>
                <a:cs typeface="Times New Roman" panose="02020603050405020304" pitchFamily="18" charset="0"/>
              </a:rPr>
              <a:t>C</a:t>
            </a:r>
            <a:r>
              <a:rPr lang="en-US" altLang="zh-CN" sz="3000" baseline="-25000" dirty="0" err="1">
                <a:solidFill>
                  <a:srgbClr val="FF0000"/>
                </a:solidFill>
                <a:latin typeface="Times New Roman" panose="02020603050405020304" pitchFamily="18" charset="0"/>
                <a:cs typeface="Times New Roman" panose="02020603050405020304" pitchFamily="18" charset="0"/>
              </a:rPr>
              <a:t>node</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done = false;</a:t>
            </a:r>
          </a:p>
          <a:p>
            <a:r>
              <a:rPr lang="en-US" altLang="zh-CN" sz="3000" dirty="0">
                <a:latin typeface="Times New Roman" panose="02020603050405020304" pitchFamily="18" charset="0"/>
                <a:cs typeface="Times New Roman" panose="02020603050405020304" pitchFamily="18" charset="0"/>
              </a:rPr>
              <a:t>             }</a:t>
            </a:r>
          </a:p>
          <a:p>
            <a:r>
              <a:rPr lang="en-US" altLang="zh-CN" sz="3000" dirty="0">
                <a:latin typeface="Times New Roman" panose="02020603050405020304" pitchFamily="18" charset="0"/>
                <a:cs typeface="Times New Roman" panose="02020603050405020304" pitchFamily="18" charset="0"/>
              </a:rPr>
              <a:t>     }</a:t>
            </a:r>
          </a:p>
          <a:p>
            <a:r>
              <a:rPr lang="en-US" altLang="zh-CN" sz="3000" dirty="0">
                <a:latin typeface="Times New Roman" panose="02020603050405020304" pitchFamily="18" charset="0"/>
                <a:cs typeface="Times New Roman" panose="02020603050405020304" pitchFamily="18" charset="0"/>
              </a:rPr>
              <a:t>}until(done)</a:t>
            </a:r>
            <a:endParaRPr lang="zh-CN" altLang="en-US" sz="3000" dirty="0">
              <a:latin typeface="Times New Roman" panose="02020603050405020304" pitchFamily="18" charset="0"/>
              <a:cs typeface="Times New Roman" panose="02020603050405020304" pitchFamily="18" charset="0"/>
            </a:endParaRPr>
          </a:p>
        </p:txBody>
      </p:sp>
      <p:cxnSp>
        <p:nvCxnSpPr>
          <p:cNvPr id="5" name="直接箭头连接符 4"/>
          <p:cNvCxnSpPr>
            <a:cxnSpLocks/>
          </p:cNvCxnSpPr>
          <p:nvPr/>
        </p:nvCxnSpPr>
        <p:spPr>
          <a:xfrm flipH="1">
            <a:off x="4633485" y="3631842"/>
            <a:ext cx="1406707" cy="0"/>
          </a:xfrm>
          <a:prstGeom prst="straightConnector1">
            <a:avLst/>
          </a:prstGeom>
          <a:ln w="254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11" idx="1"/>
          </p:cNvCxnSpPr>
          <p:nvPr/>
        </p:nvCxnSpPr>
        <p:spPr>
          <a:xfrm flipH="1">
            <a:off x="3055513" y="2211867"/>
            <a:ext cx="2572555" cy="1213913"/>
          </a:xfrm>
          <a:prstGeom prst="straightConnector1">
            <a:avLst/>
          </a:prstGeom>
          <a:ln w="254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628068" y="2027201"/>
            <a:ext cx="3721994" cy="369332"/>
          </a:xfrm>
          <a:prstGeom prst="rect">
            <a:avLst/>
          </a:prstGeom>
          <a:noFill/>
        </p:spPr>
        <p:txBody>
          <a:bodyPr wrap="square" rtlCol="0">
            <a:spAutoFit/>
          </a:bodyPr>
          <a:lstStyle/>
          <a:p>
            <a:r>
              <a:rPr lang="en-US" altLang="zh-CN" dirty="0">
                <a:solidFill>
                  <a:srgbClr val="7030A0"/>
                </a:solidFill>
              </a:rPr>
              <a:t>Current Request Resources of node</a:t>
            </a:r>
            <a:endParaRPr lang="zh-CN" altLang="en-US" dirty="0">
              <a:solidFill>
                <a:srgbClr val="7030A0"/>
              </a:solidFill>
            </a:endParaRPr>
          </a:p>
        </p:txBody>
      </p:sp>
      <p:sp>
        <p:nvSpPr>
          <p:cNvPr id="17" name="文本框 16"/>
          <p:cNvSpPr txBox="1"/>
          <p:nvPr/>
        </p:nvSpPr>
        <p:spPr>
          <a:xfrm>
            <a:off x="6040192" y="3398185"/>
            <a:ext cx="2987898" cy="369332"/>
          </a:xfrm>
          <a:prstGeom prst="rect">
            <a:avLst/>
          </a:prstGeom>
          <a:noFill/>
        </p:spPr>
        <p:txBody>
          <a:bodyPr wrap="square" rtlCol="0">
            <a:spAutoFit/>
          </a:bodyPr>
          <a:lstStyle/>
          <a:p>
            <a:r>
              <a:rPr lang="en-US" altLang="zh-CN" dirty="0">
                <a:solidFill>
                  <a:srgbClr val="7030A0"/>
                </a:solidFill>
              </a:rPr>
              <a:t>Available Resources</a:t>
            </a:r>
            <a:endParaRPr lang="zh-CN" altLang="en-US" dirty="0">
              <a:solidFill>
                <a:srgbClr val="7030A0"/>
              </a:solidFill>
            </a:endParaRPr>
          </a:p>
        </p:txBody>
      </p:sp>
      <p:cxnSp>
        <p:nvCxnSpPr>
          <p:cNvPr id="14" name="直接箭头连接符 13"/>
          <p:cNvCxnSpPr/>
          <p:nvPr/>
        </p:nvCxnSpPr>
        <p:spPr>
          <a:xfrm flipV="1">
            <a:off x="5235262" y="4919730"/>
            <a:ext cx="1" cy="605307"/>
          </a:xfrm>
          <a:prstGeom prst="straightConnector1">
            <a:avLst/>
          </a:prstGeom>
          <a:ln w="254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966319" y="5479046"/>
            <a:ext cx="2580701" cy="369332"/>
          </a:xfrm>
          <a:prstGeom prst="rect">
            <a:avLst/>
          </a:prstGeom>
          <a:noFill/>
        </p:spPr>
        <p:txBody>
          <a:bodyPr wrap="square" rtlCol="0">
            <a:spAutoFit/>
          </a:bodyPr>
          <a:lstStyle/>
          <a:p>
            <a:r>
              <a:rPr lang="en-US" altLang="zh-CN" dirty="0">
                <a:solidFill>
                  <a:srgbClr val="7030A0"/>
                </a:solidFill>
              </a:rPr>
              <a:t>Resources held by node</a:t>
            </a:r>
            <a:endParaRPr lang="zh-CN" altLang="en-US" dirty="0">
              <a:solidFill>
                <a:srgbClr val="7030A0"/>
              </a:solidFill>
            </a:endParaRPr>
          </a:p>
        </p:txBody>
      </p:sp>
    </p:spTree>
    <p:extLst>
      <p:ext uri="{BB962C8B-B14F-4D97-AF65-F5344CB8AC3E}">
        <p14:creationId xmlns:p14="http://schemas.microsoft.com/office/powerpoint/2010/main" val="3750856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93E2FF-2176-4E29-A0FE-CCA21C4BE31A}"/>
              </a:ext>
            </a:extLst>
          </p:cNvPr>
          <p:cNvSpPr txBox="1">
            <a:spLocks noChangeArrowheads="1"/>
          </p:cNvSpPr>
          <p:nvPr/>
        </p:nvSpPr>
        <p:spPr>
          <a:xfrm>
            <a:off x="632805" y="123965"/>
            <a:ext cx="7773750" cy="1143000"/>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sz="3800" b="1" dirty="0">
                <a:ea typeface="宋体" charset="0"/>
                <a:cs typeface="宋体" charset="0"/>
              </a:rPr>
              <a:t>Deadlock Detection: An Example</a:t>
            </a:r>
          </a:p>
        </p:txBody>
      </p:sp>
      <p:pic>
        <p:nvPicPr>
          <p:cNvPr id="3" name="Picture 4">
            <a:extLst>
              <a:ext uri="{FF2B5EF4-FFF2-40B4-BE49-F238E27FC236}">
                <a16:creationId xmlns:a16="http://schemas.microsoft.com/office/drawing/2014/main" id="{11594E1B-0858-4E38-9B46-84B5E2D79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721" t="42857" r="28337" b="35199"/>
          <a:stretch>
            <a:fillRect/>
          </a:stretch>
        </p:blipFill>
        <p:spPr bwMode="auto">
          <a:xfrm>
            <a:off x="1331322" y="1143000"/>
            <a:ext cx="6306645" cy="431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C6EA762D-3110-47C8-866F-F198179347FF}"/>
              </a:ext>
            </a:extLst>
          </p:cNvPr>
          <p:cNvSpPr txBox="1"/>
          <p:nvPr/>
        </p:nvSpPr>
        <p:spPr>
          <a:xfrm>
            <a:off x="1938042" y="5247685"/>
            <a:ext cx="282007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 = (2  2  2  0)</a:t>
            </a:r>
          </a:p>
        </p:txBody>
      </p:sp>
      <p:sp>
        <p:nvSpPr>
          <p:cNvPr id="5" name="矩形 4">
            <a:extLst>
              <a:ext uri="{FF2B5EF4-FFF2-40B4-BE49-F238E27FC236}">
                <a16:creationId xmlns:a16="http://schemas.microsoft.com/office/drawing/2014/main" id="{CEC10F1E-30C8-46AC-820E-E76F512563DB}"/>
              </a:ext>
            </a:extLst>
          </p:cNvPr>
          <p:cNvSpPr/>
          <p:nvPr/>
        </p:nvSpPr>
        <p:spPr>
          <a:xfrm>
            <a:off x="1938042" y="5914705"/>
            <a:ext cx="2306465"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A = (4  2  2  1)</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36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50D575-1FF0-42F9-A1E0-D42CA73E3807}"/>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may cause the state of a process changing from running to blocking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87E5797C-8378-4C16-8F32-AE29A7FE1D66}"/>
              </a:ext>
            </a:extLst>
          </p:cNvPr>
          <p:cNvSpPr txBox="1"/>
          <p:nvPr>
            <p:custDataLst>
              <p:tags r:id="rId3"/>
            </p:custDataLst>
          </p:nvPr>
        </p:nvSpPr>
        <p:spPr>
          <a:xfrm>
            <a:off x="1829117" y="2786063"/>
            <a:ext cx="768416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running process performs the P operation</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577A45C1-AD17-4A66-BF4B-1007A38F80F6}"/>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Scheduling of process scheduler</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073C3A8-A23E-4E53-9912-76DC3A44AF9C}"/>
              </a:ext>
            </a:extLst>
          </p:cNvPr>
          <p:cNvSpPr txBox="1"/>
          <p:nvPr>
            <p:custDataLst>
              <p:tags r:id="rId5"/>
            </p:custDataLst>
          </p:nvPr>
        </p:nvSpPr>
        <p:spPr>
          <a:xfrm>
            <a:off x="1829117" y="4500563"/>
            <a:ext cx="6743383"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Run out of time slices of the process</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F96E613-9663-4634-8E57-1D799ED579A1}"/>
              </a:ext>
            </a:extLst>
          </p:cNvPr>
          <p:cNvSpPr txBox="1"/>
          <p:nvPr>
            <p:custDataLst>
              <p:tags r:id="rId6"/>
            </p:custDataLst>
          </p:nvPr>
        </p:nvSpPr>
        <p:spPr>
          <a:xfrm>
            <a:off x="1829117" y="5357813"/>
            <a:ext cx="7189471"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running process performs the V operation</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324245A0-42DA-4E8E-A8BA-B8E2E79DC4D3}"/>
              </a:ext>
            </a:extLst>
          </p:cNvPr>
          <p:cNvSpPr>
            <a:spLocks noChangeAspect="1"/>
          </p:cNvSpPr>
          <p:nvPr>
            <p:custDataLst>
              <p:tags r:id="rId7"/>
            </p:custDataLst>
          </p:nvPr>
        </p:nvSpPr>
        <p:spPr>
          <a:xfrm>
            <a:off x="1114663"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BE4A231-8D9A-491B-9302-C34AF4C3A7AB}"/>
              </a:ext>
            </a:extLst>
          </p:cNvPr>
          <p:cNvSpPr>
            <a:spLocks noChangeAspect="1"/>
          </p:cNvSpPr>
          <p:nvPr>
            <p:custDataLst>
              <p:tags r:id="rId8"/>
            </p:custDataLst>
          </p:nvPr>
        </p:nvSpPr>
        <p:spPr>
          <a:xfrm>
            <a:off x="1114663"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046DEF43-F4CA-4B36-BCBB-9871AFC98BDF}"/>
              </a:ext>
            </a:extLst>
          </p:cNvPr>
          <p:cNvSpPr>
            <a:spLocks noChangeAspect="1"/>
          </p:cNvSpPr>
          <p:nvPr>
            <p:custDataLst>
              <p:tags r:id="rId9"/>
            </p:custDataLst>
          </p:nvPr>
        </p:nvSpPr>
        <p:spPr>
          <a:xfrm>
            <a:off x="1114663"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BBB14FC-89D0-4A65-B1ED-036C2A4A6AFF}"/>
              </a:ext>
            </a:extLst>
          </p:cNvPr>
          <p:cNvSpPr>
            <a:spLocks noChangeAspect="1"/>
          </p:cNvSpPr>
          <p:nvPr>
            <p:custDataLst>
              <p:tags r:id="rId10"/>
            </p:custDataLst>
          </p:nvPr>
        </p:nvSpPr>
        <p:spPr>
          <a:xfrm>
            <a:off x="1114663"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20CC2F2-8857-423B-804A-4540CA3CAE0E}"/>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1899DF2D-7BF3-42B2-9137-8A44970ACCAB}"/>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1498049B-4A54-4BF4-9417-F28D7DC29951}"/>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C814824-BAFE-48BC-B0D5-E829C30EFA3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5FBB3E0-748C-4A44-A2D6-A09CCBBA1BA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1" name="TipText">
              <a:extLst>
                <a:ext uri="{FF2B5EF4-FFF2-40B4-BE49-F238E27FC236}">
                  <a16:creationId xmlns:a16="http://schemas.microsoft.com/office/drawing/2014/main" id="{02797140-2957-4C39-ACA3-05DC6A4BB3B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9FF39A2-5221-49A5-B039-9E0FBE30655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052257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EA56DE2B-E905-6347-BF88-132F951D443E}" type="slidenum">
              <a:rPr lang="zh-CN" altLang="en-US" sz="1600">
                <a:ea typeface="宋体" charset="0"/>
                <a:cs typeface="宋体" charset="0"/>
              </a:rPr>
              <a:pPr algn="r" eaLnBrk="1" hangingPunct="1"/>
              <a:t>30</a:t>
            </a:fld>
            <a:endParaRPr lang="zh-CN" altLang="en-US" sz="1600">
              <a:ea typeface="宋体" charset="0"/>
              <a:cs typeface="宋体" charset="0"/>
            </a:endParaRPr>
          </a:p>
        </p:txBody>
      </p:sp>
      <p:sp>
        <p:nvSpPr>
          <p:cNvPr id="25603" name="Rectangle 2"/>
          <p:cNvSpPr>
            <a:spLocks noGrp="1" noChangeArrowheads="1"/>
          </p:cNvSpPr>
          <p:nvPr>
            <p:ph type="title" idx="4294967295"/>
          </p:nvPr>
        </p:nvSpPr>
        <p:spPr>
          <a:xfrm>
            <a:off x="657339" y="118318"/>
            <a:ext cx="7888070" cy="1325563"/>
          </a:xfrm>
        </p:spPr>
        <p:txBody>
          <a:bodyPr>
            <a:normAutofit/>
          </a:bodyPr>
          <a:lstStyle/>
          <a:p>
            <a:pPr algn="ctr" eaLnBrk="1" hangingPunct="1"/>
            <a:r>
              <a:rPr lang="en-US" sz="3800" b="1" dirty="0">
                <a:solidFill>
                  <a:srgbClr val="003399"/>
                </a:solidFill>
                <a:ea typeface="宋体" charset="0"/>
                <a:cs typeface="宋体" charset="0"/>
              </a:rPr>
              <a:t>Recovery from Deadlock</a:t>
            </a:r>
          </a:p>
        </p:txBody>
      </p:sp>
      <p:sp>
        <p:nvSpPr>
          <p:cNvPr id="25604" name="Rectangle 3"/>
          <p:cNvSpPr>
            <a:spLocks noGrp="1" noChangeArrowheads="1"/>
          </p:cNvSpPr>
          <p:nvPr>
            <p:ph type="body" idx="4294967295"/>
          </p:nvPr>
        </p:nvSpPr>
        <p:spPr>
          <a:xfrm>
            <a:off x="771659" y="1602897"/>
            <a:ext cx="7773750" cy="4057650"/>
          </a:xfrm>
        </p:spPr>
        <p:txBody>
          <a:bodyPr/>
          <a:lstStyle/>
          <a:p>
            <a:pPr eaLnBrk="1" hangingPunct="1">
              <a:lnSpc>
                <a:spcPct val="150000"/>
              </a:lnSpc>
              <a:buFont typeface="Wingdings" panose="05000000000000000000" pitchFamily="2" charset="2"/>
              <a:buChar char="l"/>
            </a:pPr>
            <a:r>
              <a:rPr lang="en-US" sz="2800" dirty="0">
                <a:ea typeface="宋体" charset="0"/>
                <a:cs typeface="宋体" charset="0"/>
              </a:rPr>
              <a:t>Recovery through preemption</a:t>
            </a:r>
          </a:p>
          <a:p>
            <a:pPr lvl="1" eaLnBrk="1" hangingPunct="1">
              <a:lnSpc>
                <a:spcPct val="150000"/>
              </a:lnSpc>
              <a:buFont typeface="Wingdings" panose="05000000000000000000" pitchFamily="2" charset="2"/>
              <a:buChar char="ü"/>
            </a:pPr>
            <a:r>
              <a:rPr lang="en-US" dirty="0">
                <a:ea typeface="宋体" charset="0"/>
                <a:cs typeface="宋体" charset="0"/>
              </a:rPr>
              <a:t>take a resource from some other processes</a:t>
            </a:r>
          </a:p>
          <a:p>
            <a:pPr lvl="1" eaLnBrk="1" hangingPunct="1">
              <a:lnSpc>
                <a:spcPct val="150000"/>
              </a:lnSpc>
              <a:buFont typeface="Wingdings" panose="05000000000000000000" pitchFamily="2" charset="2"/>
              <a:buChar char="ü"/>
            </a:pPr>
            <a:r>
              <a:rPr lang="en-US" dirty="0">
                <a:ea typeface="宋体" charset="0"/>
                <a:cs typeface="宋体" charset="0"/>
              </a:rPr>
              <a:t>depends on the nature of the resource</a:t>
            </a:r>
          </a:p>
          <a:p>
            <a:pPr eaLnBrk="1" hangingPunct="1">
              <a:lnSpc>
                <a:spcPct val="150000"/>
              </a:lnSpc>
              <a:buFont typeface="Wingdings" panose="05000000000000000000" pitchFamily="2" charset="2"/>
              <a:buChar char="l"/>
            </a:pPr>
            <a:r>
              <a:rPr lang="en-US" sz="2800" dirty="0">
                <a:ea typeface="宋体" charset="0"/>
                <a:cs typeface="宋体" charset="0"/>
              </a:rPr>
              <a:t>Recovery through rollback</a:t>
            </a:r>
          </a:p>
          <a:p>
            <a:pPr lvl="1" eaLnBrk="1" hangingPunct="1">
              <a:lnSpc>
                <a:spcPct val="150000"/>
              </a:lnSpc>
              <a:buFont typeface="Wingdings" panose="05000000000000000000" pitchFamily="2" charset="2"/>
              <a:buChar char="ü"/>
            </a:pPr>
            <a:r>
              <a:rPr lang="en-US" dirty="0">
                <a:ea typeface="宋体" charset="0"/>
                <a:cs typeface="宋体" charset="0"/>
              </a:rPr>
              <a:t>checkpoint a process periodically</a:t>
            </a:r>
          </a:p>
          <a:p>
            <a:pPr lvl="1" eaLnBrk="1" hangingPunct="1">
              <a:lnSpc>
                <a:spcPct val="150000"/>
              </a:lnSpc>
              <a:buFont typeface="Wingdings" panose="05000000000000000000" pitchFamily="2" charset="2"/>
              <a:buChar char="ü"/>
            </a:pPr>
            <a:r>
              <a:rPr lang="en-US" dirty="0">
                <a:ea typeface="宋体" charset="0"/>
                <a:cs typeface="宋体" charset="0"/>
              </a:rPr>
              <a:t>use this saved state </a:t>
            </a:r>
          </a:p>
          <a:p>
            <a:pPr lvl="1" eaLnBrk="1" hangingPunct="1">
              <a:lnSpc>
                <a:spcPct val="150000"/>
              </a:lnSpc>
              <a:buFont typeface="Wingdings" panose="05000000000000000000" pitchFamily="2" charset="2"/>
              <a:buChar char="ü"/>
            </a:pPr>
            <a:r>
              <a:rPr lang="en-US" dirty="0">
                <a:ea typeface="宋体" charset="0"/>
                <a:cs typeface="宋体" charset="0"/>
              </a:rPr>
              <a:t>restart the process if it is found deadlocked</a:t>
            </a:r>
          </a:p>
          <a:p>
            <a:pPr eaLnBrk="1" hangingPunct="1"/>
            <a:endParaRPr lang="zh-CN" altLang="en-US" dirty="0">
              <a:ea typeface="宋体" charset="0"/>
              <a:cs typeface="宋体" charset="0"/>
            </a:endParaRPr>
          </a:p>
        </p:txBody>
      </p:sp>
    </p:spTree>
    <p:extLst>
      <p:ext uri="{BB962C8B-B14F-4D97-AF65-F5344CB8AC3E}">
        <p14:creationId xmlns:p14="http://schemas.microsoft.com/office/powerpoint/2010/main" val="158726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200D5CFA-BDE1-E24C-AA37-71D2678F01C6}" type="slidenum">
              <a:rPr lang="zh-CN" altLang="en-US" sz="1600">
                <a:ea typeface="宋体" charset="0"/>
                <a:cs typeface="宋体" charset="0"/>
              </a:rPr>
              <a:pPr algn="r" eaLnBrk="1" hangingPunct="1"/>
              <a:t>31</a:t>
            </a:fld>
            <a:endParaRPr lang="zh-CN" altLang="en-US" sz="1600">
              <a:ea typeface="宋体" charset="0"/>
              <a:cs typeface="宋体" charset="0"/>
            </a:endParaRPr>
          </a:p>
        </p:txBody>
      </p:sp>
      <p:sp>
        <p:nvSpPr>
          <p:cNvPr id="26627" name="Rectangle 2"/>
          <p:cNvSpPr>
            <a:spLocks noGrp="1" noChangeArrowheads="1"/>
          </p:cNvSpPr>
          <p:nvPr>
            <p:ph type="title" idx="4294967295"/>
          </p:nvPr>
        </p:nvSpPr>
        <p:spPr>
          <a:xfrm>
            <a:off x="669219" y="114272"/>
            <a:ext cx="7888070" cy="1325563"/>
          </a:xfrm>
        </p:spPr>
        <p:txBody>
          <a:bodyPr>
            <a:normAutofit/>
          </a:bodyPr>
          <a:lstStyle/>
          <a:p>
            <a:pPr algn="ctr" eaLnBrk="1" hangingPunct="1"/>
            <a:r>
              <a:rPr lang="en-US" sz="3800" b="1" dirty="0">
                <a:solidFill>
                  <a:srgbClr val="003399"/>
                </a:solidFill>
                <a:ea typeface="宋体" charset="0"/>
                <a:cs typeface="宋体" charset="0"/>
              </a:rPr>
              <a:t>Recovery from Deadlock</a:t>
            </a:r>
          </a:p>
        </p:txBody>
      </p:sp>
      <p:sp>
        <p:nvSpPr>
          <p:cNvPr id="26628" name="Rectangle 3"/>
          <p:cNvSpPr>
            <a:spLocks noGrp="1" noChangeArrowheads="1"/>
          </p:cNvSpPr>
          <p:nvPr>
            <p:ph type="body" idx="4294967295"/>
          </p:nvPr>
        </p:nvSpPr>
        <p:spPr>
          <a:xfrm>
            <a:off x="526883" y="1504529"/>
            <a:ext cx="8431089" cy="4114800"/>
          </a:xfrm>
        </p:spPr>
        <p:txBody>
          <a:bodyPr/>
          <a:lstStyle/>
          <a:p>
            <a:pPr eaLnBrk="1" hangingPunct="1">
              <a:lnSpc>
                <a:spcPct val="150000"/>
              </a:lnSpc>
              <a:buFont typeface="Wingdings" panose="05000000000000000000" pitchFamily="2" charset="2"/>
              <a:buChar char="l"/>
            </a:pPr>
            <a:r>
              <a:rPr lang="en-US" sz="2800" dirty="0">
                <a:ea typeface="宋体" charset="0"/>
                <a:cs typeface="宋体" charset="0"/>
              </a:rPr>
              <a:t>Recovery through killing processes</a:t>
            </a:r>
          </a:p>
          <a:p>
            <a:pPr lvl="1" eaLnBrk="1" hangingPunct="1">
              <a:lnSpc>
                <a:spcPct val="150000"/>
              </a:lnSpc>
              <a:buFont typeface="Wingdings" panose="05000000000000000000" pitchFamily="2" charset="2"/>
              <a:buChar char="ü"/>
            </a:pPr>
            <a:r>
              <a:rPr lang="en-US" sz="2800" dirty="0">
                <a:ea typeface="宋体" charset="0"/>
                <a:cs typeface="宋体" charset="0"/>
              </a:rPr>
              <a:t>crudest but simplest way to break a deadlock</a:t>
            </a:r>
          </a:p>
          <a:p>
            <a:pPr lvl="1" eaLnBrk="1" hangingPunct="1">
              <a:lnSpc>
                <a:spcPct val="150000"/>
              </a:lnSpc>
              <a:buFont typeface="Wingdings" panose="05000000000000000000" pitchFamily="2" charset="2"/>
              <a:buChar char="ü"/>
            </a:pPr>
            <a:r>
              <a:rPr lang="en-US" sz="2800" dirty="0">
                <a:ea typeface="宋体" charset="0"/>
                <a:cs typeface="宋体" charset="0"/>
              </a:rPr>
              <a:t>kill one of the processes in the deadlock cycle</a:t>
            </a:r>
          </a:p>
          <a:p>
            <a:pPr lvl="1" eaLnBrk="1" hangingPunct="1">
              <a:lnSpc>
                <a:spcPct val="150000"/>
              </a:lnSpc>
              <a:buFont typeface="Wingdings" panose="05000000000000000000" pitchFamily="2" charset="2"/>
              <a:buChar char="ü"/>
            </a:pPr>
            <a:r>
              <a:rPr lang="en-US" sz="2800" dirty="0">
                <a:ea typeface="宋体" charset="0"/>
                <a:cs typeface="宋体" charset="0"/>
              </a:rPr>
              <a:t>the other processes get its resources </a:t>
            </a:r>
          </a:p>
          <a:p>
            <a:pPr lvl="1" eaLnBrk="1" hangingPunct="1">
              <a:lnSpc>
                <a:spcPct val="150000"/>
              </a:lnSpc>
              <a:buFont typeface="Wingdings" panose="05000000000000000000" pitchFamily="2" charset="2"/>
              <a:buChar char="ü"/>
            </a:pPr>
            <a:r>
              <a:rPr lang="en-US" sz="2800" dirty="0">
                <a:ea typeface="宋体" charset="0"/>
                <a:cs typeface="宋体" charset="0"/>
              </a:rPr>
              <a:t>choose process that can be rerun from the beginning</a:t>
            </a:r>
          </a:p>
        </p:txBody>
      </p:sp>
    </p:spTree>
    <p:extLst>
      <p:ext uri="{BB962C8B-B14F-4D97-AF65-F5344CB8AC3E}">
        <p14:creationId xmlns:p14="http://schemas.microsoft.com/office/powerpoint/2010/main" val="136052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B99245-EC8C-4642-B283-65FD3E28CF32}"/>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method can be used to remove deadlock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C5C2E3CE-FE9B-4AA1-BFB5-5F773C3D583A}"/>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Perform parallel operations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76673DED-D37C-4032-B7D8-238C9F0A8004}"/>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Kill process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63FDB43-B6FC-4322-B234-EB7C258D2D5F}"/>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Refuse to allocate new resources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5EAB324E-0E01-4FF5-A293-5680C5A1C8C6}"/>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Modify semaphore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96CD543-FE1F-4952-850A-61A8CE77016C}"/>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B2C05D0-7EB3-4CA4-8DEB-4E35745A09D5}"/>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C2FB165-E641-4BF4-8911-C398879248E9}"/>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7B66E1C-B667-4ED2-A6B0-6023471ABB9A}"/>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CF9613A-3ABE-477F-BB60-3F879FFA5B1A}"/>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7D63718-CF8A-4B07-92E8-CA4676C332FB}"/>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903E48D5-B51E-406B-A6F2-1B33C287997E}"/>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B7CFD15-C0D0-4F15-B2A6-889691E5D352}"/>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68B7D49-E3A2-4DBC-A748-5B0A0B1FFD6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6F890E5-CE8F-4C01-92B0-DBC86908264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DB2433-C735-4667-92A0-281F090F93A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877575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52DE0-49A0-4AC9-A234-28706983C4F5}"/>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Deadlock can be prevent by allocating all resources at a time. Which of the four necessary conditions for deadlock is destroyed by this method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1A0ED17B-D6B5-456D-A689-C44D8E999377}"/>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Mutual exclusion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E3D2019-0AF2-41ED-AECD-296C5B13C7C5}"/>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Hold and wait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5BB17D9C-707E-4635-B5E6-BCE0FE0682E3}"/>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defPPr>
              <a:defRPr lang="zh-CN"/>
            </a:defPPr>
            <a:lvl1pPr>
              <a:defRPr sz="2600">
                <a:solidFill>
                  <a:srgbClr val="000000"/>
                </a:solidFill>
                <a:latin typeface="Microsoft Yahei" panose="020B0503020204020204" pitchFamily="34" charset="-122"/>
                <a:ea typeface="Microsoft Yahei" panose="020B0503020204020204" pitchFamily="34" charset="-122"/>
              </a:defRPr>
            </a:lvl1pPr>
          </a:lstStyle>
          <a:p>
            <a:r>
              <a:rPr lang="en-US" altLang="zh-CN" dirty="0"/>
              <a:t>No Preemption</a:t>
            </a:r>
          </a:p>
        </p:txBody>
      </p:sp>
      <p:sp>
        <p:nvSpPr>
          <p:cNvPr id="8" name="文本框 7">
            <a:extLst>
              <a:ext uri="{FF2B5EF4-FFF2-40B4-BE49-F238E27FC236}">
                <a16:creationId xmlns:a16="http://schemas.microsoft.com/office/drawing/2014/main" id="{8D8343FC-E9F4-4123-AEA4-DFAD3AE5AF37}"/>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defPPr>
              <a:defRPr lang="zh-CN"/>
            </a:defPPr>
            <a:lvl1pPr>
              <a:defRPr sz="2600">
                <a:solidFill>
                  <a:srgbClr val="000000"/>
                </a:solidFill>
                <a:latin typeface="Microsoft Yahei" panose="020B0503020204020204" pitchFamily="34" charset="-122"/>
                <a:ea typeface="Microsoft Yahei" panose="020B0503020204020204" pitchFamily="34" charset="-122"/>
              </a:defRPr>
            </a:lvl1pPr>
          </a:lstStyle>
          <a:p>
            <a:r>
              <a:rPr lang="en-US" altLang="zh-CN" dirty="0">
                <a:sym typeface="Microsoft Yahei" panose="020B0503020204020204" pitchFamily="34" charset="-122"/>
              </a:rPr>
              <a:t>Circular wait</a:t>
            </a:r>
            <a:endParaRPr lang="zh-CN" altLang="en-US" dirty="0">
              <a:sym typeface="Microsoft Yahei" panose="020B0503020204020204" pitchFamily="34" charset="-122"/>
            </a:endParaRPr>
          </a:p>
        </p:txBody>
      </p:sp>
      <p:sp>
        <p:nvSpPr>
          <p:cNvPr id="9" name="椭圆 8">
            <a:extLst>
              <a:ext uri="{FF2B5EF4-FFF2-40B4-BE49-F238E27FC236}">
                <a16:creationId xmlns:a16="http://schemas.microsoft.com/office/drawing/2014/main" id="{D4A1932A-B639-4566-AED9-1A908595F10C}"/>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175A942-57D9-42AE-9A49-4995A5FBBA2A}"/>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1BE5AC2-639B-4391-8DE8-BA17124844F4}"/>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972A624-A6AF-42D8-A440-5983E28089D4}"/>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4D643EC-BF72-4A14-BA16-E7D8645E1F20}"/>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C8A6265-A3F4-408B-B0EF-03B5443C7705}"/>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E77A8AEC-13F4-4C94-92BC-EB7CE6303564}"/>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FDBA4B8-66C8-4953-962F-5631F639541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F3119BA-11B8-45BC-8C10-68163D36BC5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1F43AEC-F121-47DE-9588-5D51D1797B9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111AC83-DCC8-46D3-A7BF-7549B1A68BE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7119710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2615C0-4D76-4955-8491-888AEB1DD9AD}"/>
              </a:ext>
            </a:extLst>
          </p:cNvPr>
          <p:cNvSpPr txBox="1"/>
          <p:nvPr>
            <p:custDataLst>
              <p:tags r:id="rId2"/>
            </p:custDataLst>
          </p:nvPr>
        </p:nvSpPr>
        <p:spPr>
          <a:xfrm>
            <a:off x="914558" y="635001"/>
            <a:ext cx="7977029" cy="2197576"/>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are </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11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printers in a system, </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processes share printer resources, and each process requires </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printers. What is the maximum value of </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that can ensure there will be no deadlock in the system.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77E756C5-0C50-4458-BD6E-AAF1561C09F6}"/>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AF4B465-4882-4FAB-8E26-37CAEB971367}"/>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9DFBFADB-A99A-4045-A395-10D12D12DB33}"/>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BF95CC6-6202-4AF2-9EC3-253E03BF7F64}"/>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D822AEAA-5BF8-4972-AE66-9CB1736AE849}"/>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2A8B913-27AB-4131-BB6F-0E0736AA84B8}"/>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F8F8514-7816-4C18-93E0-BCCE63D5B8A2}"/>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20C2A20-B4F0-4EAC-AFE1-952AF35EEAB8}"/>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FFBF432-7735-4A77-9F46-C9B39EFC34F0}"/>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917E4E3-46DE-4E00-83DF-7283E4363FFC}"/>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9D20E51D-998B-4A12-83BA-F48347D930B7}"/>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693F3C0A-0072-4A8C-80BF-5D10FA4B5A40}"/>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297D565-E0CF-4790-A75D-9B4CDFD9816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ED550C6-AD81-4D29-AFDB-3303CCFB79B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DAF4AED-5E94-4822-8955-64ED2ED7451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28612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E11C437E-5E39-4371-82CB-A8A181CDD46A}" type="slidenum">
              <a:rPr lang="zh-CN" altLang="en-US" sz="1600">
                <a:ea typeface="宋体" panose="02010600030101010101" pitchFamily="2" charset="-122"/>
              </a:rPr>
              <a:pPr algn="r" eaLnBrk="1" hangingPunct="1"/>
              <a:t>35</a:t>
            </a:fld>
            <a:endParaRPr lang="zh-CN" altLang="en-US" sz="1600">
              <a:ea typeface="宋体" panose="02010600030101010101" pitchFamily="2" charset="-122"/>
            </a:endParaRPr>
          </a:p>
        </p:txBody>
      </p:sp>
      <p:sp>
        <p:nvSpPr>
          <p:cNvPr id="27651" name="Rectangle 2"/>
          <p:cNvSpPr>
            <a:spLocks noGrp="1" noChangeArrowheads="1"/>
          </p:cNvSpPr>
          <p:nvPr>
            <p:ph type="title" idx="4294967295"/>
          </p:nvPr>
        </p:nvSpPr>
        <p:spPr>
          <a:xfrm>
            <a:off x="648989" y="92075"/>
            <a:ext cx="7888070" cy="1325563"/>
          </a:xfrm>
        </p:spPr>
        <p:txBody>
          <a:bodyPr>
            <a:normAutofit/>
          </a:bodyPr>
          <a:lstStyle/>
          <a:p>
            <a:pPr algn="ctr" eaLnBrk="1" hangingPunct="1"/>
            <a:r>
              <a:rPr lang="en-US" altLang="zh-CN" sz="3800" b="1" dirty="0">
                <a:ea typeface="宋体" panose="02010600030101010101" pitchFamily="2" charset="-122"/>
              </a:rPr>
              <a:t>Can we avoid deadlock?</a:t>
            </a:r>
            <a:br>
              <a:rPr lang="en-US" altLang="zh-CN" dirty="0">
                <a:ea typeface="宋体" panose="02010600030101010101" pitchFamily="2" charset="-122"/>
              </a:rPr>
            </a:br>
            <a:endParaRPr lang="en-US" altLang="zh-CN" sz="3200" dirty="0">
              <a:ea typeface="宋体" panose="02010600030101010101" pitchFamily="2" charset="-122"/>
            </a:endParaRPr>
          </a:p>
        </p:txBody>
      </p:sp>
      <p:sp>
        <p:nvSpPr>
          <p:cNvPr id="27652" name="Rectangle 3"/>
          <p:cNvSpPr>
            <a:spLocks noGrp="1" noChangeArrowheads="1"/>
          </p:cNvSpPr>
          <p:nvPr>
            <p:ph type="body" idx="4294967295"/>
          </p:nvPr>
        </p:nvSpPr>
        <p:spPr>
          <a:xfrm>
            <a:off x="493699" y="1203199"/>
            <a:ext cx="7772400" cy="4802858"/>
          </a:xfrm>
        </p:spPr>
        <p:txBody>
          <a:bodyPr>
            <a:normAutofit/>
          </a:bodyPr>
          <a:lstStyle/>
          <a:p>
            <a:pPr algn="just" eaLnBrk="1" hangingPunct="1">
              <a:buFont typeface="Wingdings" panose="05000000000000000000" pitchFamily="2" charset="2"/>
              <a:buChar char="l"/>
            </a:pPr>
            <a:r>
              <a:rPr lang="en-US" altLang="zh-CN" sz="2800" b="1" dirty="0">
                <a:ea typeface="宋体" panose="02010600030101010101" pitchFamily="2" charset="-122"/>
              </a:rPr>
              <a:t>Motivation: </a:t>
            </a:r>
            <a:r>
              <a:rPr lang="en-US" altLang="zh-CN" sz="2800" dirty="0">
                <a:ea typeface="宋体" panose="02010600030101010101" pitchFamily="2" charset="-122"/>
              </a:rPr>
              <a:t>In most systems, resources are requested one at a time. It is desirable that the system can decide whether granting a resource is safe or not.</a:t>
            </a:r>
          </a:p>
          <a:p>
            <a:pPr algn="just" eaLnBrk="1" hangingPunct="1">
              <a:buFontTx/>
              <a:buNone/>
            </a:pPr>
            <a:endParaRPr lang="en-US" altLang="zh-CN" sz="2800" dirty="0">
              <a:ea typeface="宋体" panose="02010600030101010101" pitchFamily="2" charset="-122"/>
            </a:endParaRPr>
          </a:p>
          <a:p>
            <a:pPr algn="just" eaLnBrk="1" hangingPunct="1">
              <a:buFont typeface="Wingdings" panose="05000000000000000000" pitchFamily="2" charset="2"/>
              <a:buChar char="l"/>
            </a:pPr>
            <a:r>
              <a:rPr lang="en-US" altLang="zh-CN" sz="2800" b="1" dirty="0">
                <a:ea typeface="宋体" panose="02010600030101010101" pitchFamily="2" charset="-122"/>
              </a:rPr>
              <a:t>Question: </a:t>
            </a:r>
            <a:r>
              <a:rPr lang="en-US" altLang="zh-CN" sz="2800" dirty="0">
                <a:ea typeface="宋体" panose="02010600030101010101" pitchFamily="2" charset="-122"/>
              </a:rPr>
              <a:t>Is there an algorithm to make the correct decision?</a:t>
            </a:r>
          </a:p>
          <a:p>
            <a:pPr algn="just" eaLnBrk="1" hangingPunct="1">
              <a:buFontTx/>
              <a:buNone/>
            </a:pPr>
            <a:endParaRPr lang="en-US" altLang="zh-CN" sz="2800" dirty="0">
              <a:ea typeface="宋体" panose="02010600030101010101" pitchFamily="2" charset="-122"/>
            </a:endParaRPr>
          </a:p>
          <a:p>
            <a:pPr algn="just" eaLnBrk="1" hangingPunct="1">
              <a:buFont typeface="Wingdings" panose="05000000000000000000" pitchFamily="2" charset="2"/>
              <a:buChar char="l"/>
            </a:pPr>
            <a:r>
              <a:rPr lang="en-US" altLang="zh-CN" sz="2800" b="1" dirty="0">
                <a:ea typeface="宋体" panose="02010600030101010101" pitchFamily="2" charset="-122"/>
              </a:rPr>
              <a:t>Answer: </a:t>
            </a:r>
            <a:r>
              <a:rPr lang="en-US" altLang="zh-CN" sz="2800" dirty="0">
                <a:ea typeface="宋体" panose="02010600030101010101" pitchFamily="2" charset="-122"/>
              </a:rPr>
              <a:t>Yes, we can avoid deadlock, but only if </a:t>
            </a:r>
            <a:r>
              <a:rPr lang="en-US" altLang="zh-CN" sz="2800" dirty="0">
                <a:solidFill>
                  <a:srgbClr val="FF0000"/>
                </a:solidFill>
                <a:ea typeface="宋体" panose="02010600030101010101" pitchFamily="2" charset="-122"/>
              </a:rPr>
              <a:t>certain information </a:t>
            </a:r>
            <a:r>
              <a:rPr lang="en-US" altLang="zh-CN" sz="2800" dirty="0">
                <a:ea typeface="宋体" panose="02010600030101010101" pitchFamily="2" charset="-122"/>
              </a:rPr>
              <a:t>is available in advance.</a:t>
            </a:r>
          </a:p>
        </p:txBody>
      </p:sp>
    </p:spTree>
    <p:extLst>
      <p:ext uri="{BB962C8B-B14F-4D97-AF65-F5344CB8AC3E}">
        <p14:creationId xmlns:p14="http://schemas.microsoft.com/office/powerpoint/2010/main" val="270904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E11C437E-5E39-4371-82CB-A8A181CDD46A}" type="slidenum">
              <a:rPr lang="zh-CN" altLang="en-US" sz="1600">
                <a:ea typeface="宋体" panose="02010600030101010101" pitchFamily="2" charset="-122"/>
              </a:rPr>
              <a:pPr algn="r" eaLnBrk="1" hangingPunct="1"/>
              <a:t>36</a:t>
            </a:fld>
            <a:endParaRPr lang="zh-CN" altLang="en-US" sz="1600">
              <a:ea typeface="宋体" panose="02010600030101010101" pitchFamily="2" charset="-122"/>
            </a:endParaRPr>
          </a:p>
        </p:txBody>
      </p:sp>
      <p:sp>
        <p:nvSpPr>
          <p:cNvPr id="27651" name="Rectangle 2"/>
          <p:cNvSpPr>
            <a:spLocks noGrp="1" noChangeArrowheads="1"/>
          </p:cNvSpPr>
          <p:nvPr>
            <p:ph type="title" idx="4294967295"/>
          </p:nvPr>
        </p:nvSpPr>
        <p:spPr>
          <a:xfrm>
            <a:off x="644943" y="126411"/>
            <a:ext cx="7888070" cy="1325563"/>
          </a:xfrm>
        </p:spPr>
        <p:txBody>
          <a:bodyPr>
            <a:normAutofit/>
          </a:bodyPr>
          <a:lstStyle/>
          <a:p>
            <a:pPr algn="ctr" eaLnBrk="1" hangingPunct="1"/>
            <a:r>
              <a:rPr lang="en-US" altLang="zh-CN" sz="3800" b="1" dirty="0">
                <a:ea typeface="宋体" panose="02010600030101010101" pitchFamily="2" charset="-122"/>
              </a:rPr>
              <a:t>Resource Trajectories</a:t>
            </a:r>
          </a:p>
        </p:txBody>
      </p:sp>
      <p:sp>
        <p:nvSpPr>
          <p:cNvPr id="27652" name="Rectangle 3"/>
          <p:cNvSpPr>
            <a:spLocks noGrp="1" noChangeArrowheads="1"/>
          </p:cNvSpPr>
          <p:nvPr>
            <p:ph type="body" idx="4294967295"/>
          </p:nvPr>
        </p:nvSpPr>
        <p:spPr>
          <a:xfrm>
            <a:off x="1373188" y="5590081"/>
            <a:ext cx="5980432" cy="857250"/>
          </a:xfrm>
        </p:spPr>
        <p:txBody>
          <a:bodyPr>
            <a:normAutofit/>
          </a:bodyPr>
          <a:lstStyle/>
          <a:p>
            <a:pPr algn="just" eaLnBrk="1" hangingPunct="1">
              <a:buFontTx/>
              <a:buNone/>
            </a:pPr>
            <a:r>
              <a:rPr lang="en-US" altLang="zh-CN" dirty="0">
                <a:ea typeface="宋体" panose="02010600030101010101" pitchFamily="2" charset="-122"/>
              </a:rPr>
              <a:t>If the system enters the box bounded by[I</a:t>
            </a:r>
            <a:r>
              <a:rPr lang="en-US" altLang="zh-CN" baseline="-25000" dirty="0">
                <a:ea typeface="宋体" panose="02010600030101010101" pitchFamily="2" charset="-122"/>
              </a:rPr>
              <a:t>1</a:t>
            </a:r>
            <a:r>
              <a:rPr lang="en-US" altLang="zh-CN" dirty="0">
                <a:ea typeface="宋体" panose="02010600030101010101" pitchFamily="2" charset="-122"/>
              </a:rPr>
              <a:t>, I</a:t>
            </a:r>
            <a:r>
              <a:rPr lang="en-US" altLang="zh-CN" baseline="-25000" dirty="0">
                <a:ea typeface="宋体" panose="02010600030101010101" pitchFamily="2" charset="-122"/>
              </a:rPr>
              <a:t>2</a:t>
            </a:r>
            <a:r>
              <a:rPr lang="en-US" altLang="zh-CN" dirty="0">
                <a:ea typeface="宋体" panose="02010600030101010101" pitchFamily="2" charset="-122"/>
              </a:rPr>
              <a:t>, I</a:t>
            </a:r>
            <a:r>
              <a:rPr lang="en-US" altLang="zh-CN" baseline="-25000" dirty="0">
                <a:ea typeface="宋体" panose="02010600030101010101" pitchFamily="2" charset="-122"/>
              </a:rPr>
              <a:t>5</a:t>
            </a:r>
            <a:r>
              <a:rPr lang="en-US" altLang="zh-CN" dirty="0">
                <a:ea typeface="宋体" panose="02010600030101010101" pitchFamily="2" charset="-122"/>
              </a:rPr>
              <a:t>,I</a:t>
            </a:r>
            <a:r>
              <a:rPr lang="en-US" altLang="zh-CN" baseline="-25000" dirty="0">
                <a:ea typeface="宋体" panose="02010600030101010101" pitchFamily="2" charset="-122"/>
              </a:rPr>
              <a:t>6</a:t>
            </a:r>
            <a:r>
              <a:rPr lang="en-US" altLang="zh-CN" dirty="0">
                <a:ea typeface="宋体" panose="02010600030101010101" pitchFamily="2" charset="-122"/>
              </a:rPr>
              <a:t>], </a:t>
            </a:r>
          </a:p>
          <a:p>
            <a:pPr algn="just" eaLnBrk="1" hangingPunct="1">
              <a:buFontTx/>
              <a:buNone/>
            </a:pPr>
            <a:r>
              <a:rPr lang="en-US" altLang="zh-CN" dirty="0">
                <a:ea typeface="宋体" panose="02010600030101010101" pitchFamily="2" charset="-122"/>
              </a:rPr>
              <a:t>it will eventually deadlock. Why?</a:t>
            </a: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949" y="1417638"/>
            <a:ext cx="6570966" cy="394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74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7DAC433-5244-45EB-8465-9D79D1819E3F}" type="slidenum">
              <a:rPr lang="zh-CN" altLang="en-US" sz="1600">
                <a:ea typeface="宋体" panose="02010600030101010101" pitchFamily="2" charset="-122"/>
              </a:rPr>
              <a:pPr algn="r" eaLnBrk="1" hangingPunct="1"/>
              <a:t>37</a:t>
            </a:fld>
            <a:endParaRPr lang="zh-CN" altLang="en-US" sz="1600">
              <a:ea typeface="宋体" panose="02010600030101010101" pitchFamily="2" charset="-122"/>
            </a:endParaRPr>
          </a:p>
        </p:txBody>
      </p:sp>
      <p:sp>
        <p:nvSpPr>
          <p:cNvPr id="28675" name="Rectangle 2"/>
          <p:cNvSpPr>
            <a:spLocks noGrp="1" noChangeArrowheads="1"/>
          </p:cNvSpPr>
          <p:nvPr>
            <p:ph type="title" idx="4294967295"/>
          </p:nvPr>
        </p:nvSpPr>
        <p:spPr>
          <a:xfrm>
            <a:off x="631249" y="93952"/>
            <a:ext cx="7888070" cy="1325563"/>
          </a:xfrm>
        </p:spPr>
        <p:txBody>
          <a:bodyPr>
            <a:normAutofit/>
          </a:bodyPr>
          <a:lstStyle/>
          <a:p>
            <a:pPr algn="ctr" eaLnBrk="1" hangingPunct="1"/>
            <a:r>
              <a:rPr lang="en-US" altLang="zh-CN" sz="3800" b="1" dirty="0">
                <a:ea typeface="宋体" panose="02010600030101010101" pitchFamily="2" charset="-122"/>
              </a:rPr>
              <a:t>Safe and Unsafe States </a:t>
            </a:r>
          </a:p>
        </p:txBody>
      </p:sp>
      <p:sp>
        <p:nvSpPr>
          <p:cNvPr id="28676" name="Rectangle 3"/>
          <p:cNvSpPr>
            <a:spLocks noGrp="1" noChangeArrowheads="1"/>
          </p:cNvSpPr>
          <p:nvPr>
            <p:ph type="body" idx="4294967295"/>
          </p:nvPr>
        </p:nvSpPr>
        <p:spPr>
          <a:xfrm>
            <a:off x="248890" y="1419515"/>
            <a:ext cx="8464103" cy="2089150"/>
          </a:xfrm>
        </p:spPr>
        <p:txBody>
          <a:bodyPr>
            <a:normAutofit/>
          </a:bodyPr>
          <a:lstStyle/>
          <a:p>
            <a:pPr eaLnBrk="1" hangingPunct="1">
              <a:buFont typeface="Wingdings" panose="05000000000000000000" pitchFamily="2" charset="2"/>
              <a:buChar char="l"/>
            </a:pPr>
            <a:r>
              <a:rPr lang="en-US" altLang="zh-CN" dirty="0">
                <a:ea typeface="宋体" panose="02010600030101010101" pitchFamily="2" charset="-122"/>
              </a:rPr>
              <a:t>A state is </a:t>
            </a:r>
            <a:r>
              <a:rPr lang="en-US" altLang="zh-CN" dirty="0">
                <a:solidFill>
                  <a:srgbClr val="FF0000"/>
                </a:solidFill>
                <a:ea typeface="宋体" panose="02010600030101010101" pitchFamily="2" charset="-122"/>
              </a:rPr>
              <a:t>safe</a:t>
            </a:r>
            <a:r>
              <a:rPr lang="en-US" altLang="zh-CN" dirty="0">
                <a:ea typeface="宋体" panose="02010600030101010101" pitchFamily="2" charset="-122"/>
              </a:rPr>
              <a:t> if there is some scheduling order in which every process </a:t>
            </a:r>
            <a:r>
              <a:rPr lang="en-US" altLang="zh-CN" dirty="0">
                <a:solidFill>
                  <a:srgbClr val="FF0000"/>
                </a:solidFill>
                <a:ea typeface="宋体" panose="02010600030101010101" pitchFamily="2" charset="-122"/>
              </a:rPr>
              <a:t>can run to completion </a:t>
            </a:r>
            <a:r>
              <a:rPr lang="en-US" altLang="zh-CN" dirty="0">
                <a:ea typeface="宋体" panose="02010600030101010101" pitchFamily="2" charset="-122"/>
              </a:rPr>
              <a:t>even if all of them suddenly </a:t>
            </a:r>
            <a:r>
              <a:rPr lang="en-US" altLang="zh-CN" dirty="0">
                <a:solidFill>
                  <a:srgbClr val="FF0000"/>
                </a:solidFill>
                <a:ea typeface="宋体" panose="02010600030101010101" pitchFamily="2" charset="-122"/>
              </a:rPr>
              <a:t>request their maximum number of resources</a:t>
            </a:r>
            <a:r>
              <a:rPr lang="en-US" altLang="zh-CN" dirty="0">
                <a:ea typeface="宋体" panose="02010600030101010101" pitchFamily="2" charset="-122"/>
              </a:rPr>
              <a:t>.</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9" y="2839777"/>
            <a:ext cx="795655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5"/>
          <p:cNvSpPr txBox="1">
            <a:spLocks noChangeArrowheads="1"/>
          </p:cNvSpPr>
          <p:nvPr/>
        </p:nvSpPr>
        <p:spPr bwMode="auto">
          <a:xfrm>
            <a:off x="1046957" y="4462823"/>
            <a:ext cx="7270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spcBef>
                <a:spcPct val="50000"/>
              </a:spcBef>
            </a:pPr>
            <a:endParaRPr lang="zh-CN" altLang="en-US" sz="1600">
              <a:latin typeface="Tahoma" panose="020B0604030504040204" pitchFamily="34" charset="0"/>
              <a:ea typeface="宋体" panose="02010600030101010101" pitchFamily="2" charset="-122"/>
            </a:endParaRPr>
          </a:p>
        </p:txBody>
      </p:sp>
      <p:sp>
        <p:nvSpPr>
          <p:cNvPr id="28679" name="Text Box 6"/>
          <p:cNvSpPr txBox="1">
            <a:spLocks noChangeArrowheads="1"/>
          </p:cNvSpPr>
          <p:nvPr/>
        </p:nvSpPr>
        <p:spPr bwMode="auto">
          <a:xfrm>
            <a:off x="986632" y="4494573"/>
            <a:ext cx="7243762"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spcBef>
                <a:spcPct val="50000"/>
              </a:spcBef>
            </a:pPr>
            <a:r>
              <a:rPr lang="zh-CN" altLang="en-US" sz="1400">
                <a:latin typeface="Tahoma" panose="020B0604030504040204" pitchFamily="34" charset="0"/>
                <a:ea typeface="宋体" panose="02010600030101010101" pitchFamily="2" charset="-122"/>
              </a:rPr>
              <a:t>(</a:t>
            </a:r>
            <a:r>
              <a:rPr lang="en-US" sz="1400">
                <a:latin typeface="Tahoma" panose="020B0604030504040204" pitchFamily="34" charset="0"/>
                <a:ea typeface="宋体" panose="02010600030101010101" pitchFamily="2" charset="-122"/>
              </a:rPr>
              <a:t>a)                          (b)                         (c)                          (d)                          (e)</a:t>
            </a:r>
          </a:p>
        </p:txBody>
      </p:sp>
      <p:sp>
        <p:nvSpPr>
          <p:cNvPr id="2" name="矩形 1"/>
          <p:cNvSpPr/>
          <p:nvPr/>
        </p:nvSpPr>
        <p:spPr>
          <a:xfrm>
            <a:off x="2446474" y="5199957"/>
            <a:ext cx="4068934" cy="341632"/>
          </a:xfrm>
          <a:prstGeom prst="rect">
            <a:avLst/>
          </a:prstGeom>
        </p:spPr>
        <p:txBody>
          <a:bodyPr wrap="none">
            <a:spAutoFit/>
          </a:bodyPr>
          <a:lstStyle/>
          <a:p>
            <a:pPr algn="ctr">
              <a:lnSpc>
                <a:spcPct val="90000"/>
              </a:lnSpc>
            </a:pPr>
            <a:r>
              <a:rPr lang="en-US" altLang="zh-CN" dirty="0">
                <a:latin typeface="Times New Roman" panose="02020603050405020304" pitchFamily="18" charset="0"/>
                <a:cs typeface="Times New Roman" panose="02020603050405020304" pitchFamily="18" charset="0"/>
              </a:rPr>
              <a:t>Demonstration that the state in (a) is safe</a:t>
            </a:r>
          </a:p>
        </p:txBody>
      </p:sp>
    </p:spTree>
    <p:extLst>
      <p:ext uri="{BB962C8B-B14F-4D97-AF65-F5344CB8AC3E}">
        <p14:creationId xmlns:p14="http://schemas.microsoft.com/office/powerpoint/2010/main" val="452488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610E8580-A3B3-4464-8B80-93B7E3F84EC8}" type="slidenum">
              <a:rPr lang="zh-CN" altLang="en-US" sz="1600">
                <a:ea typeface="宋体" panose="02010600030101010101" pitchFamily="2" charset="-122"/>
              </a:rPr>
              <a:pPr algn="r" eaLnBrk="1" hangingPunct="1"/>
              <a:t>38</a:t>
            </a:fld>
            <a:endParaRPr lang="zh-CN" altLang="en-US" sz="1600">
              <a:ea typeface="宋体" panose="02010600030101010101" pitchFamily="2" charset="-122"/>
            </a:endParaRPr>
          </a:p>
        </p:txBody>
      </p:sp>
      <p:sp>
        <p:nvSpPr>
          <p:cNvPr id="29699" name="Rectangle 2"/>
          <p:cNvSpPr>
            <a:spLocks noGrp="1" noChangeArrowheads="1"/>
          </p:cNvSpPr>
          <p:nvPr>
            <p:ph type="title" idx="4294967295"/>
          </p:nvPr>
        </p:nvSpPr>
        <p:spPr>
          <a:xfrm>
            <a:off x="660509" y="110227"/>
            <a:ext cx="7888070" cy="1325563"/>
          </a:xfrm>
        </p:spPr>
        <p:txBody>
          <a:bodyPr>
            <a:normAutofit/>
          </a:bodyPr>
          <a:lstStyle/>
          <a:p>
            <a:pPr algn="ctr" eaLnBrk="1" hangingPunct="1"/>
            <a:r>
              <a:rPr lang="en-US" altLang="zh-CN" sz="3800" b="1" dirty="0">
                <a:ea typeface="宋体" panose="02010600030101010101" pitchFamily="2" charset="-122"/>
              </a:rPr>
              <a:t>Safe and Unsafe States</a:t>
            </a:r>
          </a:p>
        </p:txBody>
      </p:sp>
      <p:sp>
        <p:nvSpPr>
          <p:cNvPr id="29700" name="Rectangle 3"/>
          <p:cNvSpPr>
            <a:spLocks noGrp="1" noChangeArrowheads="1"/>
          </p:cNvSpPr>
          <p:nvPr>
            <p:ph type="body" idx="4294967295"/>
          </p:nvPr>
        </p:nvSpPr>
        <p:spPr>
          <a:xfrm>
            <a:off x="1018367" y="4821898"/>
            <a:ext cx="7772400" cy="942975"/>
          </a:xfrm>
        </p:spPr>
        <p:txBody>
          <a:bodyPr/>
          <a:lstStyle/>
          <a:p>
            <a:pPr algn="ctr" eaLnBrk="1" hangingPunct="1">
              <a:buFontTx/>
              <a:buNone/>
            </a:pPr>
            <a:r>
              <a:rPr lang="en-US" altLang="zh-CN" dirty="0">
                <a:ea typeface="宋体" panose="02010600030101010101" pitchFamily="2" charset="-122"/>
              </a:rPr>
              <a:t>Demonstration that the state in (b) is not safe</a:t>
            </a:r>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4" y="2333625"/>
            <a:ext cx="87376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5"/>
          <p:cNvSpPr txBox="1">
            <a:spLocks noChangeArrowheads="1"/>
          </p:cNvSpPr>
          <p:nvPr/>
        </p:nvSpPr>
        <p:spPr bwMode="auto">
          <a:xfrm>
            <a:off x="772320" y="4029075"/>
            <a:ext cx="837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spcBef>
                <a:spcPct val="50000"/>
              </a:spcBef>
            </a:pPr>
            <a:r>
              <a:rPr lang="zh-CN" altLang="en-US" sz="2000">
                <a:ea typeface="宋体" panose="02010600030101010101" pitchFamily="2" charset="-122"/>
              </a:rPr>
              <a:t>(</a:t>
            </a:r>
            <a:r>
              <a:rPr lang="en-US" sz="2000">
                <a:ea typeface="宋体" panose="02010600030101010101" pitchFamily="2" charset="-122"/>
              </a:rPr>
              <a:t>a)                                (b)                                       (c)                             (d)</a:t>
            </a:r>
            <a:r>
              <a:rPr lang="en-US">
                <a:ea typeface="宋体" panose="02010600030101010101" pitchFamily="2" charset="-122"/>
              </a:rPr>
              <a:t> </a:t>
            </a:r>
          </a:p>
        </p:txBody>
      </p:sp>
    </p:spTree>
    <p:extLst>
      <p:ext uri="{BB962C8B-B14F-4D97-AF65-F5344CB8AC3E}">
        <p14:creationId xmlns:p14="http://schemas.microsoft.com/office/powerpoint/2010/main" val="134839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984C4F-3E23-4E36-9EA2-9BEC34B54903}"/>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800" dirty="0">
                <a:latin typeface="Times New Roman" panose="02020603050405020304" pitchFamily="18" charset="0"/>
                <a:cs typeface="Times New Roman" panose="02020603050405020304" pitchFamily="18" charset="0"/>
              </a:rPr>
              <a:t>If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asks for one more unit, does this lead to a safe state or an unsafe one? What if the request came from </a:t>
            </a:r>
            <a:r>
              <a:rPr lang="en-US" altLang="zh-CN" sz="2800" i="1"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instead of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a:t>
            </a:r>
          </a:p>
        </p:txBody>
      </p:sp>
      <p:sp>
        <p:nvSpPr>
          <p:cNvPr id="5" name="矩形: 圆角 4">
            <a:extLst>
              <a:ext uri="{FF2B5EF4-FFF2-40B4-BE49-F238E27FC236}">
                <a16:creationId xmlns:a16="http://schemas.microsoft.com/office/drawing/2014/main" id="{9549382F-B534-47BD-BFC2-60CEF6AF6BBC}"/>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496C005-636B-48D7-934A-5B97663C2E2C}"/>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3" name="图片 12">
            <a:extLst>
              <a:ext uri="{FF2B5EF4-FFF2-40B4-BE49-F238E27FC236}">
                <a16:creationId xmlns:a16="http://schemas.microsoft.com/office/drawing/2014/main" id="{80ABC216-C321-4EF5-A620-41DB1F4C0472}"/>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6114" r="6054" b="12199"/>
          <a:stretch/>
        </p:blipFill>
        <p:spPr>
          <a:xfrm>
            <a:off x="2337835" y="2376331"/>
            <a:ext cx="2948140" cy="3061428"/>
          </a:xfrm>
          <a:prstGeom prst="rect">
            <a:avLst/>
          </a:prstGeom>
        </p:spPr>
      </p:pic>
      <p:grpSp>
        <p:nvGrpSpPr>
          <p:cNvPr id="10" name="组合 9">
            <a:extLst>
              <a:ext uri="{FF2B5EF4-FFF2-40B4-BE49-F238E27FC236}">
                <a16:creationId xmlns:a16="http://schemas.microsoft.com/office/drawing/2014/main" id="{C79F3EC2-D102-40B5-90E2-17D181AFAE3A}"/>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F8C5D25F-8850-4EEE-82D4-FDCECBDDE12A}"/>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B3425085-E6D0-4E75-95DC-A0E717FD798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9B59EAF7-6A13-42CC-AA81-B52DC11535F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CCDAD5F-5BC0-4188-A980-25BD2AA64BF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F76F218-2F9F-4707-A3E8-2677E8C25D5E}"/>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75659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B62E95-6FF6-469E-A2E4-D63B96D206AB}"/>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may cause the state of a process changing from running to ready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CBCBBE73-804E-47F5-AF7E-BC648730046F}"/>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Perform the P operation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E90FE1FD-AE09-4924-A670-F7289C600BB2}"/>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Failed to apply for memory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2224D7F-9FF0-4367-B80F-AD1B6ADF22D7}"/>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Start the IO device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FC51DAB-9739-4654-B6BD-E8F119C5450A}"/>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Preempted by high priority process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D83764D-88C8-456A-9BAD-972A4E1D3D96}"/>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E4EAE98-E138-4E3B-A676-727C9AAC46B6}"/>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B803A60-3C7E-494D-91D7-0F6A3D50AC7E}"/>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CAF71C4-F3B5-437B-A5EA-82466F737B7B}"/>
              </a:ext>
            </a:extLst>
          </p:cNvPr>
          <p:cNvSpPr>
            <a:spLocks noChangeAspect="1"/>
          </p:cNvSpPr>
          <p:nvPr>
            <p:custDataLst>
              <p:tags r:id="rId10"/>
            </p:custDataLst>
          </p:nvPr>
        </p:nvSpPr>
        <p:spPr>
          <a:xfrm>
            <a:off x="1114663"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AA7D097-0611-4486-BE3E-E6ACCEC182DC}"/>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EC802BDB-F973-4097-9C79-B12A8BF51458}"/>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4F697FE3-1441-4CD8-8E2A-CE18B2048F22}"/>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98B9432-ABEA-44EB-BC24-E3F0F23C676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69F1E2A-2D64-491A-8FAC-86A3C47D8E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 name="TipText">
              <a:extLst>
                <a:ext uri="{FF2B5EF4-FFF2-40B4-BE49-F238E27FC236}">
                  <a16:creationId xmlns:a16="http://schemas.microsoft.com/office/drawing/2014/main" id="{A850E3BC-7DDA-4463-B26A-762B7A58642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49E45E2-20A0-4AC8-A8B0-D7E50B7A56D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254853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27CCF2-A6C8-4497-B3E0-11B0A787DF9D}"/>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description is correct?(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E6E242E6-76FE-4E0F-A718-52C84A8A4EF5}"/>
              </a:ext>
            </a:extLst>
          </p:cNvPr>
          <p:cNvSpPr txBox="1"/>
          <p:nvPr>
            <p:custDataLst>
              <p:tags r:id="rId3"/>
            </p:custDataLst>
          </p:nvPr>
        </p:nvSpPr>
        <p:spPr>
          <a:xfrm>
            <a:off x="1829117" y="2301971"/>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Deadlock state may be a safe state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C111D38B-65F8-412C-A157-05B8DA417F6A}"/>
              </a:ext>
            </a:extLst>
          </p:cNvPr>
          <p:cNvSpPr txBox="1"/>
          <p:nvPr>
            <p:custDataLst>
              <p:tags r:id="rId4"/>
            </p:custDataLst>
          </p:nvPr>
        </p:nvSpPr>
        <p:spPr>
          <a:xfrm>
            <a:off x="1829117" y="3159221"/>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safe state will become a deadlock state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4EB3F41-BC4F-46C9-8CFE-12DF3FE83A01}"/>
              </a:ext>
            </a:extLst>
          </p:cNvPr>
          <p:cNvSpPr txBox="1"/>
          <p:nvPr>
            <p:custDataLst>
              <p:tags r:id="rId5"/>
            </p:custDataLst>
          </p:nvPr>
        </p:nvSpPr>
        <p:spPr>
          <a:xfrm>
            <a:off x="1829117" y="4016471"/>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Unsafe state is deadlock state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484F056-0F0D-4D3A-8C3B-4EC1FADFC72F}"/>
              </a:ext>
            </a:extLst>
          </p:cNvPr>
          <p:cNvSpPr txBox="1"/>
          <p:nvPr>
            <p:custDataLst>
              <p:tags r:id="rId6"/>
            </p:custDataLst>
          </p:nvPr>
        </p:nvSpPr>
        <p:spPr>
          <a:xfrm>
            <a:off x="1829117" y="4873721"/>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deadlock state must be unsafe state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11815125-E652-48C1-8DB5-A2BC397CFBEE}"/>
              </a:ext>
            </a:extLst>
          </p:cNvPr>
          <p:cNvSpPr>
            <a:spLocks noChangeAspect="1"/>
          </p:cNvSpPr>
          <p:nvPr>
            <p:custDataLst>
              <p:tags r:id="rId7"/>
            </p:custDataLst>
          </p:nvPr>
        </p:nvSpPr>
        <p:spPr>
          <a:xfrm>
            <a:off x="1114663" y="236626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8031505-82C1-421C-94B7-5BE70D1C7367}"/>
              </a:ext>
            </a:extLst>
          </p:cNvPr>
          <p:cNvSpPr>
            <a:spLocks noChangeAspect="1"/>
          </p:cNvSpPr>
          <p:nvPr>
            <p:custDataLst>
              <p:tags r:id="rId8"/>
            </p:custDataLst>
          </p:nvPr>
        </p:nvSpPr>
        <p:spPr>
          <a:xfrm>
            <a:off x="1114663" y="322351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E568BA-FEC7-4631-B7D1-A761014F05CD}"/>
              </a:ext>
            </a:extLst>
          </p:cNvPr>
          <p:cNvSpPr>
            <a:spLocks noChangeAspect="1"/>
          </p:cNvSpPr>
          <p:nvPr>
            <p:custDataLst>
              <p:tags r:id="rId9"/>
            </p:custDataLst>
          </p:nvPr>
        </p:nvSpPr>
        <p:spPr>
          <a:xfrm>
            <a:off x="1114663" y="408076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EA18261-1367-42A7-B45D-DAD08B51B83B}"/>
              </a:ext>
            </a:extLst>
          </p:cNvPr>
          <p:cNvSpPr>
            <a:spLocks noChangeAspect="1"/>
          </p:cNvSpPr>
          <p:nvPr>
            <p:custDataLst>
              <p:tags r:id="rId10"/>
            </p:custDataLst>
          </p:nvPr>
        </p:nvSpPr>
        <p:spPr>
          <a:xfrm>
            <a:off x="1114663" y="493801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EC1590C-411D-4103-9649-11B115A131BA}"/>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A2528B5-E069-456A-95E9-5F7820E0EBDC}"/>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D9026E5D-88B7-47B2-88CE-F2AF975603B7}"/>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873A5B9-838D-40C9-BDCE-921CE28C4B5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755D958-DC0C-486E-80F2-EE2F5AC775F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02F08BE-2A8B-44DD-B205-6B7A56F5AF1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4FD1431-9A61-4944-8B27-8AE16F67B16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999221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610E8580-A3B3-4464-8B80-93B7E3F84EC8}" type="slidenum">
              <a:rPr lang="zh-CN" altLang="en-US" sz="1600">
                <a:ea typeface="宋体" panose="02010600030101010101" pitchFamily="2" charset="-122"/>
              </a:rPr>
              <a:pPr algn="r" eaLnBrk="1" hangingPunct="1"/>
              <a:t>41</a:t>
            </a:fld>
            <a:endParaRPr lang="zh-CN" altLang="en-US" sz="1600">
              <a:ea typeface="宋体" panose="02010600030101010101" pitchFamily="2" charset="-122"/>
            </a:endParaRPr>
          </a:p>
        </p:txBody>
      </p:sp>
      <p:sp>
        <p:nvSpPr>
          <p:cNvPr id="29699" name="Rectangle 2"/>
          <p:cNvSpPr>
            <a:spLocks noGrp="1" noChangeArrowheads="1"/>
          </p:cNvSpPr>
          <p:nvPr>
            <p:ph type="title" idx="4294967295"/>
          </p:nvPr>
        </p:nvSpPr>
        <p:spPr>
          <a:xfrm>
            <a:off x="686598" y="118318"/>
            <a:ext cx="7888070" cy="1325563"/>
          </a:xfrm>
        </p:spPr>
        <p:txBody>
          <a:bodyPr>
            <a:normAutofit/>
          </a:bodyPr>
          <a:lstStyle/>
          <a:p>
            <a:pPr algn="ctr" eaLnBrk="1" hangingPunct="1"/>
            <a:r>
              <a:rPr lang="en-US" altLang="zh-CN" sz="3800" b="1" dirty="0">
                <a:ea typeface="宋体" panose="02010600030101010101" pitchFamily="2" charset="-122"/>
              </a:rPr>
              <a:t>Safe and Unsafe States</a:t>
            </a:r>
          </a:p>
        </p:txBody>
      </p:sp>
      <p:sp>
        <p:nvSpPr>
          <p:cNvPr id="29700" name="Rectangle 3"/>
          <p:cNvSpPr>
            <a:spLocks noGrp="1" noChangeArrowheads="1"/>
          </p:cNvSpPr>
          <p:nvPr>
            <p:ph type="body" idx="4294967295"/>
          </p:nvPr>
        </p:nvSpPr>
        <p:spPr>
          <a:xfrm>
            <a:off x="686598" y="1740125"/>
            <a:ext cx="7772400" cy="4248551"/>
          </a:xfrm>
        </p:spPr>
        <p:txBody>
          <a:bodyPr>
            <a:normAutofit/>
          </a:bodyPr>
          <a:lstStyle/>
          <a:p>
            <a:pPr eaLnBrk="1" hangingPunct="1">
              <a:buFontTx/>
              <a:buNone/>
            </a:pPr>
            <a:r>
              <a:rPr lang="en-US" altLang="zh-CN" sz="4000" dirty="0">
                <a:ea typeface="宋体" panose="02010600030101010101" pitchFamily="2" charset="-122"/>
              </a:rPr>
              <a:t>The </a:t>
            </a:r>
            <a:r>
              <a:rPr lang="en-US" altLang="zh-CN" sz="4000" dirty="0">
                <a:solidFill>
                  <a:srgbClr val="FF0000"/>
                </a:solidFill>
                <a:ea typeface="宋体" panose="02010600030101010101" pitchFamily="2" charset="-122"/>
              </a:rPr>
              <a:t>difference</a:t>
            </a:r>
            <a:r>
              <a:rPr lang="en-US" altLang="zh-CN" sz="4000" dirty="0">
                <a:ea typeface="宋体" panose="02010600030101010101" pitchFamily="2" charset="-122"/>
              </a:rPr>
              <a:t> between a safe state and an unsafe state is that:</a:t>
            </a:r>
          </a:p>
          <a:p>
            <a:pPr marL="0" indent="0" eaLnBrk="1" hangingPunct="1">
              <a:buNone/>
            </a:pPr>
            <a:r>
              <a:rPr lang="en-US" altLang="zh-CN" sz="4000" dirty="0">
                <a:solidFill>
                  <a:srgbClr val="3D9FAC"/>
                </a:solidFill>
                <a:ea typeface="宋体" panose="02010600030101010101" pitchFamily="2" charset="-122"/>
              </a:rPr>
              <a:t>from a safe state the system can guarantee that all processes will finish; </a:t>
            </a:r>
            <a:r>
              <a:rPr lang="en-US" altLang="zh-CN" sz="4000" dirty="0">
                <a:solidFill>
                  <a:srgbClr val="003399"/>
                </a:solidFill>
                <a:ea typeface="宋体" panose="02010600030101010101" pitchFamily="2" charset="-122"/>
              </a:rPr>
              <a:t>But from an unsafe state, no such guarantee can be given.</a:t>
            </a:r>
          </a:p>
        </p:txBody>
      </p:sp>
    </p:spTree>
    <p:extLst>
      <p:ext uri="{BB962C8B-B14F-4D97-AF65-F5344CB8AC3E}">
        <p14:creationId xmlns:p14="http://schemas.microsoft.com/office/powerpoint/2010/main" val="18231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FC4BD136-4362-46D5-9D85-5920B32E7183}" type="slidenum">
              <a:rPr lang="zh-CN" altLang="en-US" sz="1600">
                <a:ea typeface="宋体" panose="02010600030101010101" pitchFamily="2" charset="-122"/>
              </a:rPr>
              <a:pPr algn="r" eaLnBrk="1" hangingPunct="1"/>
              <a:t>42</a:t>
            </a:fld>
            <a:endParaRPr lang="zh-CN" altLang="en-US" sz="1600">
              <a:ea typeface="宋体" panose="02010600030101010101" pitchFamily="2" charset="-122"/>
            </a:endParaRPr>
          </a:p>
        </p:txBody>
      </p:sp>
      <p:sp>
        <p:nvSpPr>
          <p:cNvPr id="30723" name="Rectangle 2"/>
          <p:cNvSpPr>
            <a:spLocks noGrp="1" noChangeArrowheads="1"/>
          </p:cNvSpPr>
          <p:nvPr>
            <p:ph type="title" idx="4294967295"/>
          </p:nvPr>
        </p:nvSpPr>
        <p:spPr>
          <a:xfrm>
            <a:off x="0" y="101150"/>
            <a:ext cx="9144795" cy="940250"/>
          </a:xfrm>
        </p:spPr>
        <p:txBody>
          <a:bodyPr/>
          <a:lstStyle/>
          <a:p>
            <a:pPr algn="ctr" eaLnBrk="1" hangingPunct="1"/>
            <a:r>
              <a:rPr lang="en-US" altLang="zh-CN" sz="3200" b="1" dirty="0">
                <a:ea typeface="宋体" panose="02010600030101010101" pitchFamily="2" charset="-122"/>
              </a:rPr>
              <a:t>The Banker's Algorithm for a Single Resource</a:t>
            </a:r>
          </a:p>
        </p:txBody>
      </p:sp>
      <p:sp>
        <p:nvSpPr>
          <p:cNvPr id="30724" name="Rectangle 3"/>
          <p:cNvSpPr>
            <a:spLocks noGrp="1" noChangeArrowheads="1"/>
          </p:cNvSpPr>
          <p:nvPr>
            <p:ph type="body" idx="4294967295"/>
          </p:nvPr>
        </p:nvSpPr>
        <p:spPr>
          <a:xfrm>
            <a:off x="405608" y="4684713"/>
            <a:ext cx="8570967" cy="2004936"/>
          </a:xfrm>
        </p:spPr>
        <p:txBody>
          <a:bodyPr>
            <a:noAutofit/>
          </a:bodyPr>
          <a:lstStyle/>
          <a:p>
            <a:pPr eaLnBrk="1" hangingPunct="1">
              <a:lnSpc>
                <a:spcPct val="90000"/>
              </a:lnSpc>
              <a:buFont typeface="Wingdings" panose="05000000000000000000" pitchFamily="2" charset="2"/>
              <a:buChar char="l"/>
            </a:pPr>
            <a:r>
              <a:rPr lang="en-US" sz="2800" dirty="0">
                <a:ea typeface="宋体" panose="02010600030101010101" pitchFamily="2" charset="-122"/>
              </a:rPr>
              <a:t>Check to see if granting the request leads to an unsafe state. If it does, the request is denied. If granting the request leads to a safe state, it is carried out.</a:t>
            </a:r>
          </a:p>
        </p:txBody>
      </p:sp>
      <p:pic>
        <p:nvPicPr>
          <p:cNvPr id="307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8" y="1328739"/>
            <a:ext cx="8250237"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3748" y="3854810"/>
            <a:ext cx="8929561" cy="424732"/>
          </a:xfrm>
          <a:prstGeom prst="rect">
            <a:avLst/>
          </a:prstGeom>
          <a:solidFill>
            <a:schemeClr val="bg1"/>
          </a:solidFill>
        </p:spPr>
        <p:txBody>
          <a:bodyPr wrap="square">
            <a:spAutoFit/>
          </a:bodyPr>
          <a:lstStyle/>
          <a:p>
            <a:pPr lvl="1">
              <a:lnSpc>
                <a:spcPct val="90000"/>
              </a:lnSpc>
            </a:pPr>
            <a:r>
              <a:rPr lang="en-US" altLang="zh-CN" sz="2400" dirty="0"/>
              <a:t>(a) safe;                           (b) safe;                        (c) unsafe.</a:t>
            </a:r>
          </a:p>
        </p:txBody>
      </p:sp>
    </p:spTree>
    <p:extLst>
      <p:ext uri="{BB962C8B-B14F-4D97-AF65-F5344CB8AC3E}">
        <p14:creationId xmlns:p14="http://schemas.microsoft.com/office/powerpoint/2010/main" val="3703950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050B791F-07B6-408C-BF5C-BB3FE8027D7C}" type="slidenum">
              <a:rPr lang="zh-CN" altLang="en-US" sz="1600">
                <a:ea typeface="宋体" panose="02010600030101010101" pitchFamily="2" charset="-122"/>
              </a:rPr>
              <a:pPr algn="r" eaLnBrk="1" hangingPunct="1"/>
              <a:t>43</a:t>
            </a:fld>
            <a:endParaRPr lang="zh-CN" altLang="en-US" sz="1600">
              <a:ea typeface="宋体" panose="02010600030101010101" pitchFamily="2" charset="-122"/>
            </a:endParaRPr>
          </a:p>
        </p:txBody>
      </p:sp>
      <p:sp>
        <p:nvSpPr>
          <p:cNvPr id="31747" name="Rectangle 2"/>
          <p:cNvSpPr>
            <a:spLocks noGrp="1" noChangeArrowheads="1"/>
          </p:cNvSpPr>
          <p:nvPr>
            <p:ph type="title" idx="4294967295"/>
          </p:nvPr>
        </p:nvSpPr>
        <p:spPr>
          <a:xfrm>
            <a:off x="652572" y="118319"/>
            <a:ext cx="7888070" cy="1325563"/>
          </a:xfrm>
        </p:spPr>
        <p:txBody>
          <a:bodyPr>
            <a:normAutofit/>
          </a:bodyPr>
          <a:lstStyle/>
          <a:p>
            <a:pPr algn="ctr" eaLnBrk="1" hangingPunct="1"/>
            <a:r>
              <a:rPr lang="en-US" altLang="zh-CN" sz="3800" b="1" dirty="0">
                <a:ea typeface="宋体" panose="02010600030101010101" pitchFamily="2" charset="-122"/>
              </a:rPr>
              <a:t>Banker’s Algorithm</a:t>
            </a:r>
          </a:p>
        </p:txBody>
      </p:sp>
      <p:sp>
        <p:nvSpPr>
          <p:cNvPr id="31748" name="Rectangle 3"/>
          <p:cNvSpPr>
            <a:spLocks noGrp="1" noChangeArrowheads="1"/>
          </p:cNvSpPr>
          <p:nvPr>
            <p:ph type="body" idx="4294967295"/>
          </p:nvPr>
        </p:nvSpPr>
        <p:spPr>
          <a:xfrm>
            <a:off x="496095" y="1411288"/>
            <a:ext cx="8201025" cy="4926012"/>
          </a:xfrm>
        </p:spPr>
        <p:txBody>
          <a:bodyPr>
            <a:normAutofit/>
          </a:bodyPr>
          <a:lstStyle/>
          <a:p>
            <a:pPr marL="0" indent="0">
              <a:lnSpc>
                <a:spcPct val="90000"/>
              </a:lnSpc>
              <a:buNone/>
            </a:pPr>
            <a:r>
              <a:rPr lang="en-US" altLang="zh-CN" sz="2800" dirty="0">
                <a:ea typeface="宋体" panose="02010600030101010101" pitchFamily="2" charset="-122"/>
              </a:rPr>
              <a:t>Step 1: Look for a new row in R which is smaller than A. If no such row exists the system will eventually deadlock ==&gt; not safe. </a:t>
            </a:r>
          </a:p>
          <a:p>
            <a:pPr marL="0" indent="0">
              <a:lnSpc>
                <a:spcPct val="90000"/>
              </a:lnSpc>
              <a:buNone/>
            </a:pPr>
            <a:r>
              <a:rPr lang="en-US" altLang="zh-CN" sz="2800" dirty="0">
                <a:ea typeface="宋体" panose="02010600030101010101" pitchFamily="2" charset="-122"/>
              </a:rPr>
              <a:t>Step 2: If such a row exists, the process may finish. mark that process (row) as terminate and add all of its resources to A.</a:t>
            </a:r>
          </a:p>
          <a:p>
            <a:pPr marL="0" indent="0">
              <a:lnSpc>
                <a:spcPct val="90000"/>
              </a:lnSpc>
              <a:buNone/>
            </a:pPr>
            <a:r>
              <a:rPr lang="en-US" altLang="zh-CN" sz="2800" dirty="0">
                <a:ea typeface="宋体" panose="02010600030101010101" pitchFamily="2" charset="-122"/>
              </a:rPr>
              <a:t>Step 3: Repeat Steps 1 and 2 until all rows are     marked == &gt; safe state </a:t>
            </a:r>
          </a:p>
          <a:p>
            <a:pPr marL="609600" indent="-609600">
              <a:lnSpc>
                <a:spcPct val="90000"/>
              </a:lnSpc>
              <a:buNone/>
            </a:pPr>
            <a:r>
              <a:rPr lang="en-US" altLang="zh-CN" sz="2800" dirty="0">
                <a:ea typeface="宋体" panose="02010600030101010101" pitchFamily="2" charset="-122"/>
              </a:rPr>
              <a:t>or not marked == &gt; not safe.</a:t>
            </a:r>
          </a:p>
        </p:txBody>
      </p:sp>
    </p:spTree>
    <p:extLst>
      <p:ext uri="{BB962C8B-B14F-4D97-AF65-F5344CB8AC3E}">
        <p14:creationId xmlns:p14="http://schemas.microsoft.com/office/powerpoint/2010/main" val="3679880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6DBF30D-9F50-4AF3-9E92-B9F500CCBCF1}" type="slidenum">
              <a:rPr lang="zh-CN" altLang="en-US" sz="1600">
                <a:ea typeface="宋体" panose="02010600030101010101" pitchFamily="2" charset="-122"/>
              </a:rPr>
              <a:pPr algn="r" eaLnBrk="1" hangingPunct="1"/>
              <a:t>44</a:t>
            </a:fld>
            <a:endParaRPr lang="zh-CN" altLang="en-US" sz="1600">
              <a:ea typeface="宋体" panose="02010600030101010101" pitchFamily="2" charset="-122"/>
            </a:endParaRPr>
          </a:p>
        </p:txBody>
      </p:sp>
      <p:sp>
        <p:nvSpPr>
          <p:cNvPr id="32771" name="Rectangle 2"/>
          <p:cNvSpPr>
            <a:spLocks noGrp="1" noChangeArrowheads="1"/>
          </p:cNvSpPr>
          <p:nvPr>
            <p:ph type="title" idx="4294967295"/>
          </p:nvPr>
        </p:nvSpPr>
        <p:spPr>
          <a:xfrm>
            <a:off x="378620" y="228600"/>
            <a:ext cx="8201025" cy="863600"/>
          </a:xfrm>
        </p:spPr>
        <p:txBody>
          <a:bodyPr/>
          <a:lstStyle/>
          <a:p>
            <a:pPr algn="ctr" eaLnBrk="1" hangingPunct="1"/>
            <a:r>
              <a:rPr lang="en-US" altLang="zh-CN" sz="3200" b="1" dirty="0">
                <a:ea typeface="宋体" panose="02010600030101010101" pitchFamily="2" charset="-122"/>
              </a:rPr>
              <a:t>Banker's Algorithm for Multiple Resources</a:t>
            </a:r>
          </a:p>
        </p:txBody>
      </p:sp>
      <p:sp>
        <p:nvSpPr>
          <p:cNvPr id="32772" name="Rectangle 3"/>
          <p:cNvSpPr>
            <a:spLocks noGrp="1" noChangeArrowheads="1"/>
          </p:cNvSpPr>
          <p:nvPr>
            <p:ph type="body" idx="4294967295"/>
          </p:nvPr>
        </p:nvSpPr>
        <p:spPr>
          <a:xfrm>
            <a:off x="470694" y="5627826"/>
            <a:ext cx="8458200" cy="579438"/>
          </a:xfrm>
        </p:spPr>
        <p:txBody>
          <a:bodyPr/>
          <a:lstStyle/>
          <a:p>
            <a:pPr algn="ctr" eaLnBrk="1" hangingPunct="1">
              <a:buFontTx/>
              <a:buNone/>
            </a:pPr>
            <a:r>
              <a:rPr lang="en-US" altLang="zh-CN" sz="2800" dirty="0">
                <a:ea typeface="宋体" panose="02010600030101010101" pitchFamily="2" charset="-122"/>
              </a:rPr>
              <a:t>Example of banker's algorithm with multiple resources</a:t>
            </a:r>
          </a:p>
        </p:txBody>
      </p:sp>
      <p:pic>
        <p:nvPicPr>
          <p:cNvPr id="32773" name="Picture 4" descr="C:\B\b4\JPG\foo\3-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557" y="1616075"/>
            <a:ext cx="6946900"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819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4F5091-1424-43D7-9E5B-0E9D900C0848}"/>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resource usage of a process at a certain time is shown in the following table. At this time, the safe sequence is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2134D704-E621-42B6-BF42-BDF3E5F7334F}"/>
              </a:ext>
            </a:extLst>
          </p:cNvPr>
          <p:cNvSpPr txBox="1"/>
          <p:nvPr>
            <p:custDataLst>
              <p:tags r:id="rId3"/>
            </p:custDataLst>
          </p:nvPr>
        </p:nvSpPr>
        <p:spPr>
          <a:xfrm>
            <a:off x="1829117" y="4676328"/>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p1,p2,p3,p4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F286A91-F603-41FE-9637-8E70B681B6CC}"/>
              </a:ext>
            </a:extLst>
          </p:cNvPr>
          <p:cNvSpPr txBox="1"/>
          <p:nvPr>
            <p:custDataLst>
              <p:tags r:id="rId4"/>
            </p:custDataLst>
          </p:nvPr>
        </p:nvSpPr>
        <p:spPr>
          <a:xfrm>
            <a:off x="5363773" y="4676328"/>
            <a:ext cx="2787674"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p1,p3,p2,p4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CFA6703-D542-41A6-982B-5C019958ECE1}"/>
              </a:ext>
            </a:extLst>
          </p:cNvPr>
          <p:cNvSpPr txBox="1"/>
          <p:nvPr>
            <p:custDataLst>
              <p:tags r:id="rId5"/>
            </p:custDataLst>
          </p:nvPr>
        </p:nvSpPr>
        <p:spPr>
          <a:xfrm>
            <a:off x="1829117" y="5476431"/>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p1,p4,p3,p2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B254A06-887A-43E6-83BE-D2B9D885C350}"/>
              </a:ext>
            </a:extLst>
          </p:cNvPr>
          <p:cNvSpPr txBox="1"/>
          <p:nvPr>
            <p:custDataLst>
              <p:tags r:id="rId6"/>
            </p:custDataLst>
          </p:nvPr>
        </p:nvSpPr>
        <p:spPr>
          <a:xfrm>
            <a:off x="5363773" y="5476431"/>
            <a:ext cx="1142843"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F2288C5-32F3-4FCB-8FD3-280E41B997CA}"/>
              </a:ext>
            </a:extLst>
          </p:cNvPr>
          <p:cNvSpPr>
            <a:spLocks noChangeAspect="1"/>
          </p:cNvSpPr>
          <p:nvPr>
            <p:custDataLst>
              <p:tags r:id="rId7"/>
            </p:custDataLst>
          </p:nvPr>
        </p:nvSpPr>
        <p:spPr>
          <a:xfrm>
            <a:off x="1114663" y="474062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E04AB6C-1AD1-4748-A47A-8D0CE0699460}"/>
              </a:ext>
            </a:extLst>
          </p:cNvPr>
          <p:cNvSpPr>
            <a:spLocks noChangeAspect="1"/>
          </p:cNvSpPr>
          <p:nvPr>
            <p:custDataLst>
              <p:tags r:id="rId8"/>
            </p:custDataLst>
          </p:nvPr>
        </p:nvSpPr>
        <p:spPr>
          <a:xfrm>
            <a:off x="4649318" y="474062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DD933C9-5F19-4F95-966E-6D9FB839B2A1}"/>
              </a:ext>
            </a:extLst>
          </p:cNvPr>
          <p:cNvSpPr>
            <a:spLocks noChangeAspect="1"/>
          </p:cNvSpPr>
          <p:nvPr>
            <p:custDataLst>
              <p:tags r:id="rId9"/>
            </p:custDataLst>
          </p:nvPr>
        </p:nvSpPr>
        <p:spPr>
          <a:xfrm>
            <a:off x="1114663" y="554072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0570441-DA1E-47C0-8D27-ACB0D4F4F292}"/>
              </a:ext>
            </a:extLst>
          </p:cNvPr>
          <p:cNvSpPr>
            <a:spLocks noChangeAspect="1"/>
          </p:cNvSpPr>
          <p:nvPr>
            <p:custDataLst>
              <p:tags r:id="rId10"/>
            </p:custDataLst>
          </p:nvPr>
        </p:nvSpPr>
        <p:spPr>
          <a:xfrm>
            <a:off x="4649319" y="554072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1934DB4-23BF-403A-9FCD-5A490E8F356E}"/>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0" name="表格 20">
            <a:extLst>
              <a:ext uri="{FF2B5EF4-FFF2-40B4-BE49-F238E27FC236}">
                <a16:creationId xmlns:a16="http://schemas.microsoft.com/office/drawing/2014/main" id="{C0BA2341-7189-47AF-BBDA-0911D0DA68E1}"/>
              </a:ext>
            </a:extLst>
          </p:cNvPr>
          <p:cNvGraphicFramePr>
            <a:graphicFrameLocks noGrp="1"/>
          </p:cNvGraphicFramePr>
          <p:nvPr/>
        </p:nvGraphicFramePr>
        <p:xfrm>
          <a:off x="1114663" y="2355594"/>
          <a:ext cx="6097060" cy="2225040"/>
        </p:xfrm>
        <a:graphic>
          <a:graphicData uri="http://schemas.openxmlformats.org/drawingml/2006/table">
            <a:tbl>
              <a:tblPr firstRow="1" bandRow="1">
                <a:tableStyleId>{5C22544A-7EE6-4342-B048-85BDC9FD1C3A}</a:tableStyleId>
              </a:tblPr>
              <a:tblGrid>
                <a:gridCol w="609706">
                  <a:extLst>
                    <a:ext uri="{9D8B030D-6E8A-4147-A177-3AD203B41FA5}">
                      <a16:colId xmlns:a16="http://schemas.microsoft.com/office/drawing/2014/main" val="2879744550"/>
                    </a:ext>
                  </a:extLst>
                </a:gridCol>
                <a:gridCol w="609706">
                  <a:extLst>
                    <a:ext uri="{9D8B030D-6E8A-4147-A177-3AD203B41FA5}">
                      <a16:colId xmlns:a16="http://schemas.microsoft.com/office/drawing/2014/main" val="783689015"/>
                    </a:ext>
                  </a:extLst>
                </a:gridCol>
                <a:gridCol w="609706">
                  <a:extLst>
                    <a:ext uri="{9D8B030D-6E8A-4147-A177-3AD203B41FA5}">
                      <a16:colId xmlns:a16="http://schemas.microsoft.com/office/drawing/2014/main" val="3306457984"/>
                    </a:ext>
                  </a:extLst>
                </a:gridCol>
                <a:gridCol w="609706">
                  <a:extLst>
                    <a:ext uri="{9D8B030D-6E8A-4147-A177-3AD203B41FA5}">
                      <a16:colId xmlns:a16="http://schemas.microsoft.com/office/drawing/2014/main" val="1757738142"/>
                    </a:ext>
                  </a:extLst>
                </a:gridCol>
                <a:gridCol w="609706">
                  <a:extLst>
                    <a:ext uri="{9D8B030D-6E8A-4147-A177-3AD203B41FA5}">
                      <a16:colId xmlns:a16="http://schemas.microsoft.com/office/drawing/2014/main" val="471355596"/>
                    </a:ext>
                  </a:extLst>
                </a:gridCol>
                <a:gridCol w="609706">
                  <a:extLst>
                    <a:ext uri="{9D8B030D-6E8A-4147-A177-3AD203B41FA5}">
                      <a16:colId xmlns:a16="http://schemas.microsoft.com/office/drawing/2014/main" val="2859381268"/>
                    </a:ext>
                  </a:extLst>
                </a:gridCol>
                <a:gridCol w="609706">
                  <a:extLst>
                    <a:ext uri="{9D8B030D-6E8A-4147-A177-3AD203B41FA5}">
                      <a16:colId xmlns:a16="http://schemas.microsoft.com/office/drawing/2014/main" val="3529122984"/>
                    </a:ext>
                  </a:extLst>
                </a:gridCol>
                <a:gridCol w="609706">
                  <a:extLst>
                    <a:ext uri="{9D8B030D-6E8A-4147-A177-3AD203B41FA5}">
                      <a16:colId xmlns:a16="http://schemas.microsoft.com/office/drawing/2014/main" val="3511334827"/>
                    </a:ext>
                  </a:extLst>
                </a:gridCol>
                <a:gridCol w="609706">
                  <a:extLst>
                    <a:ext uri="{9D8B030D-6E8A-4147-A177-3AD203B41FA5}">
                      <a16:colId xmlns:a16="http://schemas.microsoft.com/office/drawing/2014/main" val="3360480175"/>
                    </a:ext>
                  </a:extLst>
                </a:gridCol>
                <a:gridCol w="609706">
                  <a:extLst>
                    <a:ext uri="{9D8B030D-6E8A-4147-A177-3AD203B41FA5}">
                      <a16:colId xmlns:a16="http://schemas.microsoft.com/office/drawing/2014/main" val="1577963888"/>
                    </a:ext>
                  </a:extLst>
                </a:gridCol>
              </a:tblGrid>
              <a:tr h="370840">
                <a:tc>
                  <a:txBody>
                    <a:bodyPr/>
                    <a:lstStyle/>
                    <a:p>
                      <a:endParaRPr lang="zh-CN" altLang="en-US"/>
                    </a:p>
                  </a:txBody>
                  <a:tcPr/>
                </a:tc>
                <a:tc gridSpan="3">
                  <a:txBody>
                    <a:bodyPr/>
                    <a:lstStyle/>
                    <a:p>
                      <a:r>
                        <a:rPr lang="en-US" altLang="zh-CN" dirty="0"/>
                        <a:t>allocated</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r>
                        <a:rPr lang="en-US" altLang="zh-CN" dirty="0"/>
                        <a:t>require</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r>
                        <a:rPr lang="en-US" altLang="zh-CN" dirty="0"/>
                        <a:t>available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32715404"/>
                  </a:ext>
                </a:extLst>
              </a:tr>
              <a:tr h="370840">
                <a:tc>
                  <a:txBody>
                    <a:bodyPr/>
                    <a:lstStyle/>
                    <a:p>
                      <a:endParaRPr lang="zh-CN" altLang="en-US" dirty="0"/>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r3</a:t>
                      </a:r>
                      <a:endParaRPr lang="zh-CN" altLang="en-US" dirty="0"/>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r3</a:t>
                      </a:r>
                      <a:endParaRPr lang="zh-CN" altLang="en-US" dirty="0"/>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r3</a:t>
                      </a:r>
                      <a:endParaRPr lang="zh-CN" altLang="en-US" dirty="0"/>
                    </a:p>
                  </a:txBody>
                  <a:tcPr/>
                </a:tc>
                <a:extLst>
                  <a:ext uri="{0D108BD9-81ED-4DB2-BD59-A6C34878D82A}">
                    <a16:rowId xmlns:a16="http://schemas.microsoft.com/office/drawing/2014/main" val="3498780263"/>
                  </a:ext>
                </a:extLst>
              </a:tr>
              <a:tr h="370840">
                <a:tc>
                  <a:txBody>
                    <a:bodyPr/>
                    <a:lstStyle/>
                    <a:p>
                      <a:r>
                        <a:rPr lang="en-US" altLang="zh-CN" dirty="0"/>
                        <a:t>p1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rowSpan="4">
                  <a:txBody>
                    <a:bodyPr/>
                    <a:lstStyle/>
                    <a:p>
                      <a:r>
                        <a:rPr lang="en-US" altLang="zh-CN" dirty="0"/>
                        <a:t>0</a:t>
                      </a:r>
                      <a:endParaRPr lang="zh-CN" altLang="en-US" dirty="0"/>
                    </a:p>
                  </a:txBody>
                  <a:tcPr/>
                </a:tc>
                <a:tc rowSpan="4">
                  <a:txBody>
                    <a:bodyPr/>
                    <a:lstStyle/>
                    <a:p>
                      <a:r>
                        <a:rPr lang="en-US" altLang="zh-CN" dirty="0"/>
                        <a:t>2</a:t>
                      </a:r>
                      <a:endParaRPr lang="zh-CN" altLang="en-US" dirty="0"/>
                    </a:p>
                  </a:txBody>
                  <a:tcPr/>
                </a:tc>
                <a:tc rowSpan="4">
                  <a:txBody>
                    <a:bodyPr/>
                    <a:lstStyle/>
                    <a:p>
                      <a:r>
                        <a:rPr lang="en-US" altLang="zh-CN" dirty="0"/>
                        <a:t>1</a:t>
                      </a:r>
                      <a:endParaRPr lang="zh-CN" altLang="en-US" dirty="0"/>
                    </a:p>
                  </a:txBody>
                  <a:tcPr/>
                </a:tc>
                <a:extLst>
                  <a:ext uri="{0D108BD9-81ED-4DB2-BD59-A6C34878D82A}">
                    <a16:rowId xmlns:a16="http://schemas.microsoft.com/office/drawing/2014/main" val="3503698027"/>
                  </a:ext>
                </a:extLst>
              </a:tr>
              <a:tr h="370840">
                <a:tc>
                  <a:txBody>
                    <a:bodyPr/>
                    <a:lstStyle/>
                    <a:p>
                      <a:r>
                        <a:rPr lang="en-US" altLang="zh-CN" dirty="0"/>
                        <a:t>p2</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194996030"/>
                  </a:ext>
                </a:extLst>
              </a:tr>
              <a:tr h="370840">
                <a:tc>
                  <a:txBody>
                    <a:bodyPr/>
                    <a:lstStyle/>
                    <a:p>
                      <a:r>
                        <a:rPr lang="en-US" altLang="zh-CN" dirty="0"/>
                        <a:t>p3</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443040203"/>
                  </a:ext>
                </a:extLst>
              </a:tr>
              <a:tr h="370840">
                <a:tc>
                  <a:txBody>
                    <a:bodyPr/>
                    <a:lstStyle/>
                    <a:p>
                      <a:r>
                        <a:rPr lang="en-US" altLang="zh-CN" dirty="0"/>
                        <a:t>p4</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409629041"/>
                  </a:ext>
                </a:extLst>
              </a:tr>
            </a:tbl>
          </a:graphicData>
        </a:graphic>
      </p:graphicFrame>
      <p:grpSp>
        <p:nvGrpSpPr>
          <p:cNvPr id="18" name="组合 17">
            <a:extLst>
              <a:ext uri="{FF2B5EF4-FFF2-40B4-BE49-F238E27FC236}">
                <a16:creationId xmlns:a16="http://schemas.microsoft.com/office/drawing/2014/main" id="{22343C95-227B-4FEA-8278-36B7935EDD94}"/>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78DEC840-7678-4ACF-BBB7-77ABB13B98C2}"/>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8746D97-53E0-4BAC-B742-9AA2839E243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17D4CB90-9E49-416E-8045-E7F1FE2CDBB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54F3559-A9A1-4BC7-A42D-54FF5076DC0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29CA7A7-0DF1-4812-969E-39DF888C7F2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60850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4481968-009D-413D-A137-F4A5928E104E}"/>
              </a:ext>
            </a:extLst>
          </p:cNvPr>
          <p:cNvSpPr txBox="1"/>
          <p:nvPr>
            <p:custDataLst>
              <p:tags r:id="rId2"/>
            </p:custDataLst>
          </p:nvPr>
        </p:nvSpPr>
        <p:spPr>
          <a:xfrm>
            <a:off x="422622" y="635000"/>
            <a:ext cx="8468966" cy="4802759"/>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the banker algorithm, the resource allocation occurs is shown in the following table, and the number of remaining resources in the system is (3,2,2). (1) Is the state safe? Why? (2)If the processes request the following resources, how to allocate the resource to avoid deadlock?</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 request(1,0,2);P4:requrest(3,3,0);P0:request(0,1,0).</a:t>
            </a: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3464206B-4D3D-4B0E-BC11-2DB78BDAB767}"/>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aphicFrame>
        <p:nvGraphicFramePr>
          <p:cNvPr id="12" name="表格 12">
            <a:extLst>
              <a:ext uri="{FF2B5EF4-FFF2-40B4-BE49-F238E27FC236}">
                <a16:creationId xmlns:a16="http://schemas.microsoft.com/office/drawing/2014/main" id="{A5B81149-8196-461B-A356-15C18E27BE27}"/>
              </a:ext>
            </a:extLst>
          </p:cNvPr>
          <p:cNvGraphicFramePr>
            <a:graphicFrameLocks noGrp="1"/>
          </p:cNvGraphicFramePr>
          <p:nvPr/>
        </p:nvGraphicFramePr>
        <p:xfrm>
          <a:off x="1017118" y="3923254"/>
          <a:ext cx="6097059" cy="2225040"/>
        </p:xfrm>
        <a:graphic>
          <a:graphicData uri="http://schemas.openxmlformats.org/drawingml/2006/table">
            <a:tbl>
              <a:tblPr firstRow="1" bandRow="1">
                <a:tableStyleId>{5C22544A-7EE6-4342-B048-85BDC9FD1C3A}</a:tableStyleId>
              </a:tblPr>
              <a:tblGrid>
                <a:gridCol w="2032353">
                  <a:extLst>
                    <a:ext uri="{9D8B030D-6E8A-4147-A177-3AD203B41FA5}">
                      <a16:colId xmlns:a16="http://schemas.microsoft.com/office/drawing/2014/main" val="295938436"/>
                    </a:ext>
                  </a:extLst>
                </a:gridCol>
                <a:gridCol w="2032353">
                  <a:extLst>
                    <a:ext uri="{9D8B030D-6E8A-4147-A177-3AD203B41FA5}">
                      <a16:colId xmlns:a16="http://schemas.microsoft.com/office/drawing/2014/main" val="584090472"/>
                    </a:ext>
                  </a:extLst>
                </a:gridCol>
                <a:gridCol w="2032353">
                  <a:extLst>
                    <a:ext uri="{9D8B030D-6E8A-4147-A177-3AD203B41FA5}">
                      <a16:colId xmlns:a16="http://schemas.microsoft.com/office/drawing/2014/main" val="3268107544"/>
                    </a:ext>
                  </a:extLst>
                </a:gridCol>
              </a:tblGrid>
              <a:tr h="370840">
                <a:tc>
                  <a:txBody>
                    <a:bodyPr/>
                    <a:lstStyle/>
                    <a:p>
                      <a:endParaRPr lang="zh-CN" altLang="en-US" dirty="0"/>
                    </a:p>
                  </a:txBody>
                  <a:tcPr/>
                </a:tc>
                <a:tc>
                  <a:txBody>
                    <a:bodyPr/>
                    <a:lstStyle/>
                    <a:p>
                      <a:r>
                        <a:rPr lang="en-US" altLang="zh-CN" dirty="0"/>
                        <a:t>Maximum requirement</a:t>
                      </a:r>
                      <a:endParaRPr lang="zh-CN" altLang="en-US" dirty="0"/>
                    </a:p>
                  </a:txBody>
                  <a:tcPr/>
                </a:tc>
                <a:tc>
                  <a:txBody>
                    <a:bodyPr/>
                    <a:lstStyle/>
                    <a:p>
                      <a:r>
                        <a:rPr lang="en-US" altLang="zh-CN" dirty="0"/>
                        <a:t>allocated</a:t>
                      </a:r>
                      <a:endParaRPr lang="zh-CN" altLang="en-US" dirty="0"/>
                    </a:p>
                  </a:txBody>
                  <a:tcPr/>
                </a:tc>
                <a:extLst>
                  <a:ext uri="{0D108BD9-81ED-4DB2-BD59-A6C34878D82A}">
                    <a16:rowId xmlns:a16="http://schemas.microsoft.com/office/drawing/2014/main" val="520213967"/>
                  </a:ext>
                </a:extLst>
              </a:tr>
              <a:tr h="370840">
                <a:tc>
                  <a:txBody>
                    <a:bodyPr/>
                    <a:lstStyle/>
                    <a:p>
                      <a:r>
                        <a:rPr lang="en-US" altLang="zh-CN" sz="1800" b="1" dirty="0"/>
                        <a:t>p0</a:t>
                      </a:r>
                      <a:endParaRPr lang="zh-CN" altLang="en-US" sz="1800" b="1" dirty="0"/>
                    </a:p>
                  </a:txBody>
                  <a:tcPr/>
                </a:tc>
                <a:tc>
                  <a:txBody>
                    <a:bodyPr/>
                    <a:lstStyle/>
                    <a:p>
                      <a:r>
                        <a:rPr lang="en-US" altLang="zh-CN" sz="1800" b="1" dirty="0"/>
                        <a:t>7,5,3</a:t>
                      </a:r>
                      <a:endParaRPr lang="zh-CN" altLang="en-US" sz="1800" b="1" dirty="0"/>
                    </a:p>
                  </a:txBody>
                  <a:tcPr/>
                </a:tc>
                <a:tc>
                  <a:txBody>
                    <a:bodyPr/>
                    <a:lstStyle/>
                    <a:p>
                      <a:r>
                        <a:rPr lang="en-US" altLang="zh-CN" sz="1800" b="1" dirty="0"/>
                        <a:t>0,1,0</a:t>
                      </a:r>
                      <a:endParaRPr lang="zh-CN" altLang="en-US" sz="1800" b="1" dirty="0"/>
                    </a:p>
                  </a:txBody>
                  <a:tcPr/>
                </a:tc>
                <a:extLst>
                  <a:ext uri="{0D108BD9-81ED-4DB2-BD59-A6C34878D82A}">
                    <a16:rowId xmlns:a16="http://schemas.microsoft.com/office/drawing/2014/main" val="2006184830"/>
                  </a:ext>
                </a:extLst>
              </a:tr>
              <a:tr h="370840">
                <a:tc>
                  <a:txBody>
                    <a:bodyPr/>
                    <a:lstStyle/>
                    <a:p>
                      <a:r>
                        <a:rPr lang="en-US" altLang="zh-CN" sz="1800" b="1" dirty="0"/>
                        <a:t>p1</a:t>
                      </a:r>
                      <a:endParaRPr lang="zh-CN" altLang="en-US" sz="1800" b="1" dirty="0"/>
                    </a:p>
                  </a:txBody>
                  <a:tcPr/>
                </a:tc>
                <a:tc>
                  <a:txBody>
                    <a:bodyPr/>
                    <a:lstStyle/>
                    <a:p>
                      <a:r>
                        <a:rPr lang="en-US" altLang="zh-CN" sz="1800" b="1" dirty="0"/>
                        <a:t>3,2,2</a:t>
                      </a:r>
                      <a:endParaRPr lang="zh-CN" altLang="en-US" sz="1800" b="1" dirty="0"/>
                    </a:p>
                  </a:txBody>
                  <a:tcPr/>
                </a:tc>
                <a:tc>
                  <a:txBody>
                    <a:bodyPr/>
                    <a:lstStyle/>
                    <a:p>
                      <a:r>
                        <a:rPr lang="en-US" altLang="zh-CN" sz="1800" b="1" dirty="0"/>
                        <a:t>2,1,0</a:t>
                      </a:r>
                      <a:endParaRPr lang="zh-CN" altLang="en-US" sz="1800" b="1" dirty="0"/>
                    </a:p>
                  </a:txBody>
                  <a:tcPr/>
                </a:tc>
                <a:extLst>
                  <a:ext uri="{0D108BD9-81ED-4DB2-BD59-A6C34878D82A}">
                    <a16:rowId xmlns:a16="http://schemas.microsoft.com/office/drawing/2014/main" val="1354199841"/>
                  </a:ext>
                </a:extLst>
              </a:tr>
              <a:tr h="370840">
                <a:tc>
                  <a:txBody>
                    <a:bodyPr/>
                    <a:lstStyle/>
                    <a:p>
                      <a:r>
                        <a:rPr lang="en-US" altLang="zh-CN" sz="1800" b="1" dirty="0"/>
                        <a:t>p2</a:t>
                      </a:r>
                      <a:endParaRPr lang="zh-CN" altLang="en-US" sz="1800" b="1" dirty="0"/>
                    </a:p>
                  </a:txBody>
                  <a:tcPr/>
                </a:tc>
                <a:tc>
                  <a:txBody>
                    <a:bodyPr/>
                    <a:lstStyle/>
                    <a:p>
                      <a:r>
                        <a:rPr lang="en-US" altLang="zh-CN" sz="1800" b="1" dirty="0"/>
                        <a:t>9,0,2</a:t>
                      </a:r>
                      <a:endParaRPr lang="zh-CN" altLang="en-US" sz="1800" b="1" dirty="0"/>
                    </a:p>
                  </a:txBody>
                  <a:tcPr/>
                </a:tc>
                <a:tc>
                  <a:txBody>
                    <a:bodyPr/>
                    <a:lstStyle/>
                    <a:p>
                      <a:r>
                        <a:rPr lang="en-US" altLang="zh-CN" sz="1800" b="1" dirty="0"/>
                        <a:t>3,0,2</a:t>
                      </a:r>
                      <a:endParaRPr lang="zh-CN" altLang="en-US" sz="1800" b="1" dirty="0"/>
                    </a:p>
                  </a:txBody>
                  <a:tcPr/>
                </a:tc>
                <a:extLst>
                  <a:ext uri="{0D108BD9-81ED-4DB2-BD59-A6C34878D82A}">
                    <a16:rowId xmlns:a16="http://schemas.microsoft.com/office/drawing/2014/main" val="2414648202"/>
                  </a:ext>
                </a:extLst>
              </a:tr>
              <a:tr h="370840">
                <a:tc>
                  <a:txBody>
                    <a:bodyPr/>
                    <a:lstStyle/>
                    <a:p>
                      <a:r>
                        <a:rPr lang="en-US" altLang="zh-CN" sz="1800" b="1" dirty="0"/>
                        <a:t>p3</a:t>
                      </a:r>
                      <a:endParaRPr lang="zh-CN" altLang="en-US" sz="1800" b="1" dirty="0"/>
                    </a:p>
                  </a:txBody>
                  <a:tcPr/>
                </a:tc>
                <a:tc>
                  <a:txBody>
                    <a:bodyPr/>
                    <a:lstStyle/>
                    <a:p>
                      <a:r>
                        <a:rPr lang="en-US" altLang="zh-CN" sz="1800" b="1" dirty="0"/>
                        <a:t>2,2,2</a:t>
                      </a:r>
                      <a:endParaRPr lang="zh-CN" altLang="en-US" sz="1800" b="1" dirty="0"/>
                    </a:p>
                  </a:txBody>
                  <a:tcPr/>
                </a:tc>
                <a:tc>
                  <a:txBody>
                    <a:bodyPr/>
                    <a:lstStyle/>
                    <a:p>
                      <a:r>
                        <a:rPr lang="en-US" altLang="zh-CN" sz="1800" b="1" dirty="0"/>
                        <a:t>2,1,1</a:t>
                      </a:r>
                      <a:endParaRPr lang="zh-CN" altLang="en-US" sz="1800" b="1" dirty="0"/>
                    </a:p>
                  </a:txBody>
                  <a:tcPr/>
                </a:tc>
                <a:extLst>
                  <a:ext uri="{0D108BD9-81ED-4DB2-BD59-A6C34878D82A}">
                    <a16:rowId xmlns:a16="http://schemas.microsoft.com/office/drawing/2014/main" val="521652582"/>
                  </a:ext>
                </a:extLst>
              </a:tr>
              <a:tr h="370840">
                <a:tc>
                  <a:txBody>
                    <a:bodyPr/>
                    <a:lstStyle/>
                    <a:p>
                      <a:r>
                        <a:rPr lang="en-US" altLang="zh-CN" sz="1800" b="1" dirty="0"/>
                        <a:t>p4</a:t>
                      </a:r>
                      <a:endParaRPr lang="zh-CN" altLang="en-US" sz="1800" b="1" dirty="0"/>
                    </a:p>
                  </a:txBody>
                  <a:tcPr/>
                </a:tc>
                <a:tc>
                  <a:txBody>
                    <a:bodyPr/>
                    <a:lstStyle/>
                    <a:p>
                      <a:r>
                        <a:rPr lang="en-US" altLang="zh-CN" sz="1800" b="1" dirty="0"/>
                        <a:t>4,3,3</a:t>
                      </a:r>
                      <a:endParaRPr lang="zh-CN" altLang="en-US" sz="1800" b="1" dirty="0"/>
                    </a:p>
                  </a:txBody>
                  <a:tcPr/>
                </a:tc>
                <a:tc>
                  <a:txBody>
                    <a:bodyPr/>
                    <a:lstStyle/>
                    <a:p>
                      <a:r>
                        <a:rPr lang="en-US" altLang="zh-CN" sz="1800" b="1" dirty="0"/>
                        <a:t>0,0,2</a:t>
                      </a:r>
                      <a:endParaRPr lang="zh-CN" altLang="en-US" sz="1800" b="1" dirty="0"/>
                    </a:p>
                  </a:txBody>
                  <a:tcPr/>
                </a:tc>
                <a:extLst>
                  <a:ext uri="{0D108BD9-81ED-4DB2-BD59-A6C34878D82A}">
                    <a16:rowId xmlns:a16="http://schemas.microsoft.com/office/drawing/2014/main" val="1898801332"/>
                  </a:ext>
                </a:extLst>
              </a:tr>
            </a:tbl>
          </a:graphicData>
        </a:graphic>
      </p:graphicFrame>
      <p:grpSp>
        <p:nvGrpSpPr>
          <p:cNvPr id="10" name="组合 9">
            <a:extLst>
              <a:ext uri="{FF2B5EF4-FFF2-40B4-BE49-F238E27FC236}">
                <a16:creationId xmlns:a16="http://schemas.microsoft.com/office/drawing/2014/main" id="{26421559-C538-487A-A64F-6007952DF17E}"/>
              </a:ext>
            </a:extLst>
          </p:cNvPr>
          <p:cNvGrpSpPr/>
          <p:nvPr>
            <p:custDataLst>
              <p:tags r:id="rId4"/>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F1AE0D06-CCCC-471A-AB15-B9C28495F4E0}"/>
                </a:ext>
              </a:extLst>
            </p:cNvPr>
            <p:cNvSpPr/>
            <p:nvPr>
              <p:custDataLst>
                <p:tags r:id="rId6"/>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C03FA1BF-FA0F-4DFE-965A-CEFABF272F5D}"/>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15116853-B474-4ADC-9951-A12C75EED1D2}"/>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E5A2577A-44FF-470A-9744-9E4363B156FA}"/>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6E427C9-615E-4DA4-BE9F-8514A828E0B5}"/>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20903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8A4B7D-EA89-49A6-992F-871033B9A36F}"/>
              </a:ext>
            </a:extLst>
          </p:cNvPr>
          <p:cNvSpPr txBox="1"/>
          <p:nvPr>
            <p:custDataLst>
              <p:tags r:id="rId1"/>
            </p:custDataLst>
          </p:nvPr>
        </p:nvSpPr>
        <p:spPr>
          <a:xfrm>
            <a:off x="422623" y="427532"/>
            <a:ext cx="8468966" cy="5650539"/>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the banker algorithm, the resource allocation occurs is shown in the following table, and the number of remaining resources in the system is (3,2,2). (1) Is the state safe? Why? </a:t>
            </a: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Answer:  requirement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P0=(7,4,3),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(1,1,2), p2 = (6,0,0);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p3=(0,1,1) p4 = (4,3,1) </a:t>
            </a:r>
          </a:p>
          <a:p>
            <a:r>
              <a:rPr lang="en-US" altLang="zh-CN" sz="26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Safe order: P1P3P0P2P4</a:t>
            </a: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5" name="表格 12">
            <a:extLst>
              <a:ext uri="{FF2B5EF4-FFF2-40B4-BE49-F238E27FC236}">
                <a16:creationId xmlns:a16="http://schemas.microsoft.com/office/drawing/2014/main" id="{1727178F-96E8-40D7-B25B-D986F16494FA}"/>
              </a:ext>
            </a:extLst>
          </p:cNvPr>
          <p:cNvGraphicFramePr>
            <a:graphicFrameLocks noGrp="1"/>
          </p:cNvGraphicFramePr>
          <p:nvPr/>
        </p:nvGraphicFramePr>
        <p:xfrm>
          <a:off x="722725" y="1876825"/>
          <a:ext cx="6097059" cy="2225040"/>
        </p:xfrm>
        <a:graphic>
          <a:graphicData uri="http://schemas.openxmlformats.org/drawingml/2006/table">
            <a:tbl>
              <a:tblPr firstRow="1" bandRow="1">
                <a:tableStyleId>{5C22544A-7EE6-4342-B048-85BDC9FD1C3A}</a:tableStyleId>
              </a:tblPr>
              <a:tblGrid>
                <a:gridCol w="2032353">
                  <a:extLst>
                    <a:ext uri="{9D8B030D-6E8A-4147-A177-3AD203B41FA5}">
                      <a16:colId xmlns:a16="http://schemas.microsoft.com/office/drawing/2014/main" val="295938436"/>
                    </a:ext>
                  </a:extLst>
                </a:gridCol>
                <a:gridCol w="2032353">
                  <a:extLst>
                    <a:ext uri="{9D8B030D-6E8A-4147-A177-3AD203B41FA5}">
                      <a16:colId xmlns:a16="http://schemas.microsoft.com/office/drawing/2014/main" val="584090472"/>
                    </a:ext>
                  </a:extLst>
                </a:gridCol>
                <a:gridCol w="2032353">
                  <a:extLst>
                    <a:ext uri="{9D8B030D-6E8A-4147-A177-3AD203B41FA5}">
                      <a16:colId xmlns:a16="http://schemas.microsoft.com/office/drawing/2014/main" val="3268107544"/>
                    </a:ext>
                  </a:extLst>
                </a:gridCol>
              </a:tblGrid>
              <a:tr h="370840">
                <a:tc>
                  <a:txBody>
                    <a:bodyPr/>
                    <a:lstStyle/>
                    <a:p>
                      <a:endParaRPr lang="zh-CN" altLang="en-US" dirty="0"/>
                    </a:p>
                  </a:txBody>
                  <a:tcPr/>
                </a:tc>
                <a:tc>
                  <a:txBody>
                    <a:bodyPr/>
                    <a:lstStyle/>
                    <a:p>
                      <a:r>
                        <a:rPr lang="en-US" altLang="zh-CN" dirty="0"/>
                        <a:t>Maximum requirement</a:t>
                      </a:r>
                      <a:endParaRPr lang="zh-CN" altLang="en-US" dirty="0"/>
                    </a:p>
                  </a:txBody>
                  <a:tcPr/>
                </a:tc>
                <a:tc>
                  <a:txBody>
                    <a:bodyPr/>
                    <a:lstStyle/>
                    <a:p>
                      <a:r>
                        <a:rPr lang="en-US" altLang="zh-CN" dirty="0"/>
                        <a:t>allocated</a:t>
                      </a:r>
                      <a:endParaRPr lang="zh-CN" altLang="en-US" dirty="0"/>
                    </a:p>
                  </a:txBody>
                  <a:tcPr/>
                </a:tc>
                <a:extLst>
                  <a:ext uri="{0D108BD9-81ED-4DB2-BD59-A6C34878D82A}">
                    <a16:rowId xmlns:a16="http://schemas.microsoft.com/office/drawing/2014/main" val="520213967"/>
                  </a:ext>
                </a:extLst>
              </a:tr>
              <a:tr h="370840">
                <a:tc>
                  <a:txBody>
                    <a:bodyPr/>
                    <a:lstStyle/>
                    <a:p>
                      <a:r>
                        <a:rPr lang="en-US" altLang="zh-CN" sz="1800" b="1" dirty="0"/>
                        <a:t>p0</a:t>
                      </a:r>
                      <a:endParaRPr lang="zh-CN" altLang="en-US" sz="1800" b="1" dirty="0"/>
                    </a:p>
                  </a:txBody>
                  <a:tcPr/>
                </a:tc>
                <a:tc>
                  <a:txBody>
                    <a:bodyPr/>
                    <a:lstStyle/>
                    <a:p>
                      <a:r>
                        <a:rPr lang="en-US" altLang="zh-CN" sz="1800" b="1" dirty="0"/>
                        <a:t>7,5,3</a:t>
                      </a:r>
                      <a:r>
                        <a:rPr lang="en-US" altLang="zh-CN" sz="1800" b="1" dirty="0">
                          <a:sym typeface="Wingdings" panose="05000000000000000000" pitchFamily="2" charset="2"/>
                        </a:rPr>
                        <a:t>(7,4,3)</a:t>
                      </a:r>
                      <a:endParaRPr lang="zh-CN" altLang="en-US" sz="1800" b="1" dirty="0"/>
                    </a:p>
                  </a:txBody>
                  <a:tcPr/>
                </a:tc>
                <a:tc>
                  <a:txBody>
                    <a:bodyPr/>
                    <a:lstStyle/>
                    <a:p>
                      <a:r>
                        <a:rPr lang="en-US" altLang="zh-CN" sz="1800" b="1" dirty="0"/>
                        <a:t>0,1,0</a:t>
                      </a:r>
                      <a:endParaRPr lang="zh-CN" altLang="en-US" sz="1800" b="1" dirty="0"/>
                    </a:p>
                  </a:txBody>
                  <a:tcPr/>
                </a:tc>
                <a:extLst>
                  <a:ext uri="{0D108BD9-81ED-4DB2-BD59-A6C34878D82A}">
                    <a16:rowId xmlns:a16="http://schemas.microsoft.com/office/drawing/2014/main" val="2006184830"/>
                  </a:ext>
                </a:extLst>
              </a:tr>
              <a:tr h="370840">
                <a:tc>
                  <a:txBody>
                    <a:bodyPr/>
                    <a:lstStyle/>
                    <a:p>
                      <a:r>
                        <a:rPr lang="en-US" altLang="zh-CN" sz="1800" b="1" dirty="0"/>
                        <a:t>p1</a:t>
                      </a:r>
                      <a:endParaRPr lang="zh-CN" altLang="en-US" sz="1800" b="1" dirty="0"/>
                    </a:p>
                  </a:txBody>
                  <a:tcPr/>
                </a:tc>
                <a:tc>
                  <a:txBody>
                    <a:bodyPr/>
                    <a:lstStyle/>
                    <a:p>
                      <a:r>
                        <a:rPr lang="en-US" altLang="zh-CN" sz="1800" b="1" dirty="0"/>
                        <a:t>3,2,2</a:t>
                      </a:r>
                      <a:r>
                        <a:rPr lang="en-US" altLang="zh-CN" sz="1800" b="1" dirty="0">
                          <a:sym typeface="Wingdings" panose="05000000000000000000" pitchFamily="2" charset="2"/>
                        </a:rPr>
                        <a:t>(1,1,2)</a:t>
                      </a:r>
                      <a:endParaRPr lang="zh-CN" altLang="en-US" sz="1800" b="1" dirty="0"/>
                    </a:p>
                  </a:txBody>
                  <a:tcPr/>
                </a:tc>
                <a:tc>
                  <a:txBody>
                    <a:bodyPr/>
                    <a:lstStyle/>
                    <a:p>
                      <a:r>
                        <a:rPr lang="en-US" altLang="zh-CN" sz="1800" b="1" dirty="0"/>
                        <a:t>2,1,0</a:t>
                      </a:r>
                      <a:endParaRPr lang="zh-CN" altLang="en-US" sz="1800" b="1" dirty="0"/>
                    </a:p>
                  </a:txBody>
                  <a:tcPr/>
                </a:tc>
                <a:extLst>
                  <a:ext uri="{0D108BD9-81ED-4DB2-BD59-A6C34878D82A}">
                    <a16:rowId xmlns:a16="http://schemas.microsoft.com/office/drawing/2014/main" val="1354199841"/>
                  </a:ext>
                </a:extLst>
              </a:tr>
              <a:tr h="370840">
                <a:tc>
                  <a:txBody>
                    <a:bodyPr/>
                    <a:lstStyle/>
                    <a:p>
                      <a:r>
                        <a:rPr lang="en-US" altLang="zh-CN" sz="1800" b="1" dirty="0"/>
                        <a:t>p2</a:t>
                      </a:r>
                      <a:endParaRPr lang="zh-CN" altLang="en-US" sz="1800" b="1" dirty="0"/>
                    </a:p>
                  </a:txBody>
                  <a:tcPr/>
                </a:tc>
                <a:tc>
                  <a:txBody>
                    <a:bodyPr/>
                    <a:lstStyle/>
                    <a:p>
                      <a:r>
                        <a:rPr lang="en-US" altLang="zh-CN" sz="1800" b="1" dirty="0"/>
                        <a:t>9,0,2</a:t>
                      </a:r>
                      <a:r>
                        <a:rPr lang="en-US" altLang="zh-CN" sz="1800" b="1" dirty="0">
                          <a:sym typeface="Wingdings" panose="05000000000000000000" pitchFamily="2" charset="2"/>
                        </a:rPr>
                        <a:t>(6,0,0)</a:t>
                      </a:r>
                      <a:endParaRPr lang="zh-CN" altLang="en-US" sz="1800" b="1" dirty="0"/>
                    </a:p>
                  </a:txBody>
                  <a:tcPr/>
                </a:tc>
                <a:tc>
                  <a:txBody>
                    <a:bodyPr/>
                    <a:lstStyle/>
                    <a:p>
                      <a:r>
                        <a:rPr lang="en-US" altLang="zh-CN" sz="1800" b="1" dirty="0"/>
                        <a:t>3,0,2</a:t>
                      </a:r>
                      <a:endParaRPr lang="zh-CN" altLang="en-US" sz="1800" b="1" dirty="0"/>
                    </a:p>
                  </a:txBody>
                  <a:tcPr/>
                </a:tc>
                <a:extLst>
                  <a:ext uri="{0D108BD9-81ED-4DB2-BD59-A6C34878D82A}">
                    <a16:rowId xmlns:a16="http://schemas.microsoft.com/office/drawing/2014/main" val="2414648202"/>
                  </a:ext>
                </a:extLst>
              </a:tr>
              <a:tr h="370840">
                <a:tc>
                  <a:txBody>
                    <a:bodyPr/>
                    <a:lstStyle/>
                    <a:p>
                      <a:r>
                        <a:rPr lang="en-US" altLang="zh-CN" sz="1800" b="1" dirty="0"/>
                        <a:t>p3</a:t>
                      </a:r>
                      <a:endParaRPr lang="zh-CN" altLang="en-US" sz="1800" b="1" dirty="0"/>
                    </a:p>
                  </a:txBody>
                  <a:tcPr/>
                </a:tc>
                <a:tc>
                  <a:txBody>
                    <a:bodyPr/>
                    <a:lstStyle/>
                    <a:p>
                      <a:r>
                        <a:rPr lang="en-US" altLang="zh-CN" sz="1800" b="1" dirty="0"/>
                        <a:t>2,2,2</a:t>
                      </a:r>
                      <a:r>
                        <a:rPr lang="en-US" altLang="zh-CN" sz="1800" b="1" dirty="0">
                          <a:sym typeface="Wingdings" panose="05000000000000000000" pitchFamily="2" charset="2"/>
                        </a:rPr>
                        <a:t>(0,1,1)</a:t>
                      </a:r>
                      <a:endParaRPr lang="zh-CN" altLang="en-US" sz="1800" b="1" dirty="0"/>
                    </a:p>
                  </a:txBody>
                  <a:tcPr/>
                </a:tc>
                <a:tc>
                  <a:txBody>
                    <a:bodyPr/>
                    <a:lstStyle/>
                    <a:p>
                      <a:r>
                        <a:rPr lang="en-US" altLang="zh-CN" sz="1800" b="1" dirty="0"/>
                        <a:t>2,1,1</a:t>
                      </a:r>
                      <a:endParaRPr lang="zh-CN" altLang="en-US" sz="1800" b="1" dirty="0"/>
                    </a:p>
                  </a:txBody>
                  <a:tcPr/>
                </a:tc>
                <a:extLst>
                  <a:ext uri="{0D108BD9-81ED-4DB2-BD59-A6C34878D82A}">
                    <a16:rowId xmlns:a16="http://schemas.microsoft.com/office/drawing/2014/main" val="521652582"/>
                  </a:ext>
                </a:extLst>
              </a:tr>
              <a:tr h="370840">
                <a:tc>
                  <a:txBody>
                    <a:bodyPr/>
                    <a:lstStyle/>
                    <a:p>
                      <a:r>
                        <a:rPr lang="en-US" altLang="zh-CN" sz="1800" b="1" dirty="0"/>
                        <a:t>p4</a:t>
                      </a:r>
                      <a:endParaRPr lang="zh-CN" altLang="en-US" sz="1800" b="1" dirty="0"/>
                    </a:p>
                  </a:txBody>
                  <a:tcPr/>
                </a:tc>
                <a:tc>
                  <a:txBody>
                    <a:bodyPr/>
                    <a:lstStyle/>
                    <a:p>
                      <a:r>
                        <a:rPr lang="en-US" altLang="zh-CN" sz="1800" b="1" dirty="0"/>
                        <a:t>4,3,3</a:t>
                      </a:r>
                      <a:r>
                        <a:rPr lang="en-US" altLang="zh-CN" sz="1800" b="1" dirty="0">
                          <a:sym typeface="Wingdings" panose="05000000000000000000" pitchFamily="2" charset="2"/>
                        </a:rPr>
                        <a:t>(4,3,1)</a:t>
                      </a:r>
                      <a:endParaRPr lang="zh-CN" altLang="en-US" sz="1800" b="1" dirty="0"/>
                    </a:p>
                  </a:txBody>
                  <a:tcPr/>
                </a:tc>
                <a:tc>
                  <a:txBody>
                    <a:bodyPr/>
                    <a:lstStyle/>
                    <a:p>
                      <a:r>
                        <a:rPr lang="en-US" altLang="zh-CN" sz="1800" b="1" dirty="0"/>
                        <a:t>0,0,2</a:t>
                      </a:r>
                      <a:endParaRPr lang="zh-CN" altLang="en-US" sz="1800" b="1" dirty="0"/>
                    </a:p>
                  </a:txBody>
                  <a:tcPr/>
                </a:tc>
                <a:extLst>
                  <a:ext uri="{0D108BD9-81ED-4DB2-BD59-A6C34878D82A}">
                    <a16:rowId xmlns:a16="http://schemas.microsoft.com/office/drawing/2014/main" val="1898801332"/>
                  </a:ext>
                </a:extLst>
              </a:tr>
            </a:tbl>
          </a:graphicData>
        </a:graphic>
      </p:graphicFrame>
    </p:spTree>
    <p:extLst>
      <p:ext uri="{BB962C8B-B14F-4D97-AF65-F5344CB8AC3E}">
        <p14:creationId xmlns:p14="http://schemas.microsoft.com/office/powerpoint/2010/main" val="2124990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8A4B7D-EA89-49A6-992F-871033B9A36F}"/>
              </a:ext>
            </a:extLst>
          </p:cNvPr>
          <p:cNvSpPr txBox="1"/>
          <p:nvPr>
            <p:custDataLst>
              <p:tags r:id="rId1"/>
            </p:custDataLst>
          </p:nvPr>
        </p:nvSpPr>
        <p:spPr>
          <a:xfrm>
            <a:off x="261259" y="166276"/>
            <a:ext cx="8468966" cy="1693260"/>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number of remaining resources in the system is (3,2,2). (2)requests:</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 request(1,0,2);P4:requrest(3,3,0);P0:request(0,1,0).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4" name="表格 12">
            <a:extLst>
              <a:ext uri="{FF2B5EF4-FFF2-40B4-BE49-F238E27FC236}">
                <a16:creationId xmlns:a16="http://schemas.microsoft.com/office/drawing/2014/main" id="{30392F94-B0CA-4E79-A5A1-86F9EBC69259}"/>
              </a:ext>
            </a:extLst>
          </p:cNvPr>
          <p:cNvGraphicFramePr>
            <a:graphicFrameLocks noGrp="1"/>
          </p:cNvGraphicFramePr>
          <p:nvPr/>
        </p:nvGraphicFramePr>
        <p:xfrm>
          <a:off x="492204" y="1753881"/>
          <a:ext cx="6097059" cy="2225040"/>
        </p:xfrm>
        <a:graphic>
          <a:graphicData uri="http://schemas.openxmlformats.org/drawingml/2006/table">
            <a:tbl>
              <a:tblPr firstRow="1" bandRow="1">
                <a:tableStyleId>{5C22544A-7EE6-4342-B048-85BDC9FD1C3A}</a:tableStyleId>
              </a:tblPr>
              <a:tblGrid>
                <a:gridCol w="2032353">
                  <a:extLst>
                    <a:ext uri="{9D8B030D-6E8A-4147-A177-3AD203B41FA5}">
                      <a16:colId xmlns:a16="http://schemas.microsoft.com/office/drawing/2014/main" val="295938436"/>
                    </a:ext>
                  </a:extLst>
                </a:gridCol>
                <a:gridCol w="2032353">
                  <a:extLst>
                    <a:ext uri="{9D8B030D-6E8A-4147-A177-3AD203B41FA5}">
                      <a16:colId xmlns:a16="http://schemas.microsoft.com/office/drawing/2014/main" val="584090472"/>
                    </a:ext>
                  </a:extLst>
                </a:gridCol>
                <a:gridCol w="2032353">
                  <a:extLst>
                    <a:ext uri="{9D8B030D-6E8A-4147-A177-3AD203B41FA5}">
                      <a16:colId xmlns:a16="http://schemas.microsoft.com/office/drawing/2014/main" val="3268107544"/>
                    </a:ext>
                  </a:extLst>
                </a:gridCol>
              </a:tblGrid>
              <a:tr h="370840">
                <a:tc>
                  <a:txBody>
                    <a:bodyPr/>
                    <a:lstStyle/>
                    <a:p>
                      <a:endParaRPr lang="zh-CN" altLang="en-US" dirty="0"/>
                    </a:p>
                  </a:txBody>
                  <a:tcPr/>
                </a:tc>
                <a:tc>
                  <a:txBody>
                    <a:bodyPr/>
                    <a:lstStyle/>
                    <a:p>
                      <a:r>
                        <a:rPr lang="en-US" altLang="zh-CN" dirty="0"/>
                        <a:t>Maximum requirement</a:t>
                      </a:r>
                      <a:endParaRPr lang="zh-CN" altLang="en-US" dirty="0"/>
                    </a:p>
                  </a:txBody>
                  <a:tcPr/>
                </a:tc>
                <a:tc>
                  <a:txBody>
                    <a:bodyPr/>
                    <a:lstStyle/>
                    <a:p>
                      <a:r>
                        <a:rPr lang="en-US" altLang="zh-CN" dirty="0"/>
                        <a:t>allocated</a:t>
                      </a:r>
                      <a:endParaRPr lang="zh-CN" altLang="en-US" dirty="0"/>
                    </a:p>
                  </a:txBody>
                  <a:tcPr/>
                </a:tc>
                <a:extLst>
                  <a:ext uri="{0D108BD9-81ED-4DB2-BD59-A6C34878D82A}">
                    <a16:rowId xmlns:a16="http://schemas.microsoft.com/office/drawing/2014/main" val="520213967"/>
                  </a:ext>
                </a:extLst>
              </a:tr>
              <a:tr h="370840">
                <a:tc>
                  <a:txBody>
                    <a:bodyPr/>
                    <a:lstStyle/>
                    <a:p>
                      <a:r>
                        <a:rPr lang="en-US" altLang="zh-CN" sz="1800" b="1" dirty="0"/>
                        <a:t>p0</a:t>
                      </a:r>
                      <a:endParaRPr lang="zh-CN" altLang="en-US" sz="1800" b="1" dirty="0"/>
                    </a:p>
                  </a:txBody>
                  <a:tcPr/>
                </a:tc>
                <a:tc>
                  <a:txBody>
                    <a:bodyPr/>
                    <a:lstStyle/>
                    <a:p>
                      <a:r>
                        <a:rPr lang="en-US" altLang="zh-CN" sz="1800" b="1" dirty="0"/>
                        <a:t>7,5,3</a:t>
                      </a:r>
                      <a:r>
                        <a:rPr lang="en-US" altLang="zh-CN" sz="1800" b="1" dirty="0">
                          <a:sym typeface="Wingdings" panose="05000000000000000000" pitchFamily="2" charset="2"/>
                        </a:rPr>
                        <a:t>(7,4,3)</a:t>
                      </a:r>
                      <a:endParaRPr lang="zh-CN" altLang="en-US" sz="1800" b="1" dirty="0"/>
                    </a:p>
                  </a:txBody>
                  <a:tcPr/>
                </a:tc>
                <a:tc>
                  <a:txBody>
                    <a:bodyPr/>
                    <a:lstStyle/>
                    <a:p>
                      <a:r>
                        <a:rPr lang="en-US" altLang="zh-CN" sz="1800" b="1" dirty="0"/>
                        <a:t>0,1,0</a:t>
                      </a:r>
                      <a:endParaRPr lang="zh-CN" altLang="en-US" sz="1800" b="1" dirty="0"/>
                    </a:p>
                  </a:txBody>
                  <a:tcPr/>
                </a:tc>
                <a:extLst>
                  <a:ext uri="{0D108BD9-81ED-4DB2-BD59-A6C34878D82A}">
                    <a16:rowId xmlns:a16="http://schemas.microsoft.com/office/drawing/2014/main" val="2006184830"/>
                  </a:ext>
                </a:extLst>
              </a:tr>
              <a:tr h="370840">
                <a:tc>
                  <a:txBody>
                    <a:bodyPr/>
                    <a:lstStyle/>
                    <a:p>
                      <a:r>
                        <a:rPr lang="en-US" altLang="zh-CN" sz="1800" b="1" dirty="0"/>
                        <a:t>p1</a:t>
                      </a:r>
                      <a:endParaRPr lang="zh-CN" altLang="en-US" sz="1800" b="1" dirty="0"/>
                    </a:p>
                  </a:txBody>
                  <a:tcPr/>
                </a:tc>
                <a:tc>
                  <a:txBody>
                    <a:bodyPr/>
                    <a:lstStyle/>
                    <a:p>
                      <a:r>
                        <a:rPr lang="en-US" altLang="zh-CN" sz="1800" b="1" dirty="0"/>
                        <a:t>3,2,2</a:t>
                      </a:r>
                      <a:r>
                        <a:rPr lang="en-US" altLang="zh-CN" sz="1800" b="1" dirty="0">
                          <a:sym typeface="Wingdings" panose="05000000000000000000" pitchFamily="2" charset="2"/>
                        </a:rPr>
                        <a:t>(1,1,2)</a:t>
                      </a:r>
                      <a:endParaRPr lang="zh-CN" altLang="en-US" sz="1800" b="1" dirty="0"/>
                    </a:p>
                  </a:txBody>
                  <a:tcPr/>
                </a:tc>
                <a:tc>
                  <a:txBody>
                    <a:bodyPr/>
                    <a:lstStyle/>
                    <a:p>
                      <a:r>
                        <a:rPr lang="en-US" altLang="zh-CN" sz="1800" b="1" dirty="0"/>
                        <a:t>2,1,0</a:t>
                      </a:r>
                      <a:endParaRPr lang="zh-CN" altLang="en-US" sz="1800" b="1" dirty="0"/>
                    </a:p>
                  </a:txBody>
                  <a:tcPr/>
                </a:tc>
                <a:extLst>
                  <a:ext uri="{0D108BD9-81ED-4DB2-BD59-A6C34878D82A}">
                    <a16:rowId xmlns:a16="http://schemas.microsoft.com/office/drawing/2014/main" val="1354199841"/>
                  </a:ext>
                </a:extLst>
              </a:tr>
              <a:tr h="370840">
                <a:tc>
                  <a:txBody>
                    <a:bodyPr/>
                    <a:lstStyle/>
                    <a:p>
                      <a:r>
                        <a:rPr lang="en-US" altLang="zh-CN" sz="1800" b="1" dirty="0"/>
                        <a:t>p2</a:t>
                      </a:r>
                      <a:endParaRPr lang="zh-CN" altLang="en-US" sz="1800" b="1" dirty="0"/>
                    </a:p>
                  </a:txBody>
                  <a:tcPr/>
                </a:tc>
                <a:tc>
                  <a:txBody>
                    <a:bodyPr/>
                    <a:lstStyle/>
                    <a:p>
                      <a:r>
                        <a:rPr lang="en-US" altLang="zh-CN" sz="1800" b="1" dirty="0"/>
                        <a:t>9,0,2</a:t>
                      </a:r>
                      <a:r>
                        <a:rPr lang="en-US" altLang="zh-CN" sz="1800" b="1" dirty="0">
                          <a:sym typeface="Wingdings" panose="05000000000000000000" pitchFamily="2" charset="2"/>
                        </a:rPr>
                        <a:t>(6,0,0)</a:t>
                      </a:r>
                      <a:endParaRPr lang="zh-CN" altLang="en-US" sz="1800" b="1" dirty="0"/>
                    </a:p>
                  </a:txBody>
                  <a:tcPr/>
                </a:tc>
                <a:tc>
                  <a:txBody>
                    <a:bodyPr/>
                    <a:lstStyle/>
                    <a:p>
                      <a:r>
                        <a:rPr lang="en-US" altLang="zh-CN" sz="1800" b="1" dirty="0"/>
                        <a:t>3,0,2</a:t>
                      </a:r>
                      <a:endParaRPr lang="zh-CN" altLang="en-US" sz="1800" b="1" dirty="0"/>
                    </a:p>
                  </a:txBody>
                  <a:tcPr/>
                </a:tc>
                <a:extLst>
                  <a:ext uri="{0D108BD9-81ED-4DB2-BD59-A6C34878D82A}">
                    <a16:rowId xmlns:a16="http://schemas.microsoft.com/office/drawing/2014/main" val="2414648202"/>
                  </a:ext>
                </a:extLst>
              </a:tr>
              <a:tr h="370840">
                <a:tc>
                  <a:txBody>
                    <a:bodyPr/>
                    <a:lstStyle/>
                    <a:p>
                      <a:r>
                        <a:rPr lang="en-US" altLang="zh-CN" sz="1800" b="1" dirty="0"/>
                        <a:t>p3</a:t>
                      </a:r>
                      <a:endParaRPr lang="zh-CN" altLang="en-US" sz="1800" b="1" dirty="0"/>
                    </a:p>
                  </a:txBody>
                  <a:tcPr/>
                </a:tc>
                <a:tc>
                  <a:txBody>
                    <a:bodyPr/>
                    <a:lstStyle/>
                    <a:p>
                      <a:r>
                        <a:rPr lang="en-US" altLang="zh-CN" sz="1800" b="1" dirty="0"/>
                        <a:t>2,2,2</a:t>
                      </a:r>
                      <a:r>
                        <a:rPr lang="en-US" altLang="zh-CN" sz="1800" b="1" dirty="0">
                          <a:sym typeface="Wingdings" panose="05000000000000000000" pitchFamily="2" charset="2"/>
                        </a:rPr>
                        <a:t>(0,1,1)</a:t>
                      </a:r>
                      <a:endParaRPr lang="zh-CN" altLang="en-US" sz="1800" b="1" dirty="0"/>
                    </a:p>
                  </a:txBody>
                  <a:tcPr/>
                </a:tc>
                <a:tc>
                  <a:txBody>
                    <a:bodyPr/>
                    <a:lstStyle/>
                    <a:p>
                      <a:r>
                        <a:rPr lang="en-US" altLang="zh-CN" sz="1800" b="1" dirty="0"/>
                        <a:t>2,1,1</a:t>
                      </a:r>
                      <a:endParaRPr lang="zh-CN" altLang="en-US" sz="1800" b="1" dirty="0"/>
                    </a:p>
                  </a:txBody>
                  <a:tcPr/>
                </a:tc>
                <a:extLst>
                  <a:ext uri="{0D108BD9-81ED-4DB2-BD59-A6C34878D82A}">
                    <a16:rowId xmlns:a16="http://schemas.microsoft.com/office/drawing/2014/main" val="521652582"/>
                  </a:ext>
                </a:extLst>
              </a:tr>
              <a:tr h="370840">
                <a:tc>
                  <a:txBody>
                    <a:bodyPr/>
                    <a:lstStyle/>
                    <a:p>
                      <a:r>
                        <a:rPr lang="en-US" altLang="zh-CN" sz="1800" b="1" dirty="0"/>
                        <a:t>p4</a:t>
                      </a:r>
                      <a:endParaRPr lang="zh-CN" altLang="en-US" sz="1800" b="1" dirty="0"/>
                    </a:p>
                  </a:txBody>
                  <a:tcPr/>
                </a:tc>
                <a:tc>
                  <a:txBody>
                    <a:bodyPr/>
                    <a:lstStyle/>
                    <a:p>
                      <a:r>
                        <a:rPr lang="en-US" altLang="zh-CN" sz="1800" b="1" dirty="0"/>
                        <a:t>4,3,3</a:t>
                      </a:r>
                      <a:r>
                        <a:rPr lang="en-US" altLang="zh-CN" sz="1800" b="1" dirty="0">
                          <a:sym typeface="Wingdings" panose="05000000000000000000" pitchFamily="2" charset="2"/>
                        </a:rPr>
                        <a:t>(4,3,1)</a:t>
                      </a:r>
                      <a:endParaRPr lang="zh-CN" altLang="en-US" sz="1800" b="1" dirty="0"/>
                    </a:p>
                  </a:txBody>
                  <a:tcPr/>
                </a:tc>
                <a:tc>
                  <a:txBody>
                    <a:bodyPr/>
                    <a:lstStyle/>
                    <a:p>
                      <a:r>
                        <a:rPr lang="en-US" altLang="zh-CN" sz="1800" b="1" dirty="0"/>
                        <a:t>0,0,2</a:t>
                      </a:r>
                      <a:endParaRPr lang="zh-CN" altLang="en-US" sz="1800" b="1" dirty="0"/>
                    </a:p>
                  </a:txBody>
                  <a:tcPr/>
                </a:tc>
                <a:extLst>
                  <a:ext uri="{0D108BD9-81ED-4DB2-BD59-A6C34878D82A}">
                    <a16:rowId xmlns:a16="http://schemas.microsoft.com/office/drawing/2014/main" val="1898801332"/>
                  </a:ext>
                </a:extLst>
              </a:tr>
            </a:tbl>
          </a:graphicData>
        </a:graphic>
      </p:graphicFrame>
      <p:sp>
        <p:nvSpPr>
          <p:cNvPr id="5" name="文本框 4">
            <a:extLst>
              <a:ext uri="{FF2B5EF4-FFF2-40B4-BE49-F238E27FC236}">
                <a16:creationId xmlns:a16="http://schemas.microsoft.com/office/drawing/2014/main" id="{6A52075B-4F8C-4902-9C4E-C2C78757EDAD}"/>
              </a:ext>
            </a:extLst>
          </p:cNvPr>
          <p:cNvSpPr txBox="1"/>
          <p:nvPr>
            <p:custDataLst>
              <p:tags r:id="rId2"/>
            </p:custDataLst>
          </p:nvPr>
        </p:nvSpPr>
        <p:spPr>
          <a:xfrm>
            <a:off x="338311" y="3978921"/>
            <a:ext cx="8468966" cy="1693260"/>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Answer:</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 Available =(2,2,0) , safe order: P1,P3,P2,P0,P4</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P4: reject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 available = (2,1,0), safe order: P1,P3, P0, 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1047237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8712994" y="6400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6DBF30D-9F50-4AF3-9E92-B9F500CCBCF1}" type="slidenum">
              <a:rPr lang="zh-CN" altLang="en-US" sz="1600">
                <a:ea typeface="宋体" panose="02010600030101010101" pitchFamily="2" charset="-122"/>
              </a:rPr>
              <a:pPr algn="r" eaLnBrk="1" hangingPunct="1"/>
              <a:t>49</a:t>
            </a:fld>
            <a:endParaRPr lang="zh-CN" altLang="en-US" sz="1600">
              <a:ea typeface="宋体" panose="02010600030101010101" pitchFamily="2" charset="-122"/>
            </a:endParaRPr>
          </a:p>
        </p:txBody>
      </p:sp>
      <p:sp>
        <p:nvSpPr>
          <p:cNvPr id="32771" name="Rectangle 2"/>
          <p:cNvSpPr>
            <a:spLocks noGrp="1" noChangeArrowheads="1"/>
          </p:cNvSpPr>
          <p:nvPr>
            <p:ph type="title" idx="4294967295"/>
          </p:nvPr>
        </p:nvSpPr>
        <p:spPr>
          <a:xfrm>
            <a:off x="378620" y="228600"/>
            <a:ext cx="8201025" cy="863600"/>
          </a:xfrm>
        </p:spPr>
        <p:txBody>
          <a:bodyPr>
            <a:normAutofit/>
          </a:bodyPr>
          <a:lstStyle/>
          <a:p>
            <a:pPr algn="ctr" eaLnBrk="1" hangingPunct="1"/>
            <a:r>
              <a:rPr lang="en-US" altLang="zh-CN" sz="3800" b="1" dirty="0">
                <a:ea typeface="宋体" panose="02010600030101010101" pitchFamily="2" charset="-122"/>
              </a:rPr>
              <a:t>Banker's Algorithm Summary</a:t>
            </a:r>
          </a:p>
        </p:txBody>
      </p:sp>
      <p:sp>
        <p:nvSpPr>
          <p:cNvPr id="32772" name="Rectangle 3"/>
          <p:cNvSpPr>
            <a:spLocks noGrp="1" noChangeArrowheads="1"/>
          </p:cNvSpPr>
          <p:nvPr>
            <p:ph type="body" idx="4294967295"/>
          </p:nvPr>
        </p:nvSpPr>
        <p:spPr>
          <a:xfrm>
            <a:off x="532606" y="1246747"/>
            <a:ext cx="7893051" cy="5154053"/>
          </a:xfrm>
        </p:spPr>
        <p:txBody>
          <a:bodyPr>
            <a:normAutofit lnSpcReduction="10000"/>
          </a:bodyPr>
          <a:lstStyle/>
          <a:p>
            <a:pPr algn="just" eaLnBrk="1" hangingPunct="1">
              <a:buFont typeface="Wingdings" panose="05000000000000000000" pitchFamily="2" charset="2"/>
              <a:buChar char="l"/>
            </a:pPr>
            <a:r>
              <a:rPr lang="en-US" altLang="zh-CN" sz="3600" b="1" dirty="0">
                <a:ea typeface="宋体" panose="02010600030101010101" pitchFamily="2" charset="-122"/>
              </a:rPr>
              <a:t>In theory : </a:t>
            </a:r>
            <a:r>
              <a:rPr lang="en-US" altLang="zh-CN" sz="3600" dirty="0">
                <a:ea typeface="宋体" panose="02010600030101010101" pitchFamily="2" charset="-122"/>
              </a:rPr>
              <a:t>the algorithm is wonderful.</a:t>
            </a:r>
          </a:p>
          <a:p>
            <a:pPr algn="just" eaLnBrk="1" hangingPunct="1">
              <a:buFontTx/>
              <a:buNone/>
            </a:pPr>
            <a:endParaRPr lang="en-US" altLang="zh-CN" sz="3600" dirty="0">
              <a:ea typeface="宋体" panose="02010600030101010101" pitchFamily="2" charset="-122"/>
            </a:endParaRPr>
          </a:p>
          <a:p>
            <a:pPr algn="just" eaLnBrk="1" hangingPunct="1">
              <a:buFont typeface="Wingdings" panose="05000000000000000000" pitchFamily="2" charset="2"/>
              <a:buChar char="l"/>
            </a:pPr>
            <a:r>
              <a:rPr lang="en-US" altLang="zh-CN" sz="3600" b="1" dirty="0">
                <a:ea typeface="宋体" panose="02010600030101010101" pitchFamily="2" charset="-122"/>
              </a:rPr>
              <a:t>In practice:</a:t>
            </a:r>
            <a:r>
              <a:rPr lang="en-US" altLang="zh-CN" sz="3600" dirty="0">
                <a:ea typeface="宋体" panose="02010600030101010101" pitchFamily="2" charset="-122"/>
              </a:rPr>
              <a:t> it is essentially useless because processes rarely know in advance what their maximum resource needs will be.</a:t>
            </a:r>
          </a:p>
          <a:p>
            <a:pPr algn="just" eaLnBrk="1" hangingPunct="1">
              <a:buFontTx/>
              <a:buNone/>
            </a:pPr>
            <a:endParaRPr lang="en-US" altLang="zh-CN" sz="3600" dirty="0">
              <a:ea typeface="宋体" panose="02010600030101010101" pitchFamily="2" charset="-122"/>
            </a:endParaRPr>
          </a:p>
          <a:p>
            <a:pPr algn="just" eaLnBrk="1" hangingPunct="1">
              <a:buFont typeface="Wingdings" panose="05000000000000000000" pitchFamily="2" charset="2"/>
              <a:buChar char="l"/>
            </a:pPr>
            <a:r>
              <a:rPr lang="en-US" altLang="zh-CN" sz="3600" dirty="0">
                <a:ea typeface="宋体" panose="02010600030101010101" pitchFamily="2" charset="-122"/>
              </a:rPr>
              <a:t>Thus, in practice, </a:t>
            </a:r>
            <a:r>
              <a:rPr lang="en-US" altLang="zh-CN" sz="3600" dirty="0">
                <a:solidFill>
                  <a:srgbClr val="FF0000"/>
                </a:solidFill>
                <a:ea typeface="宋体" panose="02010600030101010101" pitchFamily="2" charset="-122"/>
              </a:rPr>
              <a:t>few</a:t>
            </a:r>
            <a:r>
              <a:rPr lang="en-US" altLang="zh-CN" sz="3600" dirty="0">
                <a:ea typeface="宋体" panose="02010600030101010101" pitchFamily="2" charset="-122"/>
              </a:rPr>
              <a:t> systems use the banker’s algorithm for avoiding deadlocks.</a:t>
            </a:r>
          </a:p>
        </p:txBody>
      </p:sp>
    </p:spTree>
    <p:extLst>
      <p:ext uri="{BB962C8B-B14F-4D97-AF65-F5344CB8AC3E}">
        <p14:creationId xmlns:p14="http://schemas.microsoft.com/office/powerpoint/2010/main" val="33387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73433"/>
            <a:ext cx="9145588" cy="1508105"/>
          </a:xfrm>
          <a:prstGeom prst="rect">
            <a:avLst/>
          </a:prstGeom>
          <a:noFill/>
        </p:spPr>
        <p:txBody>
          <a:bodyPr wrap="square" rtlCol="0">
            <a:spAutoFit/>
          </a:bodyPr>
          <a:lstStyle/>
          <a:p>
            <a:pPr algn="ctr"/>
            <a:r>
              <a:rPr lang="en-US" altLang="zh-CN" sz="4600" b="1" dirty="0">
                <a:latin typeface="Times New Roman" panose="02020603050405020304" pitchFamily="18" charset="0"/>
                <a:ea typeface="宋体" panose="02010600030101010101" pitchFamily="2" charset="-122"/>
                <a:cs typeface="Times New Roman" panose="02020603050405020304" pitchFamily="18" charset="0"/>
              </a:rPr>
              <a:t>Computer Deadlock: </a:t>
            </a:r>
          </a:p>
          <a:p>
            <a:pPr algn="ctr"/>
            <a:r>
              <a:rPr lang="en-US" altLang="zh-CN" sz="4600" b="1" dirty="0">
                <a:latin typeface="Times New Roman" panose="02020603050405020304" pitchFamily="18" charset="0"/>
                <a:ea typeface="宋体" panose="02010600030101010101" pitchFamily="2" charset="-122"/>
                <a:cs typeface="Times New Roman" panose="02020603050405020304" pitchFamily="18" charset="0"/>
              </a:rPr>
              <a:t>What it is and how to model it</a:t>
            </a:r>
            <a:endParaRPr lang="en-US" sz="4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43B34AF-5E1E-4502-8E38-CCAB8BDF9665}"/>
              </a:ext>
            </a:extLst>
          </p:cNvPr>
          <p:cNvGrpSpPr/>
          <p:nvPr/>
        </p:nvGrpSpPr>
        <p:grpSpPr>
          <a:xfrm>
            <a:off x="1830817" y="2663425"/>
            <a:ext cx="2138723" cy="2453337"/>
            <a:chOff x="2217585" y="1610926"/>
            <a:chExt cx="4343400" cy="4114800"/>
          </a:xfrm>
        </p:grpSpPr>
        <p:sp>
          <p:nvSpPr>
            <p:cNvPr id="5" name="Rectangle 1028">
              <a:extLst>
                <a:ext uri="{FF2B5EF4-FFF2-40B4-BE49-F238E27FC236}">
                  <a16:creationId xmlns:a16="http://schemas.microsoft.com/office/drawing/2014/main" id="{C3F95BBA-7190-47E5-B833-F3F023E25A69}"/>
                </a:ext>
              </a:extLst>
            </p:cNvPr>
            <p:cNvSpPr>
              <a:spLocks noChangeArrowheads="1"/>
            </p:cNvSpPr>
            <p:nvPr/>
          </p:nvSpPr>
          <p:spPr bwMode="auto">
            <a:xfrm>
              <a:off x="3893985" y="1610926"/>
              <a:ext cx="2514600" cy="838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1029">
              <a:extLst>
                <a:ext uri="{FF2B5EF4-FFF2-40B4-BE49-F238E27FC236}">
                  <a16:creationId xmlns:a16="http://schemas.microsoft.com/office/drawing/2014/main" id="{1B5DB7F8-9D2A-47FF-83B6-89ACC849EA3C}"/>
                </a:ext>
              </a:extLst>
            </p:cNvPr>
            <p:cNvSpPr>
              <a:spLocks noChangeArrowheads="1"/>
            </p:cNvSpPr>
            <p:nvPr/>
          </p:nvSpPr>
          <p:spPr bwMode="auto">
            <a:xfrm>
              <a:off x="3436785" y="1687126"/>
              <a:ext cx="304800" cy="685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1030">
              <a:extLst>
                <a:ext uri="{FF2B5EF4-FFF2-40B4-BE49-F238E27FC236}">
                  <a16:creationId xmlns:a16="http://schemas.microsoft.com/office/drawing/2014/main" id="{4AF8F374-E375-4646-BE9C-B1038549AF36}"/>
                </a:ext>
              </a:extLst>
            </p:cNvPr>
            <p:cNvSpPr>
              <a:spLocks noChangeArrowheads="1"/>
            </p:cNvSpPr>
            <p:nvPr/>
          </p:nvSpPr>
          <p:spPr bwMode="auto">
            <a:xfrm>
              <a:off x="3360585" y="1687126"/>
              <a:ext cx="76200" cy="685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Oval 1031">
              <a:extLst>
                <a:ext uri="{FF2B5EF4-FFF2-40B4-BE49-F238E27FC236}">
                  <a16:creationId xmlns:a16="http://schemas.microsoft.com/office/drawing/2014/main" id="{02810F15-ABC5-4860-AEC1-B3CA8C804142}"/>
                </a:ext>
              </a:extLst>
            </p:cNvPr>
            <p:cNvSpPr>
              <a:spLocks noChangeArrowheads="1"/>
            </p:cNvSpPr>
            <p:nvPr/>
          </p:nvSpPr>
          <p:spPr bwMode="auto">
            <a:xfrm>
              <a:off x="3436785" y="23729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Oval 1032">
              <a:extLst>
                <a:ext uri="{FF2B5EF4-FFF2-40B4-BE49-F238E27FC236}">
                  <a16:creationId xmlns:a16="http://schemas.microsoft.com/office/drawing/2014/main" id="{1011F826-E19B-44FA-B225-3310D6E84049}"/>
                </a:ext>
              </a:extLst>
            </p:cNvPr>
            <p:cNvSpPr>
              <a:spLocks noChangeArrowheads="1"/>
            </p:cNvSpPr>
            <p:nvPr/>
          </p:nvSpPr>
          <p:spPr bwMode="auto">
            <a:xfrm>
              <a:off x="4046385" y="24491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Oval 1033">
              <a:extLst>
                <a:ext uri="{FF2B5EF4-FFF2-40B4-BE49-F238E27FC236}">
                  <a16:creationId xmlns:a16="http://schemas.microsoft.com/office/drawing/2014/main" id="{4F2D176C-F79E-428A-8171-C442D6C9C4EF}"/>
                </a:ext>
              </a:extLst>
            </p:cNvPr>
            <p:cNvSpPr>
              <a:spLocks noChangeArrowheads="1"/>
            </p:cNvSpPr>
            <p:nvPr/>
          </p:nvSpPr>
          <p:spPr bwMode="auto">
            <a:xfrm>
              <a:off x="4351185" y="24491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Oval 1034">
              <a:extLst>
                <a:ext uri="{FF2B5EF4-FFF2-40B4-BE49-F238E27FC236}">
                  <a16:creationId xmlns:a16="http://schemas.microsoft.com/office/drawing/2014/main" id="{A133B689-93A6-411F-8A2F-7F10F7160D50}"/>
                </a:ext>
              </a:extLst>
            </p:cNvPr>
            <p:cNvSpPr>
              <a:spLocks noChangeArrowheads="1"/>
            </p:cNvSpPr>
            <p:nvPr/>
          </p:nvSpPr>
          <p:spPr bwMode="auto">
            <a:xfrm>
              <a:off x="6027585" y="24491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Oval 1035">
              <a:extLst>
                <a:ext uri="{FF2B5EF4-FFF2-40B4-BE49-F238E27FC236}">
                  <a16:creationId xmlns:a16="http://schemas.microsoft.com/office/drawing/2014/main" id="{87C5B19A-8F73-4F51-808F-6A1BA3999F1C}"/>
                </a:ext>
              </a:extLst>
            </p:cNvPr>
            <p:cNvSpPr>
              <a:spLocks noChangeArrowheads="1"/>
            </p:cNvSpPr>
            <p:nvPr/>
          </p:nvSpPr>
          <p:spPr bwMode="auto">
            <a:xfrm>
              <a:off x="5722785" y="24491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036">
              <a:extLst>
                <a:ext uri="{FF2B5EF4-FFF2-40B4-BE49-F238E27FC236}">
                  <a16:creationId xmlns:a16="http://schemas.microsoft.com/office/drawing/2014/main" id="{A8E4596E-D15E-40C3-AB83-4810B2DA0528}"/>
                </a:ext>
              </a:extLst>
            </p:cNvPr>
            <p:cNvSpPr>
              <a:spLocks noChangeArrowheads="1"/>
            </p:cNvSpPr>
            <p:nvPr/>
          </p:nvSpPr>
          <p:spPr bwMode="auto">
            <a:xfrm flipH="1">
              <a:off x="2369985" y="4811326"/>
              <a:ext cx="2514600" cy="8382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037">
              <a:extLst>
                <a:ext uri="{FF2B5EF4-FFF2-40B4-BE49-F238E27FC236}">
                  <a16:creationId xmlns:a16="http://schemas.microsoft.com/office/drawing/2014/main" id="{3257FB73-1E60-4F6F-A52A-0B5064C649AA}"/>
                </a:ext>
              </a:extLst>
            </p:cNvPr>
            <p:cNvSpPr>
              <a:spLocks noChangeArrowheads="1"/>
            </p:cNvSpPr>
            <p:nvPr/>
          </p:nvSpPr>
          <p:spPr bwMode="auto">
            <a:xfrm flipH="1">
              <a:off x="5036985" y="4887526"/>
              <a:ext cx="304800" cy="6858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038">
              <a:extLst>
                <a:ext uri="{FF2B5EF4-FFF2-40B4-BE49-F238E27FC236}">
                  <a16:creationId xmlns:a16="http://schemas.microsoft.com/office/drawing/2014/main" id="{0DD2DEF0-2879-4669-9730-CE55872324DC}"/>
                </a:ext>
              </a:extLst>
            </p:cNvPr>
            <p:cNvSpPr>
              <a:spLocks noChangeArrowheads="1"/>
            </p:cNvSpPr>
            <p:nvPr/>
          </p:nvSpPr>
          <p:spPr bwMode="auto">
            <a:xfrm flipH="1">
              <a:off x="5341785" y="4887526"/>
              <a:ext cx="76200" cy="6858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1039">
              <a:extLst>
                <a:ext uri="{FF2B5EF4-FFF2-40B4-BE49-F238E27FC236}">
                  <a16:creationId xmlns:a16="http://schemas.microsoft.com/office/drawing/2014/main" id="{7E2C73C9-8319-4910-9B5E-38B0865FA8EA}"/>
                </a:ext>
              </a:extLst>
            </p:cNvPr>
            <p:cNvSpPr>
              <a:spLocks noChangeArrowheads="1"/>
            </p:cNvSpPr>
            <p:nvPr/>
          </p:nvSpPr>
          <p:spPr bwMode="auto">
            <a:xfrm flipH="1">
              <a:off x="5113185" y="55733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Oval 1040">
              <a:extLst>
                <a:ext uri="{FF2B5EF4-FFF2-40B4-BE49-F238E27FC236}">
                  <a16:creationId xmlns:a16="http://schemas.microsoft.com/office/drawing/2014/main" id="{2900C0F1-DA79-4A46-95C9-843E33A5F272}"/>
                </a:ext>
              </a:extLst>
            </p:cNvPr>
            <p:cNvSpPr>
              <a:spLocks noChangeArrowheads="1"/>
            </p:cNvSpPr>
            <p:nvPr/>
          </p:nvSpPr>
          <p:spPr bwMode="auto">
            <a:xfrm flipH="1">
              <a:off x="4503585" y="56495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1041">
              <a:extLst>
                <a:ext uri="{FF2B5EF4-FFF2-40B4-BE49-F238E27FC236}">
                  <a16:creationId xmlns:a16="http://schemas.microsoft.com/office/drawing/2014/main" id="{952F968D-2D23-40FB-A512-2BBB21245C2F}"/>
                </a:ext>
              </a:extLst>
            </p:cNvPr>
            <p:cNvSpPr>
              <a:spLocks noChangeArrowheads="1"/>
            </p:cNvSpPr>
            <p:nvPr/>
          </p:nvSpPr>
          <p:spPr bwMode="auto">
            <a:xfrm flipH="1">
              <a:off x="4198785" y="56495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Oval 1042">
              <a:extLst>
                <a:ext uri="{FF2B5EF4-FFF2-40B4-BE49-F238E27FC236}">
                  <a16:creationId xmlns:a16="http://schemas.microsoft.com/office/drawing/2014/main" id="{8AD9E852-9D11-43F2-9AA9-ECEF7F860724}"/>
                </a:ext>
              </a:extLst>
            </p:cNvPr>
            <p:cNvSpPr>
              <a:spLocks noChangeArrowheads="1"/>
            </p:cNvSpPr>
            <p:nvPr/>
          </p:nvSpPr>
          <p:spPr bwMode="auto">
            <a:xfrm flipH="1">
              <a:off x="2522385" y="56495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Oval 1043">
              <a:extLst>
                <a:ext uri="{FF2B5EF4-FFF2-40B4-BE49-F238E27FC236}">
                  <a16:creationId xmlns:a16="http://schemas.microsoft.com/office/drawing/2014/main" id="{7B751732-E280-4320-885D-BF4CFA48A275}"/>
                </a:ext>
              </a:extLst>
            </p:cNvPr>
            <p:cNvSpPr>
              <a:spLocks noChangeArrowheads="1"/>
            </p:cNvSpPr>
            <p:nvPr/>
          </p:nvSpPr>
          <p:spPr bwMode="auto">
            <a:xfrm flipH="1">
              <a:off x="2827185" y="56495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Rectangle 1044">
              <a:extLst>
                <a:ext uri="{FF2B5EF4-FFF2-40B4-BE49-F238E27FC236}">
                  <a16:creationId xmlns:a16="http://schemas.microsoft.com/office/drawing/2014/main" id="{02B1DA27-7A8E-4226-B436-0BAB4A928F3C}"/>
                </a:ext>
              </a:extLst>
            </p:cNvPr>
            <p:cNvSpPr>
              <a:spLocks noChangeArrowheads="1"/>
            </p:cNvSpPr>
            <p:nvPr/>
          </p:nvSpPr>
          <p:spPr bwMode="auto">
            <a:xfrm rot="5400000" flipH="1">
              <a:off x="1455585" y="2449126"/>
              <a:ext cx="25146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1045">
              <a:extLst>
                <a:ext uri="{FF2B5EF4-FFF2-40B4-BE49-F238E27FC236}">
                  <a16:creationId xmlns:a16="http://schemas.microsoft.com/office/drawing/2014/main" id="{32428C2F-6B4D-4196-A455-16706B7DEC2E}"/>
                </a:ext>
              </a:extLst>
            </p:cNvPr>
            <p:cNvSpPr>
              <a:spLocks noChangeArrowheads="1"/>
            </p:cNvSpPr>
            <p:nvPr/>
          </p:nvSpPr>
          <p:spPr bwMode="auto">
            <a:xfrm rot="5400000" flipH="1">
              <a:off x="2560485" y="4087426"/>
              <a:ext cx="3048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Rectangle 1046">
              <a:extLst>
                <a:ext uri="{FF2B5EF4-FFF2-40B4-BE49-F238E27FC236}">
                  <a16:creationId xmlns:a16="http://schemas.microsoft.com/office/drawing/2014/main" id="{2832B972-A934-4174-B96E-E50649578A00}"/>
                </a:ext>
              </a:extLst>
            </p:cNvPr>
            <p:cNvSpPr>
              <a:spLocks noChangeArrowheads="1"/>
            </p:cNvSpPr>
            <p:nvPr/>
          </p:nvSpPr>
          <p:spPr bwMode="auto">
            <a:xfrm rot="5400000" flipH="1">
              <a:off x="2674785" y="4277926"/>
              <a:ext cx="762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Oval 1047">
              <a:extLst>
                <a:ext uri="{FF2B5EF4-FFF2-40B4-BE49-F238E27FC236}">
                  <a16:creationId xmlns:a16="http://schemas.microsoft.com/office/drawing/2014/main" id="{839F5BB9-E92E-43C4-B7F9-8D2B4EB951CA}"/>
                </a:ext>
              </a:extLst>
            </p:cNvPr>
            <p:cNvSpPr>
              <a:spLocks noChangeArrowheads="1"/>
            </p:cNvSpPr>
            <p:nvPr/>
          </p:nvSpPr>
          <p:spPr bwMode="auto">
            <a:xfrm rot="5400000" flipH="1">
              <a:off x="2217585" y="44303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Oval 1048">
              <a:extLst>
                <a:ext uri="{FF2B5EF4-FFF2-40B4-BE49-F238E27FC236}">
                  <a16:creationId xmlns:a16="http://schemas.microsoft.com/office/drawing/2014/main" id="{86F895CA-F861-41F5-B5F9-E0BCD725AA39}"/>
                </a:ext>
              </a:extLst>
            </p:cNvPr>
            <p:cNvSpPr>
              <a:spLocks noChangeArrowheads="1"/>
            </p:cNvSpPr>
            <p:nvPr/>
          </p:nvSpPr>
          <p:spPr bwMode="auto">
            <a:xfrm rot="5400000" flipH="1">
              <a:off x="2141385" y="38207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Oval 1049">
              <a:extLst>
                <a:ext uri="{FF2B5EF4-FFF2-40B4-BE49-F238E27FC236}">
                  <a16:creationId xmlns:a16="http://schemas.microsoft.com/office/drawing/2014/main" id="{4423EEBD-FDEA-46B0-8C11-26A7E4B88911}"/>
                </a:ext>
              </a:extLst>
            </p:cNvPr>
            <p:cNvSpPr>
              <a:spLocks noChangeArrowheads="1"/>
            </p:cNvSpPr>
            <p:nvPr/>
          </p:nvSpPr>
          <p:spPr bwMode="auto">
            <a:xfrm rot="5400000" flipH="1">
              <a:off x="2141385" y="35159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Oval 1050">
              <a:extLst>
                <a:ext uri="{FF2B5EF4-FFF2-40B4-BE49-F238E27FC236}">
                  <a16:creationId xmlns:a16="http://schemas.microsoft.com/office/drawing/2014/main" id="{B64FFAD6-23B7-4D5A-AC02-D26E8581A9E2}"/>
                </a:ext>
              </a:extLst>
            </p:cNvPr>
            <p:cNvSpPr>
              <a:spLocks noChangeArrowheads="1"/>
            </p:cNvSpPr>
            <p:nvPr/>
          </p:nvSpPr>
          <p:spPr bwMode="auto">
            <a:xfrm rot="5400000" flipH="1">
              <a:off x="2141385" y="18395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Oval 1051">
              <a:extLst>
                <a:ext uri="{FF2B5EF4-FFF2-40B4-BE49-F238E27FC236}">
                  <a16:creationId xmlns:a16="http://schemas.microsoft.com/office/drawing/2014/main" id="{AB61A345-0AB1-4AB6-A621-061F543222DE}"/>
                </a:ext>
              </a:extLst>
            </p:cNvPr>
            <p:cNvSpPr>
              <a:spLocks noChangeArrowheads="1"/>
            </p:cNvSpPr>
            <p:nvPr/>
          </p:nvSpPr>
          <p:spPr bwMode="auto">
            <a:xfrm rot="5400000" flipH="1">
              <a:off x="2141385" y="2144326"/>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1052">
              <a:extLst>
                <a:ext uri="{FF2B5EF4-FFF2-40B4-BE49-F238E27FC236}">
                  <a16:creationId xmlns:a16="http://schemas.microsoft.com/office/drawing/2014/main" id="{91723156-0683-4FDC-9DC4-B2E3796FAB32}"/>
                </a:ext>
              </a:extLst>
            </p:cNvPr>
            <p:cNvSpPr>
              <a:spLocks noChangeArrowheads="1"/>
            </p:cNvSpPr>
            <p:nvPr/>
          </p:nvSpPr>
          <p:spPr bwMode="auto">
            <a:xfrm rot="16200000" flipH="1">
              <a:off x="4808385" y="4047739"/>
              <a:ext cx="2514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Rectangle 1053">
              <a:extLst>
                <a:ext uri="{FF2B5EF4-FFF2-40B4-BE49-F238E27FC236}">
                  <a16:creationId xmlns:a16="http://schemas.microsoft.com/office/drawing/2014/main" id="{6F53F06B-1FB6-4A80-B032-C9EBFBB0C3F1}"/>
                </a:ext>
              </a:extLst>
            </p:cNvPr>
            <p:cNvSpPr>
              <a:spLocks noChangeArrowheads="1"/>
            </p:cNvSpPr>
            <p:nvPr/>
          </p:nvSpPr>
          <p:spPr bwMode="auto">
            <a:xfrm rot="16200000" flipH="1">
              <a:off x="5913285" y="2561839"/>
              <a:ext cx="304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Rectangle 1054">
              <a:extLst>
                <a:ext uri="{FF2B5EF4-FFF2-40B4-BE49-F238E27FC236}">
                  <a16:creationId xmlns:a16="http://schemas.microsoft.com/office/drawing/2014/main" id="{6E472A8A-2647-4D54-9D45-1DB60951B886}"/>
                </a:ext>
              </a:extLst>
            </p:cNvPr>
            <p:cNvSpPr>
              <a:spLocks noChangeArrowheads="1"/>
            </p:cNvSpPr>
            <p:nvPr/>
          </p:nvSpPr>
          <p:spPr bwMode="auto">
            <a:xfrm rot="16200000" flipH="1">
              <a:off x="6027585" y="2371339"/>
              <a:ext cx="76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Oval 1055">
              <a:extLst>
                <a:ext uri="{FF2B5EF4-FFF2-40B4-BE49-F238E27FC236}">
                  <a16:creationId xmlns:a16="http://schemas.microsoft.com/office/drawing/2014/main" id="{8466F99C-DC48-4D89-9422-6FD8231CBD1C}"/>
                </a:ext>
              </a:extLst>
            </p:cNvPr>
            <p:cNvSpPr>
              <a:spLocks noChangeArrowheads="1"/>
            </p:cNvSpPr>
            <p:nvPr/>
          </p:nvSpPr>
          <p:spPr bwMode="auto">
            <a:xfrm rot="16200000" flipH="1">
              <a:off x="6332385" y="2828539"/>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Oval 1056">
              <a:extLst>
                <a:ext uri="{FF2B5EF4-FFF2-40B4-BE49-F238E27FC236}">
                  <a16:creationId xmlns:a16="http://schemas.microsoft.com/office/drawing/2014/main" id="{412535DA-8D1A-405B-9E14-46DEF7904394}"/>
                </a:ext>
              </a:extLst>
            </p:cNvPr>
            <p:cNvSpPr>
              <a:spLocks noChangeArrowheads="1"/>
            </p:cNvSpPr>
            <p:nvPr/>
          </p:nvSpPr>
          <p:spPr bwMode="auto">
            <a:xfrm rot="16200000" flipH="1">
              <a:off x="6408585" y="3438139"/>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Oval 1057">
              <a:extLst>
                <a:ext uri="{FF2B5EF4-FFF2-40B4-BE49-F238E27FC236}">
                  <a16:creationId xmlns:a16="http://schemas.microsoft.com/office/drawing/2014/main" id="{7C51D2DD-D017-4B31-A041-43321C0B2B6B}"/>
                </a:ext>
              </a:extLst>
            </p:cNvPr>
            <p:cNvSpPr>
              <a:spLocks noChangeArrowheads="1"/>
            </p:cNvSpPr>
            <p:nvPr/>
          </p:nvSpPr>
          <p:spPr bwMode="auto">
            <a:xfrm rot="16200000" flipH="1">
              <a:off x="6408585" y="3742939"/>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Oval 1058">
              <a:extLst>
                <a:ext uri="{FF2B5EF4-FFF2-40B4-BE49-F238E27FC236}">
                  <a16:creationId xmlns:a16="http://schemas.microsoft.com/office/drawing/2014/main" id="{F0882A75-AD77-473C-A8AB-F95FF03CFB5A}"/>
                </a:ext>
              </a:extLst>
            </p:cNvPr>
            <p:cNvSpPr>
              <a:spLocks noChangeArrowheads="1"/>
            </p:cNvSpPr>
            <p:nvPr/>
          </p:nvSpPr>
          <p:spPr bwMode="auto">
            <a:xfrm rot="16200000" flipH="1">
              <a:off x="6408585" y="5419339"/>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Oval 1059">
              <a:extLst>
                <a:ext uri="{FF2B5EF4-FFF2-40B4-BE49-F238E27FC236}">
                  <a16:creationId xmlns:a16="http://schemas.microsoft.com/office/drawing/2014/main" id="{4C7707C6-8D2A-4738-8AC7-FD051DDB20AB}"/>
                </a:ext>
              </a:extLst>
            </p:cNvPr>
            <p:cNvSpPr>
              <a:spLocks noChangeArrowheads="1"/>
            </p:cNvSpPr>
            <p:nvPr/>
          </p:nvSpPr>
          <p:spPr bwMode="auto">
            <a:xfrm rot="16200000" flipH="1">
              <a:off x="6408585" y="5114539"/>
              <a:ext cx="2286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8" name="Group 37">
            <a:extLst>
              <a:ext uri="{FF2B5EF4-FFF2-40B4-BE49-F238E27FC236}">
                <a16:creationId xmlns:a16="http://schemas.microsoft.com/office/drawing/2014/main" id="{31384BDB-0397-4AD4-A20A-B21EC7DE4C8E}"/>
              </a:ext>
            </a:extLst>
          </p:cNvPr>
          <p:cNvGrpSpPr/>
          <p:nvPr/>
        </p:nvGrpSpPr>
        <p:grpSpPr>
          <a:xfrm>
            <a:off x="4323931" y="2574168"/>
            <a:ext cx="3118716" cy="2472563"/>
            <a:chOff x="520072" y="2901012"/>
            <a:chExt cx="8104715" cy="4279901"/>
          </a:xfrm>
        </p:grpSpPr>
        <p:graphicFrame>
          <p:nvGraphicFramePr>
            <p:cNvPr id="39" name="Object 6">
              <a:hlinkClick r:id="" action="ppaction://ole?verb=0"/>
              <a:extLst>
                <a:ext uri="{FF2B5EF4-FFF2-40B4-BE49-F238E27FC236}">
                  <a16:creationId xmlns:a16="http://schemas.microsoft.com/office/drawing/2014/main" id="{382AEA30-E198-42C0-B12E-F8EB2FD33DDD}"/>
                </a:ext>
              </a:extLst>
            </p:cNvPr>
            <p:cNvGraphicFramePr>
              <a:graphicFrameLocks/>
            </p:cNvGraphicFramePr>
            <p:nvPr/>
          </p:nvGraphicFramePr>
          <p:xfrm>
            <a:off x="520072" y="2901012"/>
            <a:ext cx="7772399" cy="4279901"/>
          </p:xfrm>
          <a:graphic>
            <a:graphicData uri="http://schemas.openxmlformats.org/presentationml/2006/ole">
              <mc:AlternateContent xmlns:mc="http://schemas.openxmlformats.org/markup-compatibility/2006">
                <mc:Choice xmlns:v="urn:schemas-microsoft-com:vml" Requires="v">
                  <p:oleObj spid="_x0000_s1169" name="Microsoft ClipArt Gallery" r:id="rId3" imgW="7238880" imgH="4292280" progId="MS_ClipArt_Gallery">
                    <p:embed/>
                  </p:oleObj>
                </mc:Choice>
                <mc:Fallback>
                  <p:oleObj name="Microsoft ClipArt Gallery" r:id="rId3" imgW="7238880" imgH="4292280" progId="MS_ClipArt_Gallery">
                    <p:embed/>
                    <p:pic>
                      <p:nvPicPr>
                        <p:cNvPr id="39" name="Object 6">
                          <a:hlinkClick r:id="" action="ppaction://ole?verb=0"/>
                          <a:extLst>
                            <a:ext uri="{FF2B5EF4-FFF2-40B4-BE49-F238E27FC236}">
                              <a16:creationId xmlns:a16="http://schemas.microsoft.com/office/drawing/2014/main" id="{382AEA30-E198-42C0-B12E-F8EB2FD33DD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72" y="2901012"/>
                          <a:ext cx="7772399" cy="42799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 name="Object 7">
              <a:hlinkClick r:id="" action="ppaction://ole?verb=0"/>
              <a:extLst>
                <a:ext uri="{FF2B5EF4-FFF2-40B4-BE49-F238E27FC236}">
                  <a16:creationId xmlns:a16="http://schemas.microsoft.com/office/drawing/2014/main" id="{F5743F06-8FD0-462D-B870-C2BA3E40A61C}"/>
                </a:ext>
              </a:extLst>
            </p:cNvPr>
            <p:cNvGraphicFramePr>
              <a:graphicFrameLocks/>
            </p:cNvGraphicFramePr>
            <p:nvPr/>
          </p:nvGraphicFramePr>
          <p:xfrm>
            <a:off x="6075262" y="3554469"/>
            <a:ext cx="2549525" cy="687389"/>
          </p:xfrm>
          <a:graphic>
            <a:graphicData uri="http://schemas.openxmlformats.org/presentationml/2006/ole">
              <mc:AlternateContent xmlns:mc="http://schemas.openxmlformats.org/markup-compatibility/2006">
                <mc:Choice xmlns:v="urn:schemas-microsoft-com:vml" Requires="v">
                  <p:oleObj spid="_x0000_s1170" name="Microsoft ClipArt Gallery" r:id="rId5" imgW="4927320" imgH="1346040" progId="MS_ClipArt_Gallery">
                    <p:embed/>
                  </p:oleObj>
                </mc:Choice>
                <mc:Fallback>
                  <p:oleObj name="Microsoft ClipArt Gallery" r:id="rId5" imgW="4927320" imgH="1346040" progId="MS_ClipArt_Gallery">
                    <p:embed/>
                    <p:pic>
                      <p:nvPicPr>
                        <p:cNvPr id="40" name="Object 7">
                          <a:hlinkClick r:id="" action="ppaction://ole?verb=0"/>
                          <a:extLst>
                            <a:ext uri="{FF2B5EF4-FFF2-40B4-BE49-F238E27FC236}">
                              <a16:creationId xmlns:a16="http://schemas.microsoft.com/office/drawing/2014/main" id="{F5743F06-8FD0-462D-B870-C2BA3E40A61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262" y="3554469"/>
                          <a:ext cx="2549525" cy="687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 name="Object 8">
              <a:hlinkClick r:id="" action="ppaction://ole?verb=0"/>
              <a:extLst>
                <a:ext uri="{FF2B5EF4-FFF2-40B4-BE49-F238E27FC236}">
                  <a16:creationId xmlns:a16="http://schemas.microsoft.com/office/drawing/2014/main" id="{E29329F6-FE18-44DF-906D-A5BE34E32C73}"/>
                </a:ext>
              </a:extLst>
            </p:cNvPr>
            <p:cNvGraphicFramePr>
              <a:graphicFrameLocks/>
            </p:cNvGraphicFramePr>
            <p:nvPr/>
          </p:nvGraphicFramePr>
          <p:xfrm>
            <a:off x="1338263" y="3596843"/>
            <a:ext cx="1704975" cy="673101"/>
          </p:xfrm>
          <a:graphic>
            <a:graphicData uri="http://schemas.openxmlformats.org/presentationml/2006/ole">
              <mc:AlternateContent xmlns:mc="http://schemas.openxmlformats.org/markup-compatibility/2006">
                <mc:Choice xmlns:v="urn:schemas-microsoft-com:vml" Requires="v">
                  <p:oleObj spid="_x0000_s1171" name="Microsoft ClipArt Gallery" r:id="rId7" imgW="8584920" imgH="3429000" progId="MS_ClipArt_Gallery">
                    <p:embed/>
                  </p:oleObj>
                </mc:Choice>
                <mc:Fallback>
                  <p:oleObj name="Microsoft ClipArt Gallery" r:id="rId7" imgW="8584920" imgH="3429000" progId="MS_ClipArt_Gallery">
                    <p:embed/>
                    <p:pic>
                      <p:nvPicPr>
                        <p:cNvPr id="41" name="Object 8">
                          <a:hlinkClick r:id="" action="ppaction://ole?verb=0"/>
                          <a:extLst>
                            <a:ext uri="{FF2B5EF4-FFF2-40B4-BE49-F238E27FC236}">
                              <a16:creationId xmlns:a16="http://schemas.microsoft.com/office/drawing/2014/main" id="{E29329F6-FE18-44DF-906D-A5BE34E32C7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263" y="3596843"/>
                          <a:ext cx="1704975" cy="6731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Tree>
    <p:extLst>
      <p:ext uri="{BB962C8B-B14F-4D97-AF65-F5344CB8AC3E}">
        <p14:creationId xmlns:p14="http://schemas.microsoft.com/office/powerpoint/2010/main" val="245541515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713713" y="6400800"/>
            <a:ext cx="4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ＭＳ Ｐゴシック" charset="0"/>
              </a:defRPr>
            </a:lvl9pPr>
          </a:lstStyle>
          <a:p>
            <a:pPr algn="r" eaLnBrk="1" hangingPunct="1"/>
            <a:fld id="{5D21E499-7591-C642-B3AE-03514FA211F4}" type="slidenum">
              <a:rPr lang="zh-CN" altLang="en-US" sz="1600">
                <a:ea typeface="宋体" charset="0"/>
                <a:cs typeface="宋体" charset="0"/>
              </a:rPr>
              <a:pPr algn="r" eaLnBrk="1" hangingPunct="1"/>
              <a:t>50</a:t>
            </a:fld>
            <a:endParaRPr lang="zh-CN" altLang="en-US" sz="1600">
              <a:ea typeface="宋体" charset="0"/>
              <a:cs typeface="宋体" charset="0"/>
            </a:endParaRPr>
          </a:p>
        </p:txBody>
      </p:sp>
      <p:sp>
        <p:nvSpPr>
          <p:cNvPr id="16387" name="Rectangle 2"/>
          <p:cNvSpPr>
            <a:spLocks noGrp="1" noChangeArrowheads="1"/>
          </p:cNvSpPr>
          <p:nvPr>
            <p:ph type="title" idx="4294967295"/>
          </p:nvPr>
        </p:nvSpPr>
        <p:spPr/>
        <p:txBody>
          <a:bodyPr>
            <a:normAutofit/>
          </a:bodyPr>
          <a:lstStyle/>
          <a:p>
            <a:pPr algn="ctr" eaLnBrk="1" hangingPunct="1"/>
            <a:r>
              <a:rPr lang="en-US" altLang="zh-CN" sz="3800" b="1" dirty="0">
                <a:solidFill>
                  <a:srgbClr val="003399"/>
                </a:solidFill>
                <a:ea typeface="宋体" charset="0"/>
                <a:cs typeface="宋体" charset="0"/>
              </a:rPr>
              <a:t>Check points</a:t>
            </a:r>
            <a:endParaRPr lang="en-US" sz="3800" b="1" dirty="0">
              <a:solidFill>
                <a:srgbClr val="003399"/>
              </a:solidFill>
              <a:ea typeface="宋体" charset="0"/>
              <a:cs typeface="宋体" charset="0"/>
            </a:endParaRPr>
          </a:p>
        </p:txBody>
      </p:sp>
      <p:sp>
        <p:nvSpPr>
          <p:cNvPr id="16388" name="Rectangle 3"/>
          <p:cNvSpPr>
            <a:spLocks noGrp="1" noChangeArrowheads="1"/>
          </p:cNvSpPr>
          <p:nvPr>
            <p:ph type="body" idx="4294967295"/>
          </p:nvPr>
        </p:nvSpPr>
        <p:spPr>
          <a:xfrm>
            <a:off x="628759" y="1825625"/>
            <a:ext cx="8163874" cy="4351338"/>
          </a:xfrm>
        </p:spPr>
        <p:txBody>
          <a:bodyPr>
            <a:normAutofit/>
          </a:bodyPr>
          <a:lstStyle/>
          <a:p>
            <a:pPr eaLnBrk="1" hangingPunct="1">
              <a:buFont typeface="Wingdings" panose="05000000000000000000" pitchFamily="2" charset="2"/>
              <a:buChar char="l"/>
            </a:pPr>
            <a:r>
              <a:rPr lang="en-US" sz="2800" dirty="0">
                <a:ea typeface="宋体" charset="0"/>
                <a:cs typeface="宋体" charset="0"/>
              </a:rPr>
              <a:t>What is deadlock?</a:t>
            </a:r>
            <a:endParaRPr lang="en-US" sz="2800" dirty="0">
              <a:ea typeface="宋体" charset="0"/>
              <a:cs typeface="宋体" charset="0"/>
              <a:sym typeface="Symbol" charset="0"/>
            </a:endParaRPr>
          </a:p>
          <a:p>
            <a:pPr eaLnBrk="1" hangingPunct="1">
              <a:buFont typeface="Wingdings" panose="05000000000000000000" pitchFamily="2" charset="2"/>
              <a:buChar char="l"/>
            </a:pPr>
            <a:r>
              <a:rPr lang="en-US" sz="2800" dirty="0">
                <a:ea typeface="宋体" charset="0"/>
                <a:cs typeface="宋体" charset="0"/>
                <a:sym typeface="Symbol" charset="0"/>
              </a:rPr>
              <a:t>What is resource in computer?</a:t>
            </a:r>
          </a:p>
          <a:p>
            <a:pPr eaLnBrk="1" hangingPunct="1">
              <a:buFont typeface="Wingdings" panose="05000000000000000000" pitchFamily="2" charset="2"/>
              <a:buChar char="l"/>
            </a:pPr>
            <a:r>
              <a:rPr lang="en-US" sz="2800" dirty="0">
                <a:ea typeface="宋体" charset="0"/>
                <a:cs typeface="宋体" charset="0"/>
                <a:sym typeface="Symbol" charset="0"/>
              </a:rPr>
              <a:t>What are the four conditions for a deadlock to occur?</a:t>
            </a:r>
          </a:p>
          <a:p>
            <a:pPr eaLnBrk="1" hangingPunct="1">
              <a:buFont typeface="Wingdings" panose="05000000000000000000" pitchFamily="2" charset="2"/>
              <a:buChar char="l"/>
            </a:pPr>
            <a:r>
              <a:rPr lang="en-US" altLang="zh-CN" sz="2800" dirty="0">
                <a:ea typeface="宋体" charset="0"/>
                <a:cs typeface="宋体" charset="0"/>
                <a:sym typeface="Symbol" charset="0"/>
              </a:rPr>
              <a:t>How to detect deadlock?</a:t>
            </a:r>
          </a:p>
          <a:p>
            <a:pPr eaLnBrk="1" hangingPunct="1">
              <a:buFont typeface="Wingdings" panose="05000000000000000000" pitchFamily="2" charset="2"/>
              <a:buChar char="l"/>
            </a:pPr>
            <a:r>
              <a:rPr lang="en-US" altLang="zh-CN" sz="2800" dirty="0">
                <a:ea typeface="宋体" charset="0"/>
                <a:cs typeface="宋体" charset="0"/>
                <a:sym typeface="Symbol" charset="0"/>
              </a:rPr>
              <a:t>How to recovery from deadlock?</a:t>
            </a:r>
          </a:p>
          <a:p>
            <a:pPr eaLnBrk="1" hangingPunct="1">
              <a:buFont typeface="Wingdings" panose="05000000000000000000" pitchFamily="2" charset="2"/>
              <a:buChar char="l"/>
            </a:pPr>
            <a:endParaRPr lang="en-US" sz="2800" dirty="0">
              <a:ea typeface="宋体" charset="0"/>
              <a:cs typeface="宋体" charset="0"/>
              <a:sym typeface="Symbol" charset="0"/>
            </a:endParaRPr>
          </a:p>
          <a:p>
            <a:pPr eaLnBrk="1" hangingPunct="1">
              <a:buFont typeface="Wingdings" panose="05000000000000000000" pitchFamily="2" charset="2"/>
              <a:buChar char="l"/>
            </a:pPr>
            <a:endParaRPr lang="en-US" sz="2800" dirty="0">
              <a:ea typeface="宋体" charset="0"/>
              <a:cs typeface="宋体" charset="0"/>
              <a:sym typeface="Symbol" charset="0"/>
            </a:endParaRPr>
          </a:p>
          <a:p>
            <a:pPr eaLnBrk="1" hangingPunct="1">
              <a:buFont typeface="Wingdings" panose="05000000000000000000" pitchFamily="2" charset="2"/>
              <a:buChar char="l"/>
            </a:pPr>
            <a:endParaRPr lang="en-US" sz="2800" dirty="0">
              <a:ea typeface="宋体" charset="0"/>
              <a:cs typeface="宋体" charset="0"/>
              <a:sym typeface="Symbol" charset="0"/>
            </a:endParaRPr>
          </a:p>
          <a:p>
            <a:pPr eaLnBrk="1" hangingPunct="1">
              <a:buFont typeface="Wingdings" panose="05000000000000000000" pitchFamily="2" charset="2"/>
              <a:buChar char="l"/>
            </a:pPr>
            <a:endParaRPr lang="en-US" sz="2800" dirty="0">
              <a:ea typeface="宋体" charset="0"/>
              <a:cs typeface="宋体" charset="0"/>
              <a:sym typeface="Symbol" charset="0"/>
            </a:endParaRPr>
          </a:p>
          <a:p>
            <a:pPr eaLnBrk="1" hangingPunct="1">
              <a:buFont typeface="Wingdings" panose="05000000000000000000" pitchFamily="2" charset="2"/>
              <a:buChar char="l"/>
            </a:pPr>
            <a:endParaRPr lang="en-US" sz="2800" dirty="0">
              <a:ea typeface="宋体" charset="0"/>
              <a:cs typeface="宋体" charset="0"/>
              <a:sym typeface="Symbol" charset="0"/>
            </a:endParaRPr>
          </a:p>
        </p:txBody>
      </p:sp>
    </p:spTree>
    <p:extLst>
      <p:ext uri="{BB962C8B-B14F-4D97-AF65-F5344CB8AC3E}">
        <p14:creationId xmlns:p14="http://schemas.microsoft.com/office/powerpoint/2010/main" val="25366433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424941" y="6972021"/>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6</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834232" y="198438"/>
            <a:ext cx="7772400" cy="844550"/>
          </a:xfrm>
        </p:spPr>
        <p:txBody>
          <a:bodyPr>
            <a:normAutofit/>
          </a:bodyPr>
          <a:lstStyle/>
          <a:p>
            <a:pPr algn="ctr" eaLnBrk="1" hangingPunct="1"/>
            <a:r>
              <a:rPr lang="en-US" altLang="zh-CN" sz="3800" b="1" dirty="0">
                <a:solidFill>
                  <a:srgbClr val="003399"/>
                </a:solidFill>
                <a:ea typeface="宋体" panose="02010600030101010101" pitchFamily="2" charset="-122"/>
              </a:rPr>
              <a:t>What is deadlock?</a:t>
            </a:r>
          </a:p>
        </p:txBody>
      </p:sp>
      <p:sp>
        <p:nvSpPr>
          <p:cNvPr id="6" name="Rectangle 5"/>
          <p:cNvSpPr/>
          <p:nvPr/>
        </p:nvSpPr>
        <p:spPr>
          <a:xfrm>
            <a:off x="598327" y="1200543"/>
            <a:ext cx="8651181" cy="1477328"/>
          </a:xfrm>
          <a:prstGeom prst="rect">
            <a:avLst/>
          </a:prstGeom>
        </p:spPr>
        <p:txBody>
          <a:bodyPr wrap="square">
            <a:spAutoFit/>
          </a:bodyPr>
          <a:lstStyle/>
          <a:p>
            <a:pPr marL="342900" indent="-342900" algn="just">
              <a:lnSpc>
                <a:spcPct val="90000"/>
              </a:lnSpc>
              <a:buFont typeface="Wingdings" panose="05000000000000000000" pitchFamily="2" charset="2"/>
              <a:buChar char="l"/>
            </a:pPr>
            <a:r>
              <a:rPr lang="en-US" sz="2800" b="1" dirty="0">
                <a:latin typeface="Times New Roman" panose="02020603050405020304" pitchFamily="18" charset="0"/>
                <a:cs typeface="Times New Roman" panose="02020603050405020304" pitchFamily="18" charset="0"/>
              </a:rPr>
              <a:t>Examples</a:t>
            </a:r>
          </a:p>
          <a:p>
            <a:pPr marL="533400" indent="-533400" algn="just">
              <a:lnSpc>
                <a:spcPct val="90000"/>
              </a:lnSpc>
            </a:pPr>
            <a:r>
              <a:rPr lang="en-US" sz="1600" dirty="0">
                <a:latin typeface="Arial" charset="0"/>
                <a:cs typeface="Times New Roman" charset="0"/>
              </a:rPr>
              <a:t> </a:t>
            </a:r>
          </a:p>
          <a:p>
            <a:pPr marL="533400" indent="-533400" algn="just">
              <a:lnSpc>
                <a:spcPct val="90000"/>
              </a:lnSpc>
            </a:pPr>
            <a:r>
              <a:rPr lang="en-US" sz="2800" dirty="0">
                <a:latin typeface="Times New Roman" panose="02020603050405020304" pitchFamily="18" charset="0"/>
                <a:cs typeface="Times New Roman" panose="02020603050405020304" pitchFamily="18" charset="0"/>
              </a:rPr>
              <a:t>You can't get a job without experience; </a:t>
            </a:r>
          </a:p>
          <a:p>
            <a:pPr marL="533400" indent="-533400" algn="just">
              <a:lnSpc>
                <a:spcPct val="90000"/>
              </a:lnSpc>
            </a:pPr>
            <a:r>
              <a:rPr lang="en-US" sz="2800" dirty="0">
                <a:latin typeface="Times New Roman" panose="02020603050405020304" pitchFamily="18" charset="0"/>
                <a:cs typeface="Times New Roman" panose="02020603050405020304" pitchFamily="18" charset="0"/>
              </a:rPr>
              <a:t>You can't get experience without a job.</a:t>
            </a:r>
            <a:r>
              <a:rPr lang="en-US" sz="2800" dirty="0">
                <a:latin typeface="Arial" charset="0"/>
                <a:cs typeface="Times New Roman" charset="0"/>
              </a:rPr>
              <a:t> </a:t>
            </a:r>
          </a:p>
        </p:txBody>
      </p:sp>
      <p:sp>
        <p:nvSpPr>
          <p:cNvPr id="2" name="Rectangle 1">
            <a:extLst>
              <a:ext uri="{FF2B5EF4-FFF2-40B4-BE49-F238E27FC236}">
                <a16:creationId xmlns:a16="http://schemas.microsoft.com/office/drawing/2014/main" id="{46EC77E0-020F-4A56-A235-EDA8CC78A8AE}"/>
              </a:ext>
            </a:extLst>
          </p:cNvPr>
          <p:cNvSpPr/>
          <p:nvPr/>
        </p:nvSpPr>
        <p:spPr>
          <a:xfrm>
            <a:off x="3645761" y="4336777"/>
            <a:ext cx="1756816" cy="892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25D9626-FDE0-47FC-9EBB-E81EEEB27AD8}"/>
              </a:ext>
            </a:extLst>
          </p:cNvPr>
          <p:cNvGrpSpPr/>
          <p:nvPr/>
        </p:nvGrpSpPr>
        <p:grpSpPr>
          <a:xfrm>
            <a:off x="722854" y="2835426"/>
            <a:ext cx="6336113" cy="3565374"/>
            <a:chOff x="788168" y="2835426"/>
            <a:chExt cx="6336113" cy="3565374"/>
          </a:xfrm>
        </p:grpSpPr>
        <p:pic>
          <p:nvPicPr>
            <p:cNvPr id="1080" name="Picture 56">
              <a:extLst>
                <a:ext uri="{FF2B5EF4-FFF2-40B4-BE49-F238E27FC236}">
                  <a16:creationId xmlns:a16="http://schemas.microsoft.com/office/drawing/2014/main" id="{323783DF-C98D-4B6D-B6BF-4B0D253F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68" y="2835426"/>
              <a:ext cx="6115050" cy="35088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85AF628-43F0-44CC-8F9C-74981A57CD0B}"/>
                </a:ext>
              </a:extLst>
            </p:cNvPr>
            <p:cNvSpPr/>
            <p:nvPr/>
          </p:nvSpPr>
          <p:spPr>
            <a:xfrm>
              <a:off x="788168" y="5893359"/>
              <a:ext cx="6336113" cy="50744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935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7</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834232" y="198438"/>
            <a:ext cx="7772400" cy="844550"/>
          </a:xfrm>
        </p:spPr>
        <p:txBody>
          <a:bodyPr>
            <a:normAutofit/>
          </a:bodyPr>
          <a:lstStyle/>
          <a:p>
            <a:pPr algn="ctr" eaLnBrk="1" hangingPunct="1"/>
            <a:r>
              <a:rPr lang="en-US" altLang="zh-CN" sz="3800" b="1" dirty="0">
                <a:solidFill>
                  <a:srgbClr val="003399"/>
                </a:solidFill>
                <a:ea typeface="宋体" panose="02010600030101010101" pitchFamily="2" charset="-122"/>
              </a:rPr>
              <a:t>What is deadlock?</a:t>
            </a:r>
          </a:p>
        </p:txBody>
      </p:sp>
      <p:sp>
        <p:nvSpPr>
          <p:cNvPr id="6" name="Rectangle 5"/>
          <p:cNvSpPr/>
          <p:nvPr/>
        </p:nvSpPr>
        <p:spPr>
          <a:xfrm>
            <a:off x="598327" y="1200543"/>
            <a:ext cx="8651181" cy="701731"/>
          </a:xfrm>
          <a:prstGeom prst="rect">
            <a:avLst/>
          </a:prstGeom>
        </p:spPr>
        <p:txBody>
          <a:bodyPr wrap="square">
            <a:spAutoFit/>
          </a:bodyPr>
          <a:lstStyle/>
          <a:p>
            <a:pPr marL="342900" indent="-342900" algn="just">
              <a:lnSpc>
                <a:spcPct val="90000"/>
              </a:lnSpc>
              <a:buFont typeface="Wingdings" panose="05000000000000000000" pitchFamily="2" charset="2"/>
              <a:buChar char="l"/>
            </a:pPr>
            <a:r>
              <a:rPr lang="en-US" sz="2800" b="1" dirty="0">
                <a:latin typeface="Times New Roman" panose="02020603050405020304" pitchFamily="18" charset="0"/>
                <a:cs typeface="Times New Roman" panose="02020603050405020304" pitchFamily="18" charset="0"/>
              </a:rPr>
              <a:t>Definition</a:t>
            </a:r>
          </a:p>
          <a:p>
            <a:pPr marL="533400" indent="-533400" algn="just">
              <a:lnSpc>
                <a:spcPct val="90000"/>
              </a:lnSpc>
            </a:pPr>
            <a:r>
              <a:rPr lang="en-US" sz="1600" dirty="0">
                <a:latin typeface="Arial" charset="0"/>
                <a:cs typeface="Times New Roman" charset="0"/>
              </a:rPr>
              <a:t> </a:t>
            </a:r>
          </a:p>
        </p:txBody>
      </p:sp>
      <p:sp>
        <p:nvSpPr>
          <p:cNvPr id="40" name="Rectangle 39"/>
          <p:cNvSpPr/>
          <p:nvPr/>
        </p:nvSpPr>
        <p:spPr>
          <a:xfrm>
            <a:off x="715931" y="2044634"/>
            <a:ext cx="8202443"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set of processes(e.g.,               ) is in a </a:t>
            </a:r>
            <a:r>
              <a:rPr lang="en-US" sz="2400" b="1" i="1" dirty="0">
                <a:solidFill>
                  <a:srgbClr val="FF0000"/>
                </a:solidFill>
                <a:latin typeface="Times New Roman" panose="02020603050405020304" pitchFamily="18" charset="0"/>
                <a:cs typeface="Times New Roman" panose="02020603050405020304" pitchFamily="18" charset="0"/>
              </a:rPr>
              <a:t>deadlock state</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every process in the set is waiting for a </a:t>
            </a:r>
            <a:r>
              <a:rPr lang="en-US" sz="2400" b="1" dirty="0">
                <a:solidFill>
                  <a:srgbClr val="FF0000"/>
                </a:solidFill>
                <a:latin typeface="Times New Roman" panose="02020603050405020304" pitchFamily="18" charset="0"/>
                <a:cs typeface="Times New Roman" panose="02020603050405020304" pitchFamily="18" charset="0"/>
              </a:rPr>
              <a:t>resource</a:t>
            </a:r>
            <a:r>
              <a:rPr lang="en-US" sz="2400" dirty="0">
                <a:latin typeface="Times New Roman" panose="02020603050405020304" pitchFamily="18" charset="0"/>
                <a:cs typeface="Times New Roman" panose="02020603050405020304" pitchFamily="18" charset="0"/>
              </a:rPr>
              <a:t> that can only be released by another process in the set.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C82B6ED-3398-4077-8CF1-3D466AEB8CCE}"/>
              </a:ext>
            </a:extLst>
          </p:cNvPr>
          <p:cNvSpPr/>
          <p:nvPr/>
        </p:nvSpPr>
        <p:spPr>
          <a:xfrm>
            <a:off x="984058" y="4446748"/>
            <a:ext cx="2427316" cy="96387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Not enough </a:t>
            </a:r>
            <a:r>
              <a:rPr lang="en-US" sz="3200" b="1" dirty="0">
                <a:solidFill>
                  <a:schemeClr val="tx1"/>
                </a:solidFill>
                <a:latin typeface="Times New Roman" panose="02020603050405020304" pitchFamily="18" charset="0"/>
                <a:cs typeface="Times New Roman" panose="02020603050405020304" pitchFamily="18" charset="0"/>
              </a:rPr>
              <a:t>resource</a:t>
            </a:r>
            <a:endParaRPr lang="en-US" sz="3200" b="1" dirty="0"/>
          </a:p>
        </p:txBody>
      </p:sp>
      <p:sp>
        <p:nvSpPr>
          <p:cNvPr id="43" name="Rectangle 42">
            <a:extLst>
              <a:ext uri="{FF2B5EF4-FFF2-40B4-BE49-F238E27FC236}">
                <a16:creationId xmlns:a16="http://schemas.microsoft.com/office/drawing/2014/main" id="{3A5F72B5-A1A4-4681-B8B4-330B291A97AF}"/>
              </a:ext>
            </a:extLst>
          </p:cNvPr>
          <p:cNvSpPr/>
          <p:nvPr/>
        </p:nvSpPr>
        <p:spPr>
          <a:xfrm>
            <a:off x="5066164" y="4446748"/>
            <a:ext cx="2427316" cy="96387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Deadlock</a:t>
            </a:r>
            <a:endParaRPr lang="en-US" dirty="0"/>
          </a:p>
        </p:txBody>
      </p:sp>
      <p:sp>
        <p:nvSpPr>
          <p:cNvPr id="7" name="Arrow: Right 6">
            <a:extLst>
              <a:ext uri="{FF2B5EF4-FFF2-40B4-BE49-F238E27FC236}">
                <a16:creationId xmlns:a16="http://schemas.microsoft.com/office/drawing/2014/main" id="{956E8F5B-A9CE-4928-A516-8DF898835A4E}"/>
              </a:ext>
            </a:extLst>
          </p:cNvPr>
          <p:cNvSpPr/>
          <p:nvPr/>
        </p:nvSpPr>
        <p:spPr>
          <a:xfrm>
            <a:off x="3710633" y="4744017"/>
            <a:ext cx="115776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716C216A-F370-4E5A-A6AA-596D756653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807" t="-596" r="18397"/>
          <a:stretch/>
        </p:blipFill>
        <p:spPr bwMode="auto">
          <a:xfrm>
            <a:off x="3748036" y="2059829"/>
            <a:ext cx="406958" cy="4208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F590833F-4A2B-4A25-8999-CDF7D2435E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2170" y="2004200"/>
            <a:ext cx="557996" cy="53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6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3"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8</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668881" y="109425"/>
            <a:ext cx="7772400" cy="844550"/>
          </a:xfrm>
        </p:spPr>
        <p:txBody>
          <a:bodyPr>
            <a:normAutofit/>
          </a:bodyPr>
          <a:lstStyle/>
          <a:p>
            <a:pPr algn="ctr" eaLnBrk="1" hangingPunct="1"/>
            <a:r>
              <a:rPr lang="en-US" altLang="zh-CN" sz="3800" b="1" dirty="0">
                <a:solidFill>
                  <a:srgbClr val="003399"/>
                </a:solidFill>
                <a:ea typeface="宋体" panose="02010600030101010101" pitchFamily="2" charset="-122"/>
              </a:rPr>
              <a:t>Resources</a:t>
            </a:r>
          </a:p>
        </p:txBody>
      </p:sp>
      <p:sp>
        <p:nvSpPr>
          <p:cNvPr id="2" name="Rectangle 1"/>
          <p:cNvSpPr/>
          <p:nvPr/>
        </p:nvSpPr>
        <p:spPr>
          <a:xfrm>
            <a:off x="718506" y="953975"/>
            <a:ext cx="7708575" cy="1077218"/>
          </a:xfrm>
          <a:prstGeom prst="rect">
            <a:avLst/>
          </a:prstGeom>
        </p:spPr>
        <p:txBody>
          <a:bodyPr wrap="square">
            <a:spAutoFit/>
          </a:bodyPr>
          <a:lstStyle/>
          <a:p>
            <a:r>
              <a:rPr lang="en-US" sz="3200" dirty="0">
                <a:latin typeface="Times New Roman" panose="02020603050405020304" pitchFamily="18" charset="0"/>
                <a:ea typeface="宋体" charset="0"/>
                <a:cs typeface="Times New Roman" panose="02020603050405020304" pitchFamily="18" charset="0"/>
              </a:rPr>
              <a:t>A </a:t>
            </a:r>
            <a:r>
              <a:rPr lang="en-US" sz="3200" b="1" dirty="0">
                <a:latin typeface="Times New Roman" panose="02020603050405020304" pitchFamily="18" charset="0"/>
                <a:ea typeface="宋体" charset="0"/>
                <a:cs typeface="Times New Roman" panose="02020603050405020304" pitchFamily="18" charset="0"/>
              </a:rPr>
              <a:t>resource</a:t>
            </a:r>
            <a:r>
              <a:rPr lang="en-US" sz="3200" dirty="0">
                <a:latin typeface="Times New Roman" panose="02020603050405020304" pitchFamily="18" charset="0"/>
                <a:ea typeface="宋体" charset="0"/>
                <a:cs typeface="Times New Roman" panose="02020603050405020304" pitchFamily="18" charset="0"/>
              </a:rPr>
              <a:t> is anything that can be acquired, used, and released over the course of time.  </a:t>
            </a:r>
          </a:p>
        </p:txBody>
      </p:sp>
      <p:pic>
        <p:nvPicPr>
          <p:cNvPr id="34" name="Picture 4">
            <a:extLst>
              <a:ext uri="{FF2B5EF4-FFF2-40B4-BE49-F238E27FC236}">
                <a16:creationId xmlns:a16="http://schemas.microsoft.com/office/drawing/2014/main" id="{5735F74C-ECA2-44EA-A6DC-E0CEE1964A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4446" y="2540595"/>
            <a:ext cx="1883846" cy="1188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Oval 6">
            <a:extLst>
              <a:ext uri="{FF2B5EF4-FFF2-40B4-BE49-F238E27FC236}">
                <a16:creationId xmlns:a16="http://schemas.microsoft.com/office/drawing/2014/main" id="{8910EE57-3FD1-4879-90EE-DE8421DC6B62}"/>
              </a:ext>
            </a:extLst>
          </p:cNvPr>
          <p:cNvSpPr/>
          <p:nvPr/>
        </p:nvSpPr>
        <p:spPr>
          <a:xfrm>
            <a:off x="2527069" y="4291688"/>
            <a:ext cx="3901440" cy="93855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Resource</a:t>
            </a:r>
          </a:p>
        </p:txBody>
      </p:sp>
      <p:cxnSp>
        <p:nvCxnSpPr>
          <p:cNvPr id="35" name="Straight Arrow Connector 34">
            <a:extLst>
              <a:ext uri="{FF2B5EF4-FFF2-40B4-BE49-F238E27FC236}">
                <a16:creationId xmlns:a16="http://schemas.microsoft.com/office/drawing/2014/main" id="{3B37C4E8-3F16-4044-B677-1F7D69AEF243}"/>
              </a:ext>
            </a:extLst>
          </p:cNvPr>
          <p:cNvCxnSpPr>
            <a:cxnSpLocks/>
          </p:cNvCxnSpPr>
          <p:nvPr/>
        </p:nvCxnSpPr>
        <p:spPr>
          <a:xfrm flipH="1" flipV="1">
            <a:off x="3009208" y="3618808"/>
            <a:ext cx="642850" cy="672880"/>
          </a:xfrm>
          <a:prstGeom prst="straightConnector1">
            <a:avLst/>
          </a:prstGeom>
          <a:ln w="38100">
            <a:headEnd w="lg" len="lg"/>
            <a:tailEnd type="triangle" w="lg" len="lg"/>
          </a:ln>
        </p:spPr>
        <p:style>
          <a:lnRef idx="3">
            <a:schemeClr val="dk1"/>
          </a:lnRef>
          <a:fillRef idx="0">
            <a:schemeClr val="dk1"/>
          </a:fillRef>
          <a:effectRef idx="2">
            <a:schemeClr val="dk1"/>
          </a:effectRef>
          <a:fontRef idx="minor">
            <a:schemeClr val="tx1"/>
          </a:fontRef>
        </p:style>
      </p:cxnSp>
      <p:pic>
        <p:nvPicPr>
          <p:cNvPr id="6146" name="Picture 2">
            <a:extLst>
              <a:ext uri="{FF2B5EF4-FFF2-40B4-BE49-F238E27FC236}">
                <a16:creationId xmlns:a16="http://schemas.microsoft.com/office/drawing/2014/main" id="{FA32787C-7085-45CD-9F76-60A317DC36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14" t="35922" r="4119" b="40182"/>
          <a:stretch/>
        </p:blipFill>
        <p:spPr bwMode="auto">
          <a:xfrm>
            <a:off x="4832466" y="2665496"/>
            <a:ext cx="2992582" cy="637309"/>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E6ECD734-ACE9-4597-8654-79BDF4A5CB6A}"/>
              </a:ext>
            </a:extLst>
          </p:cNvPr>
          <p:cNvCxnSpPr>
            <a:cxnSpLocks/>
            <a:endCxn id="6146" idx="2"/>
          </p:cNvCxnSpPr>
          <p:nvPr/>
        </p:nvCxnSpPr>
        <p:spPr>
          <a:xfrm flipV="1">
            <a:off x="5225935" y="3302805"/>
            <a:ext cx="1102822" cy="988884"/>
          </a:xfrm>
          <a:prstGeom prst="straightConnector1">
            <a:avLst/>
          </a:prstGeom>
          <a:ln w="38100">
            <a:headEnd w="lg" len="lg"/>
            <a:tailEnd type="triangle" w="lg" len="lg"/>
          </a:ln>
        </p:spPr>
        <p:style>
          <a:lnRef idx="3">
            <a:schemeClr val="dk1"/>
          </a:lnRef>
          <a:fillRef idx="0">
            <a:schemeClr val="dk1"/>
          </a:fillRef>
          <a:effectRef idx="2">
            <a:schemeClr val="dk1"/>
          </a:effectRef>
          <a:fontRef idx="minor">
            <a:schemeClr val="tx1"/>
          </a:fontRef>
        </p:style>
      </p:cxnSp>
      <p:pic>
        <p:nvPicPr>
          <p:cNvPr id="6148" name="Picture 4">
            <a:extLst>
              <a:ext uri="{FF2B5EF4-FFF2-40B4-BE49-F238E27FC236}">
                <a16:creationId xmlns:a16="http://schemas.microsoft.com/office/drawing/2014/main" id="{DA677E43-E60A-47DF-973A-59C9C2ACBE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7367" y="5101257"/>
            <a:ext cx="1447696" cy="141378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E288108F-4DFE-4F36-9749-B36430DF4AC6}"/>
              </a:ext>
            </a:extLst>
          </p:cNvPr>
          <p:cNvCxnSpPr>
            <a:cxnSpLocks/>
          </p:cNvCxnSpPr>
          <p:nvPr/>
        </p:nvCxnSpPr>
        <p:spPr>
          <a:xfrm>
            <a:off x="5381105" y="5176058"/>
            <a:ext cx="1856510" cy="570807"/>
          </a:xfrm>
          <a:prstGeom prst="straightConnector1">
            <a:avLst/>
          </a:prstGeom>
          <a:ln w="38100">
            <a:headEnd w="lg" len="lg"/>
            <a:tailEnd type="triangle" w="lg" len="lg"/>
          </a:ln>
        </p:spPr>
        <p:style>
          <a:lnRef idx="3">
            <a:schemeClr val="dk1"/>
          </a:lnRef>
          <a:fillRef idx="0">
            <a:schemeClr val="dk1"/>
          </a:fillRef>
          <a:effectRef idx="2">
            <a:schemeClr val="dk1"/>
          </a:effectRef>
          <a:fontRef idx="minor">
            <a:schemeClr val="tx1"/>
          </a:fontRef>
        </p:style>
      </p:cxnSp>
      <p:pic>
        <p:nvPicPr>
          <p:cNvPr id="6150" name="Picture 6">
            <a:extLst>
              <a:ext uri="{FF2B5EF4-FFF2-40B4-BE49-F238E27FC236}">
                <a16:creationId xmlns:a16="http://schemas.microsoft.com/office/drawing/2014/main" id="{74D54102-8BFC-45D5-A85D-6324428915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82" t="27431" r="40618" b="47232"/>
          <a:stretch/>
        </p:blipFill>
        <p:spPr bwMode="auto">
          <a:xfrm>
            <a:off x="626853" y="4939367"/>
            <a:ext cx="1698735" cy="17375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B28C1E98-BBB8-44F6-8F49-68A7D8CD95CB}"/>
              </a:ext>
            </a:extLst>
          </p:cNvPr>
          <p:cNvCxnSpPr>
            <a:cxnSpLocks/>
          </p:cNvCxnSpPr>
          <p:nvPr/>
        </p:nvCxnSpPr>
        <p:spPr>
          <a:xfrm flipH="1">
            <a:off x="2416233" y="5191451"/>
            <a:ext cx="1235825" cy="633000"/>
          </a:xfrm>
          <a:prstGeom prst="straightConnector1">
            <a:avLst/>
          </a:prstGeom>
          <a:ln w="38100">
            <a:headEnd w="lg" len="lg"/>
            <a:tailEnd type="triangle" w="lg" len="lg"/>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DA805B6F-6ABE-445D-84AF-74EE07A673BA}"/>
              </a:ext>
            </a:extLst>
          </p:cNvPr>
          <p:cNvSpPr/>
          <p:nvPr/>
        </p:nvSpPr>
        <p:spPr>
          <a:xfrm>
            <a:off x="3826499" y="5527566"/>
            <a:ext cx="1261884" cy="1015663"/>
          </a:xfrm>
          <a:prstGeom prst="rect">
            <a:avLst/>
          </a:prstGeom>
        </p:spPr>
        <p:txBody>
          <a:bodyPr wrap="none">
            <a:spAutoFit/>
          </a:bodyPr>
          <a:lstStyle/>
          <a:p>
            <a:r>
              <a:rPr lang="en-US" sz="6000" dirty="0"/>
              <a:t>……</a:t>
            </a:r>
          </a:p>
        </p:txBody>
      </p:sp>
    </p:spTree>
    <p:extLst>
      <p:ext uri="{BB962C8B-B14F-4D97-AF65-F5344CB8AC3E}">
        <p14:creationId xmlns:p14="http://schemas.microsoft.com/office/powerpoint/2010/main" val="302565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3245BE1D-753B-42AC-91F4-E7F4CD4D30CC}" type="slidenum">
              <a:rPr lang="zh-CN" altLang="en-US" sz="1400">
                <a:ea typeface="宋体" panose="02010600030101010101" pitchFamily="2" charset="-122"/>
              </a:rPr>
              <a:pPr algn="r" eaLnBrk="1" hangingPunct="1"/>
              <a:t>9</a:t>
            </a:fld>
            <a:endParaRPr lang="en-US" sz="1400">
              <a:ea typeface="宋体" panose="02010600030101010101" pitchFamily="2" charset="-122"/>
            </a:endParaRPr>
          </a:p>
        </p:txBody>
      </p:sp>
      <p:sp>
        <p:nvSpPr>
          <p:cNvPr id="92163" name="Rectangle 2"/>
          <p:cNvSpPr>
            <a:spLocks noGrp="1" noChangeArrowheads="1"/>
          </p:cNvSpPr>
          <p:nvPr>
            <p:ph type="title" idx="4294967295"/>
          </p:nvPr>
        </p:nvSpPr>
        <p:spPr>
          <a:xfrm>
            <a:off x="672524" y="90139"/>
            <a:ext cx="7888070" cy="1325563"/>
          </a:xfrm>
        </p:spPr>
        <p:txBody>
          <a:bodyPr>
            <a:normAutofit/>
          </a:bodyPr>
          <a:lstStyle/>
          <a:p>
            <a:pPr algn="ctr" eaLnBrk="1" hangingPunct="1"/>
            <a:r>
              <a:rPr lang="en-US" altLang="zh-CN" sz="3800" b="1" dirty="0">
                <a:solidFill>
                  <a:srgbClr val="003399"/>
                </a:solidFill>
                <a:ea typeface="宋体" panose="02010600030101010101" pitchFamily="2" charset="-122"/>
              </a:rPr>
              <a:t>Two types of Resources</a:t>
            </a:r>
          </a:p>
        </p:txBody>
      </p:sp>
      <p:sp>
        <p:nvSpPr>
          <p:cNvPr id="2" name="Rectangle 1"/>
          <p:cNvSpPr/>
          <p:nvPr/>
        </p:nvSpPr>
        <p:spPr>
          <a:xfrm>
            <a:off x="514602" y="1201263"/>
            <a:ext cx="8203913" cy="5248616"/>
          </a:xfrm>
          <a:prstGeom prst="rect">
            <a:avLst/>
          </a:prstGeom>
        </p:spPr>
        <p:txBody>
          <a:bodyPr wrap="square">
            <a:spAutoFit/>
          </a:bodyPr>
          <a:lstStyle/>
          <a:p>
            <a:pPr marL="457200" indent="-457200">
              <a:lnSpc>
                <a:spcPct val="120000"/>
              </a:lnSpc>
              <a:buFont typeface="Wingdings" panose="05000000000000000000" pitchFamily="2" charset="2"/>
              <a:buChar char="l"/>
            </a:pPr>
            <a:r>
              <a:rPr lang="en-US" altLang="zh-CN" sz="2800" b="1" dirty="0" err="1">
                <a:latin typeface="Times New Roman" panose="02020603050405020304" pitchFamily="18" charset="0"/>
                <a:ea typeface="宋体" charset="0"/>
                <a:cs typeface="Times New Roman" panose="02020603050405020304" pitchFamily="18" charset="0"/>
              </a:rPr>
              <a:t>Preemptable</a:t>
            </a:r>
            <a:r>
              <a:rPr lang="en-US" sz="2800" b="1" dirty="0">
                <a:latin typeface="Times New Roman" panose="02020603050405020304" pitchFamily="18" charset="0"/>
                <a:ea typeface="宋体" charset="0"/>
                <a:cs typeface="Times New Roman" panose="02020603050405020304" pitchFamily="18" charset="0"/>
              </a:rPr>
              <a:t> resources</a:t>
            </a:r>
          </a:p>
          <a:p>
            <a:pPr lvl="1">
              <a:lnSpc>
                <a:spcPct val="120000"/>
              </a:lnSpc>
            </a:pPr>
            <a:r>
              <a:rPr lang="en-US" sz="2800" dirty="0">
                <a:latin typeface="Times New Roman" panose="02020603050405020304" pitchFamily="18" charset="0"/>
                <a:ea typeface="宋体" charset="0"/>
                <a:cs typeface="Times New Roman" panose="02020603050405020304" pitchFamily="18" charset="0"/>
              </a:rPr>
              <a:t>can be taken away from a process with no ill effects (e.g. memory)</a:t>
            </a:r>
          </a:p>
          <a:p>
            <a:pPr marL="457200" indent="-457200">
              <a:lnSpc>
                <a:spcPct val="120000"/>
              </a:lnSpc>
              <a:buFont typeface="Wingdings" panose="05000000000000000000" pitchFamily="2" charset="2"/>
              <a:buChar char="l"/>
            </a:pPr>
            <a:r>
              <a:rPr lang="en-US" altLang="zh-CN" sz="2800" b="1" dirty="0">
                <a:latin typeface="Times New Roman" panose="02020603050405020304" pitchFamily="18" charset="0"/>
                <a:ea typeface="宋体" charset="0"/>
                <a:cs typeface="Times New Roman" panose="02020603050405020304" pitchFamily="18" charset="0"/>
              </a:rPr>
              <a:t>Nonpreemptable </a:t>
            </a:r>
            <a:r>
              <a:rPr lang="en-US" sz="2800" b="1" dirty="0">
                <a:latin typeface="Times New Roman" panose="02020603050405020304" pitchFamily="18" charset="0"/>
                <a:ea typeface="宋体" charset="0"/>
                <a:cs typeface="Times New Roman" panose="02020603050405020304" pitchFamily="18" charset="0"/>
              </a:rPr>
              <a:t>resources</a:t>
            </a:r>
          </a:p>
          <a:p>
            <a:pPr lvl="1">
              <a:lnSpc>
                <a:spcPct val="120000"/>
              </a:lnSpc>
            </a:pPr>
            <a:r>
              <a:rPr lang="en-US" sz="2800" dirty="0">
                <a:latin typeface="Times New Roman" panose="02020603050405020304" pitchFamily="18" charset="0"/>
                <a:ea typeface="宋体" charset="0"/>
                <a:cs typeface="Times New Roman" panose="02020603050405020304" pitchFamily="18" charset="0"/>
              </a:rPr>
              <a:t>will cause the process to fail if taken away (e.g. CD recorder)</a:t>
            </a:r>
          </a:p>
          <a:p>
            <a:pPr lvl="1">
              <a:lnSpc>
                <a:spcPct val="120000"/>
              </a:lnSpc>
            </a:pPr>
            <a:endParaRPr lang="en-US" sz="2800" dirty="0">
              <a:latin typeface="Times New Roman" panose="02020603050405020304" pitchFamily="18" charset="0"/>
              <a:ea typeface="宋体" charset="0"/>
              <a:cs typeface="Times New Roman" panose="02020603050405020304" pitchFamily="18" charset="0"/>
            </a:endParaRPr>
          </a:p>
          <a:p>
            <a:pPr lvl="1">
              <a:lnSpc>
                <a:spcPct val="120000"/>
              </a:lnSpc>
            </a:pPr>
            <a:r>
              <a:rPr lang="en-US" sz="2600" dirty="0">
                <a:solidFill>
                  <a:srgbClr val="0000FF"/>
                </a:solidFill>
                <a:latin typeface="Times New Roman" panose="02020603050405020304" pitchFamily="18" charset="0"/>
                <a:ea typeface="宋体" charset="0"/>
                <a:cs typeface="Times New Roman" panose="02020603050405020304" pitchFamily="18" charset="0"/>
              </a:rPr>
              <a:t>Potential deadlocks that involve </a:t>
            </a:r>
            <a:r>
              <a:rPr lang="en-US" sz="2600" dirty="0" err="1">
                <a:solidFill>
                  <a:srgbClr val="0000FF"/>
                </a:solidFill>
                <a:latin typeface="Times New Roman" panose="02020603050405020304" pitchFamily="18" charset="0"/>
                <a:ea typeface="宋体" charset="0"/>
                <a:cs typeface="Times New Roman" panose="02020603050405020304" pitchFamily="18" charset="0"/>
              </a:rPr>
              <a:t>Preemptable</a:t>
            </a:r>
            <a:r>
              <a:rPr lang="en-US" sz="2600" dirty="0">
                <a:solidFill>
                  <a:srgbClr val="0000FF"/>
                </a:solidFill>
                <a:latin typeface="Times New Roman" panose="02020603050405020304" pitchFamily="18" charset="0"/>
                <a:ea typeface="宋体" charset="0"/>
                <a:cs typeface="Times New Roman" panose="02020603050405020304" pitchFamily="18" charset="0"/>
              </a:rPr>
              <a:t> resources can usually be resolved by reallocating resources from one process to another.</a:t>
            </a:r>
          </a:p>
        </p:txBody>
      </p:sp>
    </p:spTree>
    <p:extLst>
      <p:ext uri="{BB962C8B-B14F-4D97-AF65-F5344CB8AC3E}">
        <p14:creationId xmlns:p14="http://schemas.microsoft.com/office/powerpoint/2010/main" val="3005743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10812</TotalTime>
  <Words>2437</Words>
  <Application>Microsoft Office PowerPoint</Application>
  <PresentationFormat>自定义</PresentationFormat>
  <Paragraphs>517</Paragraphs>
  <Slides>50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7" baseType="lpstr">
      <vt:lpstr>FontAwesome</vt:lpstr>
      <vt:lpstr>GeosansLight</vt:lpstr>
      <vt:lpstr>Microsoft Yahei</vt:lpstr>
      <vt:lpstr>Open Sans</vt:lpstr>
      <vt:lpstr>等线</vt:lpstr>
      <vt:lpstr>黑体</vt:lpstr>
      <vt:lpstr>华文中宋</vt:lpstr>
      <vt:lpstr>宋体</vt:lpstr>
      <vt:lpstr>Arial</vt:lpstr>
      <vt:lpstr>Calibri</vt:lpstr>
      <vt:lpstr>Helvetica</vt:lpstr>
      <vt:lpstr>Symbol</vt:lpstr>
      <vt:lpstr>Tahoma</vt:lpstr>
      <vt:lpstr>Times New Roman</vt:lpstr>
      <vt:lpstr>Wingdings</vt:lpstr>
      <vt:lpstr>Office 主题​​</vt:lpstr>
      <vt:lpstr>Microsoft ClipArt Gallery</vt:lpstr>
      <vt:lpstr>PowerPoint 演示文稿</vt:lpstr>
      <vt:lpstr>Presentation</vt:lpstr>
      <vt:lpstr>PowerPoint 演示文稿</vt:lpstr>
      <vt:lpstr>PowerPoint 演示文稿</vt:lpstr>
      <vt:lpstr>PowerPoint 演示文稿</vt:lpstr>
      <vt:lpstr>What is deadlock?</vt:lpstr>
      <vt:lpstr>What is deadlock?</vt:lpstr>
      <vt:lpstr>Resources</vt:lpstr>
      <vt:lpstr>Two types of Resources</vt:lpstr>
      <vt:lpstr>Resource Usage</vt:lpstr>
      <vt:lpstr>PowerPoint 演示文稿</vt:lpstr>
      <vt:lpstr>PowerPoint 演示文稿</vt:lpstr>
      <vt:lpstr>PowerPoint 演示文稿</vt:lpstr>
      <vt:lpstr>Conditions for Deadlocks</vt:lpstr>
      <vt:lpstr>Deadlock Modeling  (Resource with single instance)</vt:lpstr>
      <vt:lpstr>PowerPoint 演示文稿</vt:lpstr>
      <vt:lpstr>Resource-Allocation Graph</vt:lpstr>
      <vt:lpstr>PowerPoint 演示文稿</vt:lpstr>
      <vt:lpstr>Example (1)</vt:lpstr>
      <vt:lpstr>PowerPoint 演示文稿</vt:lpstr>
      <vt:lpstr>Basic Fact</vt:lpstr>
      <vt:lpstr>The Ostrich Algorithm</vt:lpstr>
      <vt:lpstr>Detection with One Resource of Each Type  </vt:lpstr>
      <vt:lpstr>PowerPoint 演示文稿</vt:lpstr>
      <vt:lpstr>Detection with Multiple Resources of Each Type  </vt:lpstr>
      <vt:lpstr>PowerPoint 演示文稿</vt:lpstr>
      <vt:lpstr>Deadlock Detection Algorithm</vt:lpstr>
      <vt:lpstr>Deadlock Detection Algorithm</vt:lpstr>
      <vt:lpstr>PowerPoint 演示文稿</vt:lpstr>
      <vt:lpstr>Recovery from Deadlock</vt:lpstr>
      <vt:lpstr>Recovery from Deadlock</vt:lpstr>
      <vt:lpstr>PowerPoint 演示文稿</vt:lpstr>
      <vt:lpstr>PowerPoint 演示文稿</vt:lpstr>
      <vt:lpstr>PowerPoint 演示文稿</vt:lpstr>
      <vt:lpstr>Can we avoid deadlock? </vt:lpstr>
      <vt:lpstr>Resource Trajectories</vt:lpstr>
      <vt:lpstr>Safe and Unsafe States </vt:lpstr>
      <vt:lpstr>Safe and Unsafe States</vt:lpstr>
      <vt:lpstr>PowerPoint 演示文稿</vt:lpstr>
      <vt:lpstr>PowerPoint 演示文稿</vt:lpstr>
      <vt:lpstr>Safe and Unsafe States</vt:lpstr>
      <vt:lpstr>The Banker's Algorithm for a Single Resource</vt:lpstr>
      <vt:lpstr>Banker’s Algorithm</vt:lpstr>
      <vt:lpstr>Banker's Algorithm for Multiple Resources</vt:lpstr>
      <vt:lpstr>PowerPoint 演示文稿</vt:lpstr>
      <vt:lpstr>PowerPoint 演示文稿</vt:lpstr>
      <vt:lpstr>PowerPoint 演示文稿</vt:lpstr>
      <vt:lpstr>PowerPoint 演示文稿</vt:lpstr>
      <vt:lpstr>Banker's Algorithm Summary</vt:lpstr>
      <vt:lpstr>Check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jinghui</dc:creator>
  <cp:lastModifiedBy>82305</cp:lastModifiedBy>
  <cp:revision>944</cp:revision>
  <cp:lastPrinted>2016-08-28T08:23:50Z</cp:lastPrinted>
  <dcterms:created xsi:type="dcterms:W3CDTF">2014-10-22T04:24:20Z</dcterms:created>
  <dcterms:modified xsi:type="dcterms:W3CDTF">2023-09-26T05:24:33Z</dcterms:modified>
</cp:coreProperties>
</file>