
<file path=[Content_Types].xml><?xml version="1.0" encoding="utf-8"?>
<Types xmlns="http://schemas.openxmlformats.org/package/2006/content-types">
  <Default Extension="tmp" ContentType="image/png"/>
  <Default Extension="bin" ContentType="audio/unknown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57"/>
  </p:notesMasterIdLst>
  <p:sldIdLst>
    <p:sldId id="581" r:id="rId2"/>
    <p:sldId id="500" r:id="rId3"/>
    <p:sldId id="713" r:id="rId4"/>
    <p:sldId id="687" r:id="rId5"/>
    <p:sldId id="688" r:id="rId6"/>
    <p:sldId id="689" r:id="rId7"/>
    <p:sldId id="690" r:id="rId8"/>
    <p:sldId id="691" r:id="rId9"/>
    <p:sldId id="692" r:id="rId10"/>
    <p:sldId id="693" r:id="rId11"/>
    <p:sldId id="694" r:id="rId12"/>
    <p:sldId id="695" r:id="rId13"/>
    <p:sldId id="714" r:id="rId14"/>
    <p:sldId id="696" r:id="rId15"/>
    <p:sldId id="697" r:id="rId16"/>
    <p:sldId id="718" r:id="rId17"/>
    <p:sldId id="715" r:id="rId18"/>
    <p:sldId id="717" r:id="rId19"/>
    <p:sldId id="725" r:id="rId20"/>
    <p:sldId id="257" r:id="rId21"/>
    <p:sldId id="258" r:id="rId22"/>
    <p:sldId id="259" r:id="rId23"/>
    <p:sldId id="260" r:id="rId24"/>
    <p:sldId id="261" r:id="rId25"/>
    <p:sldId id="263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501" r:id="rId35"/>
    <p:sldId id="276" r:id="rId36"/>
    <p:sldId id="273" r:id="rId37"/>
    <p:sldId id="274" r:id="rId38"/>
    <p:sldId id="275" r:id="rId39"/>
    <p:sldId id="277" r:id="rId40"/>
    <p:sldId id="278" r:id="rId41"/>
    <p:sldId id="279" r:id="rId42"/>
    <p:sldId id="502" r:id="rId43"/>
    <p:sldId id="280" r:id="rId44"/>
    <p:sldId id="281" r:id="rId45"/>
    <p:sldId id="282" r:id="rId46"/>
    <p:sldId id="304" r:id="rId47"/>
    <p:sldId id="505" r:id="rId48"/>
    <p:sldId id="506" r:id="rId49"/>
    <p:sldId id="507" r:id="rId50"/>
    <p:sldId id="283" r:id="rId51"/>
    <p:sldId id="284" r:id="rId52"/>
    <p:sldId id="285" r:id="rId53"/>
    <p:sldId id="503" r:id="rId54"/>
    <p:sldId id="504" r:id="rId55"/>
    <p:sldId id="701" r:id="rId56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301" autoAdjust="0"/>
  </p:normalViewPr>
  <p:slideViewPr>
    <p:cSldViewPr snapToGrid="0" showGuides="1">
      <p:cViewPr varScale="1">
        <p:scale>
          <a:sx n="113" d="100"/>
          <a:sy n="113" d="100"/>
        </p:scale>
        <p:origin x="1638" y="102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94D-9457-4CB1-9230-4797428E1A5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4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2023/10/09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  <p:sldLayoutId id="2147483958" r:id="rId25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3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.tmp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image" Target="../media/image3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image" Target="../media/image3.tmp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19" Type="http://schemas.openxmlformats.org/officeDocument/2006/relationships/image" Target="../media/image3.tmp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10" Type="http://schemas.openxmlformats.org/officeDocument/2006/relationships/tags" Target="../tags/tag128.xml"/><Relationship Id="rId19" Type="http://schemas.openxmlformats.org/officeDocument/2006/relationships/image" Target="../media/image3.tmp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tags" Target="../tags/tag152.xml"/><Relationship Id="rId2" Type="http://schemas.openxmlformats.org/officeDocument/2006/relationships/tags" Target="../tags/tag137.xml"/><Relationship Id="rId16" Type="http://schemas.openxmlformats.org/officeDocument/2006/relationships/tags" Target="../tags/tag151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10" Type="http://schemas.openxmlformats.org/officeDocument/2006/relationships/tags" Target="../tags/tag145.xml"/><Relationship Id="rId19" Type="http://schemas.openxmlformats.org/officeDocument/2006/relationships/image" Target="../media/image3.tmp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10" Type="http://schemas.openxmlformats.org/officeDocument/2006/relationships/tags" Target="../tags/tag162.xml"/><Relationship Id="rId19" Type="http://schemas.openxmlformats.org/officeDocument/2006/relationships/image" Target="../media/image3.tmp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Zhong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68B28126-955F-064D-8109-EB5B967F281D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10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5196"/>
            <a:ext cx="9145588" cy="99970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b="1" dirty="0">
                <a:ea typeface="宋体" charset="0"/>
                <a:cs typeface="宋体" charset="0"/>
              </a:rPr>
              <a:t>Attacking the Hold and Wait Condition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0257" y="1549399"/>
            <a:ext cx="8535882" cy="46855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Require processes to request resources before starting</a:t>
            </a:r>
          </a:p>
          <a:p>
            <a:pPr marL="342946" lvl="1" indent="0" eaLnBrk="1" hangingPunct="1">
              <a:lnSpc>
                <a:spcPct val="110000"/>
              </a:lnSpc>
              <a:buNone/>
            </a:pPr>
            <a:r>
              <a:rPr lang="en-US" sz="2800" dirty="0">
                <a:ea typeface="宋体" charset="0"/>
                <a:cs typeface="宋体" charset="0"/>
              </a:rPr>
              <a:t>a process never has to wait for what it needs</a:t>
            </a:r>
          </a:p>
          <a:p>
            <a:pPr marL="342946" lvl="1" indent="0">
              <a:lnSpc>
                <a:spcPct val="110000"/>
              </a:lnSpc>
              <a:buNone/>
            </a:pPr>
            <a:r>
              <a:rPr lang="en-US" sz="2800" dirty="0">
                <a:ea typeface="宋体" charset="0"/>
              </a:rPr>
              <a:t>e.g. In the dining philosophers</a:t>
            </a:r>
            <a:r>
              <a:rPr lang="ja-JP" altLang="en-US" sz="2800" dirty="0">
                <a:ea typeface="宋体" charset="0"/>
              </a:rPr>
              <a:t>’</a:t>
            </a:r>
            <a:r>
              <a:rPr lang="en-US" sz="2800" dirty="0">
                <a:ea typeface="宋体" charset="0"/>
              </a:rPr>
              <a:t> problem, each philosopher is required to pick up both forks at the same time. If he fails, he has to release the fork(s) (if any) he has acquired. </a:t>
            </a:r>
          </a:p>
          <a:p>
            <a:pPr eaLnBrk="1" hangingPunct="1">
              <a:lnSpc>
                <a:spcPct val="110000"/>
              </a:lnSpc>
            </a:pPr>
            <a:endParaRPr lang="en-US" sz="2400" dirty="0">
              <a:solidFill>
                <a:schemeClr val="tx1"/>
              </a:solidFill>
              <a:ea typeface="宋体" charset="0"/>
              <a:cs typeface="宋体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Problems?</a:t>
            </a:r>
          </a:p>
          <a:p>
            <a:pPr marL="342946" lvl="1" indent="0" eaLnBrk="1" hangingPunct="1">
              <a:lnSpc>
                <a:spcPct val="110000"/>
              </a:lnSpc>
              <a:buNone/>
            </a:pPr>
            <a:r>
              <a:rPr lang="en-US" sz="2800" dirty="0">
                <a:ea typeface="宋体" charset="0"/>
                <a:cs typeface="宋体" charset="0"/>
              </a:rPr>
              <a:t>It is difficult to know required resources at start of run</a:t>
            </a:r>
          </a:p>
        </p:txBody>
      </p:sp>
    </p:spTree>
    <p:extLst>
      <p:ext uri="{BB962C8B-B14F-4D97-AF65-F5344CB8AC3E}">
        <p14:creationId xmlns:p14="http://schemas.microsoft.com/office/powerpoint/2010/main" val="41803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843226F-A08B-D44D-9321-AEE969D4E684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11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7335"/>
            <a:ext cx="9145588" cy="101150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b="1" dirty="0">
                <a:ea typeface="宋体" charset="0"/>
                <a:cs typeface="宋体" charset="0"/>
              </a:rPr>
              <a:t>Attacking the No Preemption Condition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492" y="1339933"/>
            <a:ext cx="8459669" cy="496780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If a process is holding some resources and requests another resource that cannot be allocated to it, then all resources are released.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Problem?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>
                <a:ea typeface="宋体" charset="0"/>
                <a:cs typeface="宋体" charset="0"/>
              </a:rPr>
              <a:t>The method can be applied to resources whose state can be save and restored later, e.g., memory.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>
                <a:ea typeface="宋体" charset="0"/>
                <a:cs typeface="宋体" charset="0"/>
              </a:rPr>
              <a:t>It cannot be applied to resources such as printers.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92" y="5210175"/>
            <a:ext cx="2488016" cy="15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552846" y="5210175"/>
            <a:ext cx="143217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charset="0"/>
                <a:cs typeface="宋体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04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C8B3AC6-3572-8A46-81E3-88C076922AC9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12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558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b="1" dirty="0">
                <a:ea typeface="宋体" charset="0"/>
                <a:cs typeface="宋体" charset="0"/>
              </a:rPr>
              <a:t>Attacking the Circular Wait Condition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2" y="3228113"/>
            <a:ext cx="750700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740268" y="5741880"/>
            <a:ext cx="7144991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ea typeface="宋体" charset="0"/>
                <a:cs typeface="宋体" charset="0"/>
              </a:rPr>
              <a:t>(a)                                                                      (b)</a:t>
            </a:r>
            <a:endParaRPr lang="en-US" dirty="0">
              <a:ea typeface="宋体" charset="0"/>
              <a:cs typeface="宋体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6597" y="1189976"/>
            <a:ext cx="8211881" cy="5163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 process is entitled only to a single resource at any moment.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Impose a total ordering of all resource types and to require that each process requests resources in an increasing order of enumeration.</a:t>
            </a:r>
          </a:p>
        </p:txBody>
      </p:sp>
    </p:spTree>
    <p:extLst>
      <p:ext uri="{BB962C8B-B14F-4D97-AF65-F5344CB8AC3E}">
        <p14:creationId xmlns:p14="http://schemas.microsoft.com/office/powerpoint/2010/main" val="388677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6BDA82-EABA-4808-BCE9-B76611864E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 system S1 adopts deadlock avoidance method, S2 adopts deadlock detection method ,which description is correct?(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4F725C-DC56-410D-A244-9226CBB6FB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881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S1 limits the order in which users request resources, while S2 does not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8D961-2F1D-42EA-B0A1-B5F544A993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731647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S1 needs the total amount of resources required for the process to run, while S2 does not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02FF89-61C4-4141-9A01-D276ED57A0A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9368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S1 does not allocate resources to processes that may cause deadlock, while S2 does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0E44D7-6AE8-4EC4-B418-D8242FCD6C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881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S1 and S2 will be in deadlock state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AB8E89-8892-4BA9-B088-36BC4409919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C434A7-A302-4C2F-A26B-8BC7963B96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C8D5AE-10B6-457A-9623-4D1F7F4A4F1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75A677-D5CF-4AEE-A174-2C40FCAEACD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EEA3D9-F6B9-4777-9B43-1311B4F32C1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A5D75BF-E4CC-4EE2-8EAD-B3D4835D547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CBEEE6D-8732-420C-97FF-5F38504A3C2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53A92BB-38BA-454B-9C2E-E37D6BC0AC5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BF905D7-51F6-4883-9587-630B071C2B9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295AB7F3-1771-434A-A61A-FF052B4ADB6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8B8BFAF-E1D3-4366-9E8B-5AE504BCFFA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967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EC02BB8-14A0-B84A-82BC-3C4635860DBA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14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99" y="122365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b="1" dirty="0">
                <a:ea typeface="宋体" charset="0"/>
                <a:cs typeface="宋体" charset="0"/>
              </a:rPr>
              <a:t>Other Issues: Two-Phase Locking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919" y="1524000"/>
            <a:ext cx="777375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800" dirty="0">
                <a:ea typeface="宋体" charset="0"/>
                <a:cs typeface="宋体" charset="0"/>
              </a:rPr>
              <a:t>Phase One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ea typeface="宋体" charset="0"/>
                <a:cs typeface="宋体" charset="0"/>
              </a:rPr>
              <a:t>process tries to lock all records it needs, one at a time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ea typeface="宋体" charset="0"/>
                <a:cs typeface="宋体" charset="0"/>
              </a:rPr>
              <a:t>if needed record found locked, restart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ea typeface="宋体" charset="0"/>
                <a:cs typeface="宋体" charset="0"/>
              </a:rPr>
              <a:t>(no real work done in phase one)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800" dirty="0">
                <a:ea typeface="宋体" charset="0"/>
                <a:cs typeface="宋体" charset="0"/>
              </a:rPr>
              <a:t>If phase one succeeds, it starts second phase,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ea typeface="宋体" charset="0"/>
                <a:cs typeface="宋体" charset="0"/>
              </a:rPr>
              <a:t>performing updates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ea typeface="宋体" charset="0"/>
                <a:cs typeface="宋体" charset="0"/>
              </a:rPr>
              <a:t>releasing locks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800" dirty="0">
                <a:ea typeface="宋体" charset="0"/>
                <a:cs typeface="宋体" charset="0"/>
              </a:rPr>
              <a:t>Similar to requesting all resources at once</a:t>
            </a:r>
          </a:p>
        </p:txBody>
      </p:sp>
    </p:spTree>
    <p:extLst>
      <p:ext uri="{BB962C8B-B14F-4D97-AF65-F5344CB8AC3E}">
        <p14:creationId xmlns:p14="http://schemas.microsoft.com/office/powerpoint/2010/main" val="157087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E18BBA5-0B02-274D-8064-C5BC188A9887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15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081" y="104952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b="1" dirty="0">
                <a:ea typeface="宋体" charset="0"/>
                <a:cs typeface="宋体" charset="0"/>
              </a:rPr>
              <a:t>Non-resource Deadlocks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919" y="1417638"/>
            <a:ext cx="7773750" cy="503859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sz="2800" dirty="0">
                <a:ea typeface="宋体" charset="0"/>
              </a:rPr>
              <a:t>Communication Deadlock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ea typeface="宋体" charset="0"/>
                <a:cs typeface="宋体" charset="0"/>
              </a:rPr>
              <a:t>E.g., </a:t>
            </a:r>
            <a:r>
              <a:rPr lang="en-US" dirty="0">
                <a:ea typeface="宋体" charset="0"/>
                <a:cs typeface="宋体" charset="0"/>
              </a:rPr>
              <a:t>each is waiting for the other to do some task</a:t>
            </a:r>
          </a:p>
          <a:p>
            <a:pPr lvl="1" eaLnBrk="1" hangingPunct="1"/>
            <a:endParaRPr lang="en-US" dirty="0">
              <a:ea typeface="宋体" charset="0"/>
              <a:cs typeface="宋体" charset="0"/>
            </a:endParaRPr>
          </a:p>
          <a:p>
            <a:pPr lvl="1" eaLnBrk="1" hangingPunct="1"/>
            <a:endParaRPr lang="en-US" dirty="0">
              <a:ea typeface="宋体" charset="0"/>
              <a:cs typeface="宋体" charset="0"/>
            </a:endParaRPr>
          </a:p>
          <a:p>
            <a:pPr lvl="1" eaLnBrk="1" hangingPunct="1"/>
            <a:endParaRPr lang="en-US" dirty="0">
              <a:ea typeface="宋体" charset="0"/>
              <a:cs typeface="宋体" charset="0"/>
            </a:endParaRPr>
          </a:p>
          <a:p>
            <a:pPr eaLnBrk="1" hangingPunct="1">
              <a:spcBef>
                <a:spcPts val="2400"/>
              </a:spcBef>
            </a:pPr>
            <a:endParaRPr lang="en-US" dirty="0">
              <a:ea typeface="宋体" charset="0"/>
              <a:cs typeface="宋体" charset="0"/>
            </a:endParaRPr>
          </a:p>
          <a:p>
            <a:pPr eaLnBrk="1" hangingPunct="1">
              <a:spcBef>
                <a:spcPts val="2400"/>
              </a:spcBef>
            </a:pPr>
            <a:endParaRPr lang="en-US" dirty="0">
              <a:ea typeface="宋体" charset="0"/>
              <a:cs typeface="宋体" charset="0"/>
            </a:endParaRPr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dirty="0">
                <a:ea typeface="宋体" charset="0"/>
                <a:cs typeface="宋体" charset="0"/>
              </a:rPr>
              <a:t>Can happen with semaphores</a:t>
            </a:r>
          </a:p>
          <a:p>
            <a:pPr eaLnBrk="1" hangingPunct="1"/>
            <a:endParaRPr lang="en-US" dirty="0">
              <a:ea typeface="宋体" charset="0"/>
              <a:cs typeface="宋体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14411" y="2833349"/>
            <a:ext cx="54091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701127" y="2768955"/>
            <a:ext cx="618186" cy="65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412" y="3512169"/>
            <a:ext cx="339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Blocked, waiting reply from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794" y="3482255"/>
            <a:ext cx="40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request message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6"/>
          </p:cNvCxnSpPr>
          <p:nvPr/>
        </p:nvCxnSpPr>
        <p:spPr>
          <a:xfrm flipV="1">
            <a:off x="3155324" y="2745876"/>
            <a:ext cx="694584" cy="38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04562" y="2393184"/>
            <a:ext cx="3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message was lost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2281" y="4873839"/>
            <a:ext cx="600489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process_A</a:t>
            </a: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(void) {            void </a:t>
            </a:r>
            <a:r>
              <a:rPr lang="en-US" altLang="zh-CN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process_B</a:t>
            </a: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(void)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down(resource_1);   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down(resource_2);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down(resource_2);             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down(resource_1);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use_both_resources</a:t>
            </a: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();              </a:t>
            </a:r>
            <a:r>
              <a:rPr lang="en-US" altLang="zh-CN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use_both_resources</a:t>
            </a: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up(resource_2);                  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up(resource_1);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up(resource_1);        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up(resource_2);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} 	</a:t>
            </a:r>
            <a:r>
              <a:rPr lang="en-US" altLang="zh-CN" dirty="0">
                <a:ea typeface="宋体" charset="0"/>
                <a:cs typeface="宋体" charset="0"/>
              </a:rPr>
              <a:t>                  			       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99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8E0C51-B7C7-4F6B-B316-9CBD5FE824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1619738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is being run in a system with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classes and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processes? In the limit of large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operations that must be performed to check a state for safety is proportional to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are the values of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357366-4A16-4596-952C-6AF2FA181C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16A6EE-75D7-4978-B453-D73C8393867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239"/>
            <a:ext cx="9145588" cy="365824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AAC6F8A-8A47-4EE1-A3D7-766E8208F9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224FE7BA-596F-4BB2-A780-1292F439F95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3B64300-0F34-423A-AFE3-F35B163F4B9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0E8194D4-D216-423B-9BBD-3D0F372BD84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7EC8142-8300-4790-8851-7FE81EC3A17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790400A-B882-4919-BD74-560EBE97B62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33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3A063E-34F6-4238-B00A-BB50F3DBBC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1822" y="1098994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each needing a maximum of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 and a total of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 available. What condition must hold to make the system deadlock free?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80EE6C-68E7-47E8-8094-309D75AEA7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491381-B08A-40C2-A941-4C42FBA555E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239"/>
            <a:ext cx="9145588" cy="365824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D4492F-DA70-464A-8948-0A4AC76DD06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526588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6F632A-643E-44E0-98C7-5A4E3282809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5488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9A2DA2-58F5-44BE-A8A6-188C2CF2473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80588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95E9A4-BFC3-406B-B950-EB02E87967A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9288" y="0"/>
            <a:ext cx="3815080" cy="647700"/>
            <a:chOff x="9539288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25C3CB8E-AE1F-41CF-A918-ED5E545FDF3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39288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46F0C88B-6FB7-495E-83C2-98CBA1EFFEB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539288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48B544E9-012D-49BF-BB38-2C1CAAF9C5F8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9780588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D2345AD-5F36-4EDA-9AD3-9841D1D701E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39288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>
            <a:extLst>
              <a:ext uri="{FF2B5EF4-FFF2-40B4-BE49-F238E27FC236}">
                <a16:creationId xmlns:a16="http://schemas.microsoft.com/office/drawing/2014/main" id="{495D31DD-CC6F-4760-B3E0-902DDFA05D1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39288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>
            <a:extLst>
              <a:ext uri="{FF2B5EF4-FFF2-40B4-BE49-F238E27FC236}">
                <a16:creationId xmlns:a16="http://schemas.microsoft.com/office/drawing/2014/main" id="{91BB4099-AD5A-46F6-B0FE-EDDE1E9685C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780588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467956-FDBB-4CD6-9FF5-C2BBF103648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B5042D1-4976-4E3B-9912-6DD6F131A67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D03A575-30F6-45E7-B593-853AD998DF1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241B51CD-2109-4CC1-B606-9CBCCCB15E1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4E59206-68CB-4302-9E14-CD4BDD9159C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420C1CD-4AAF-4F98-BA9E-7CD6C5D3F0E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56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A5A85-F2DF-4DC7-A4D9-FE936F588FB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5959" y="1201304"/>
            <a:ext cx="7316470" cy="289790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Consider a system consisting of </a:t>
            </a:r>
            <a:r>
              <a:rPr lang="en-US" altLang="zh-CN" sz="2400" i="1" dirty="0">
                <a:solidFill>
                  <a:srgbClr val="FF0000"/>
                </a:solidFill>
              </a:rPr>
              <a:t>m</a:t>
            </a:r>
            <a:r>
              <a:rPr lang="en-US" altLang="zh-CN" sz="2400" i="1" dirty="0"/>
              <a:t> </a:t>
            </a:r>
            <a:r>
              <a:rPr lang="en-US" altLang="zh-CN" sz="2400" dirty="0"/>
              <a:t>resources of the same type being shared by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i="1" dirty="0"/>
              <a:t> </a:t>
            </a:r>
            <a:r>
              <a:rPr lang="en-US" altLang="zh-CN" sz="2400" dirty="0"/>
              <a:t>processes. A process can request or release only one resource at a time. Show that the system is deadlock free if the following two conditions hold: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400" dirty="0"/>
              <a:t>The maximum need of each process is between one resource and </a:t>
            </a:r>
            <a:r>
              <a:rPr lang="en-US" altLang="zh-CN" sz="2400" i="1" dirty="0"/>
              <a:t>m </a:t>
            </a:r>
            <a:r>
              <a:rPr lang="en-US" altLang="zh-CN" sz="2400" dirty="0"/>
              <a:t>resources.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400" dirty="0"/>
              <a:t>The sum of all maximum needs is less than </a:t>
            </a:r>
            <a:r>
              <a:rPr lang="en-US" altLang="zh-CN" sz="2400" i="1" dirty="0">
                <a:solidFill>
                  <a:srgbClr val="FF0000"/>
                </a:solidFill>
              </a:rPr>
              <a:t>m </a:t>
            </a:r>
            <a:r>
              <a:rPr lang="en-US" altLang="zh-CN" sz="2400" dirty="0">
                <a:solidFill>
                  <a:srgbClr val="FF0000"/>
                </a:solidFill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</a:rPr>
              <a:t>n.</a:t>
            </a:r>
            <a:endParaRPr lang="zh-CN" altLang="en-US" sz="2400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A475CF-5B10-46DD-9035-BBC23F55D8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F14496-6D39-43EB-8D6C-151C43FF9B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239"/>
            <a:ext cx="9145588" cy="365824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9AA745E4-3322-47D1-90CC-FF6A16A508D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526588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 hidden="1">
            <a:extLst>
              <a:ext uri="{FF2B5EF4-FFF2-40B4-BE49-F238E27FC236}">
                <a16:creationId xmlns:a16="http://schemas.microsoft.com/office/drawing/2014/main" id="{3B24AE42-F9CD-40FC-A0C0-08677ED780F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5488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FA522806-F3B8-4A2E-ACE2-5865D3B8963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80588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5" name="组合 14" hidden="1">
            <a:extLst>
              <a:ext uri="{FF2B5EF4-FFF2-40B4-BE49-F238E27FC236}">
                <a16:creationId xmlns:a16="http://schemas.microsoft.com/office/drawing/2014/main" id="{3BE4C42A-1F4E-48B2-AFBD-EB707E1B5F9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9288" y="0"/>
            <a:ext cx="3815080" cy="647700"/>
            <a:chOff x="9539288" y="0"/>
            <a:chExt cx="3815080" cy="647700"/>
          </a:xfrm>
        </p:grpSpPr>
        <p:sp>
          <p:nvSpPr>
            <p:cNvPr id="12" name="RemarkBack" hidden="1">
              <a:extLst>
                <a:ext uri="{FF2B5EF4-FFF2-40B4-BE49-F238E27FC236}">
                  <a16:creationId xmlns:a16="http://schemas.microsoft.com/office/drawing/2014/main" id="{010B6920-3570-4587-86AF-7C3FB435BE0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39288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>
              <a:extLst>
                <a:ext uri="{FF2B5EF4-FFF2-40B4-BE49-F238E27FC236}">
                  <a16:creationId xmlns:a16="http://schemas.microsoft.com/office/drawing/2014/main" id="{99AC530C-D281-4661-994C-B1DC3A7818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539288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>
              <a:extLst>
                <a:ext uri="{FF2B5EF4-FFF2-40B4-BE49-F238E27FC236}">
                  <a16:creationId xmlns:a16="http://schemas.microsoft.com/office/drawing/2014/main" id="{34F7EE5B-5C72-4DBE-9D3E-D479C689667D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9780588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8" name="RemarkBack" hidden="1">
            <a:extLst>
              <a:ext uri="{FF2B5EF4-FFF2-40B4-BE49-F238E27FC236}">
                <a16:creationId xmlns:a16="http://schemas.microsoft.com/office/drawing/2014/main" id="{7DF48374-96FC-46E0-AED1-9997447C598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39288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 hidden="1">
            <a:extLst>
              <a:ext uri="{FF2B5EF4-FFF2-40B4-BE49-F238E27FC236}">
                <a16:creationId xmlns:a16="http://schemas.microsoft.com/office/drawing/2014/main" id="{A47CA8C5-5A6B-454F-8493-200B9FDB9F1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39288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 hidden="1">
            <a:extLst>
              <a:ext uri="{FF2B5EF4-FFF2-40B4-BE49-F238E27FC236}">
                <a16:creationId xmlns:a16="http://schemas.microsoft.com/office/drawing/2014/main" id="{85FF4450-ACD2-4D04-81B7-15AA0928275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780588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1046030-A444-49BD-8E23-D941E435646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39EA1AEA-98DE-4AE9-A6E8-FAD6C61A139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371E2718-E96F-45EE-8E84-D34618B4C4A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E98452D-176B-4067-96BC-F997C452C5D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E645E21D-C3AE-4CFB-9CDA-748E86066D1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1EFDC0-6213-400E-9F05-92A4FCF5003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84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423A5-5482-419F-A49E-3CEA451C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47" y="299677"/>
            <a:ext cx="4693984" cy="62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B9C3E5-8BA5-4D74-BAF4-FF2205CADA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8" y="635000"/>
            <a:ext cx="783378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There are </a:t>
            </a:r>
            <a:r>
              <a:rPr lang="en-US" altLang="zh-CN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mutually exclusive devices of the same kind in a system. Three concurrent processes need 3, 4 and 5 devices respectively. What is the minimum number of devices that can ensure that the system is deadlock free?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BDC90-0B66-4B0A-9575-BC17E577314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98F5EA-8250-4BB0-A651-EDAD76DCD2E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EE939-2435-47B2-82DD-50E8B2B71F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FEB214-5078-4A4A-8E8F-124EB8CA832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FB1B51-FE1B-4D84-B0DF-DF67EB8C1FE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E1B5D56-6930-47AB-A471-1548CB17122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05B3BA-C635-4B52-A12D-FF7723AF9CF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E9E705-A408-4E52-B935-4DCD9262882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7C5BA4-51F7-4DE2-B55A-2302FF3CD3D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D078763-7E4B-4419-B2B8-39367FA3988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611B96F3-5655-42E6-B560-7A87F637A6E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48A15A56-0C23-410D-8E6C-228A50EF0E3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8D151D6-C6B9-4A44-9550-55A1B033A20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67A08A1-DB31-4856-8F22-065C9F75E4F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1448BE-4B2F-4114-903D-987148A4105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12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25D7B67-3A15-41F9-A834-79ADB8DA5B0F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20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4943" y="118318"/>
            <a:ext cx="7888070" cy="93769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Memory Management	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120" y="1304926"/>
            <a:ext cx="8613775" cy="471487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Ideally programmers want memory that is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ea typeface="宋体" panose="02010600030101010101" pitchFamily="2" charset="-122"/>
              </a:rPr>
              <a:t>large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ea typeface="宋体" panose="02010600030101010101" pitchFamily="2" charset="-122"/>
              </a:rPr>
              <a:t>fast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ea typeface="宋体" panose="02010600030101010101" pitchFamily="2" charset="-122"/>
              </a:rPr>
              <a:t>non volatile</a:t>
            </a:r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Memory hierarchy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panose="02010600030101010101" pitchFamily="2" charset="-122"/>
              </a:rPr>
              <a:t>small amount of fast, expensive memory – cache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panose="02010600030101010101" pitchFamily="2" charset="-122"/>
              </a:rPr>
              <a:t>some medium-speed, medium price main memory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panose="02010600030101010101" pitchFamily="2" charset="-122"/>
              </a:rPr>
              <a:t>gigabytes of slow, cheap disk storage</a:t>
            </a:r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Memory manager handles the memory hierarchy</a:t>
            </a: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ECBB063-6B94-4476-AA93-409467F4A915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21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794" y="105196"/>
            <a:ext cx="7772400" cy="103780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Basic Memory Management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4594" y="5537200"/>
            <a:ext cx="7772400" cy="91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Three simple ways of organizing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- an operating system with one user process</a:t>
            </a:r>
          </a:p>
        </p:txBody>
      </p:sp>
      <p:pic>
        <p:nvPicPr>
          <p:cNvPr id="5125" name="Picture 4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4" y="1530350"/>
            <a:ext cx="80137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9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8C28B13-CF22-4D3E-BFB2-AAB897A5C293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22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4" y="0"/>
            <a:ext cx="9144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Multiprogramming with Fixed Partitions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214" y="5057588"/>
            <a:ext cx="8653160" cy="1630251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000" dirty="0">
                <a:ea typeface="宋体" panose="02010600030101010101" pitchFamily="2" charset="-122"/>
              </a:rPr>
              <a:t>Separate input queues for each partition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000" dirty="0">
                <a:ea typeface="宋体" panose="02010600030101010101" pitchFamily="2" charset="-122"/>
              </a:rPr>
              <a:t>Single input queue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As the partition sizes are fixed, any space not used by a particular job is lost.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It may not be easy to state how big a partition a particular job needs.</a:t>
            </a:r>
            <a:endParaRPr lang="en-US" sz="2000" dirty="0">
              <a:ea typeface="宋体" panose="02010600030101010101" pitchFamily="2" charset="-122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83" y="1057275"/>
            <a:ext cx="578167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4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A3C43FE-7571-430C-8CBB-85B557AD65A0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23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266" y="102135"/>
            <a:ext cx="7888070" cy="87295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Swapping &amp; Virtual Memory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920" y="1201738"/>
            <a:ext cx="8640763" cy="5207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sz="2800" dirty="0">
                <a:ea typeface="宋体" panose="02010600030101010101" pitchFamily="2" charset="-122"/>
              </a:rPr>
              <a:t>Two approaches to overcome the limitation of memory: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2800" b="1" dirty="0">
                <a:ea typeface="宋体" panose="02010600030101010101" pitchFamily="2" charset="-122"/>
              </a:rPr>
              <a:t>Swapping</a:t>
            </a:r>
            <a:r>
              <a:rPr lang="en-US" sz="2800" dirty="0">
                <a:ea typeface="宋体" panose="02010600030101010101" pitchFamily="2" charset="-122"/>
              </a:rPr>
              <a:t> puts a process back and forth in memory and on the disk.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2800" b="1" dirty="0">
                <a:ea typeface="宋体" panose="02010600030101010101" pitchFamily="2" charset="-122"/>
              </a:rPr>
              <a:t>Virtual memory</a:t>
            </a:r>
            <a:r>
              <a:rPr lang="en-US" sz="2800" dirty="0">
                <a:ea typeface="宋体" panose="02010600030101010101" pitchFamily="2" charset="-122"/>
              </a:rPr>
              <a:t> allows programs to run even when they are only partially in main memory.</a:t>
            </a:r>
          </a:p>
          <a:p>
            <a:pPr eaLnBrk="1" hangingPunct="1"/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444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D0E9C5C-EE22-45F1-B501-5636F348866F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24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6594" y="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Swapping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5063" y="4271493"/>
            <a:ext cx="8492876" cy="9444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Memory allocation changes as processes come into memory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zh-CN" altLang="en-US" sz="2000" dirty="0">
                <a:ea typeface="宋体" panose="02010600030101010101" pitchFamily="2" charset="-122"/>
              </a:rPr>
              <a:t>leave memory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2293" name="Picture 4" descr="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4" y="1006228"/>
            <a:ext cx="7043737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45063" y="4801533"/>
            <a:ext cx="8326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swapping creates multiple holes in memory,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compaction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combine them into a big one by moving all processes together.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4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B09D109-AF90-4098-8EC7-CB2B8ED59D6D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25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365"/>
            <a:ext cx="9145588" cy="12190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600" b="1" dirty="0">
                <a:ea typeface="宋体" panose="02010600030101010101" pitchFamily="2" charset="-122"/>
              </a:rPr>
              <a:t>Memory Management with Bit Maps &amp; List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920" y="1341438"/>
            <a:ext cx="8640763" cy="5313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sz="2800" dirty="0">
                <a:ea typeface="宋体" panose="02010600030101010101" pitchFamily="2" charset="-122"/>
              </a:rPr>
              <a:t>Drawback of bitmaps: to find consecutive 0 bits in the map is time-consuming.</a:t>
            </a:r>
          </a:p>
        </p:txBody>
      </p:sp>
      <p:pic>
        <p:nvPicPr>
          <p:cNvPr id="5" name="Picture 4" descr="4-7">
            <a:extLst>
              <a:ext uri="{FF2B5EF4-FFF2-40B4-BE49-F238E27FC236}">
                <a16:creationId xmlns:a16="http://schemas.microsoft.com/office/drawing/2014/main" id="{642F28F3-8718-409B-B0C2-1EA3FEC9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56" y="2186690"/>
            <a:ext cx="6069012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DB336EA-7CB6-4F15-814C-B4685A26B370}"/>
              </a:ext>
            </a:extLst>
          </p:cNvPr>
          <p:cNvSpPr txBox="1">
            <a:spLocks noChangeArrowheads="1"/>
          </p:cNvSpPr>
          <p:nvPr/>
        </p:nvSpPr>
        <p:spPr>
          <a:xfrm>
            <a:off x="1107283" y="4753312"/>
            <a:ext cx="7772400" cy="205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ea typeface="宋体" panose="02010600030101010101" pitchFamily="2" charset="-122"/>
              </a:rPr>
              <a:t>(a)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sz="2200" dirty="0">
                <a:ea typeface="宋体" panose="02010600030101010101" pitchFamily="2" charset="-122"/>
              </a:rPr>
              <a:t>Part of memory with 5 processes, 3 holes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ea typeface="宋体" panose="02010600030101010101" pitchFamily="2" charset="-122"/>
              </a:rPr>
              <a:t>tick marks show allocation units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ea typeface="宋体" panose="02010600030101010101" pitchFamily="2" charset="-122"/>
              </a:rPr>
              <a:t>shaded regions are free</a:t>
            </a:r>
          </a:p>
          <a:p>
            <a:pPr marL="0" indent="0">
              <a:buNone/>
            </a:pPr>
            <a:r>
              <a:rPr lang="en-US" sz="2200" dirty="0">
                <a:ea typeface="宋体" panose="02010600030101010101" pitchFamily="2" charset="-122"/>
              </a:rPr>
              <a:t>(b) Corresponding bit map</a:t>
            </a:r>
          </a:p>
          <a:p>
            <a:pPr marL="0" indent="0">
              <a:buNone/>
            </a:pPr>
            <a:r>
              <a:rPr lang="en-US" sz="2200" dirty="0">
                <a:ea typeface="宋体" panose="02010600030101010101" pitchFamily="2" charset="-122"/>
              </a:rPr>
              <a:t>(c) Same information as a list</a:t>
            </a:r>
          </a:p>
        </p:txBody>
      </p:sp>
    </p:spTree>
    <p:extLst>
      <p:ext uri="{BB962C8B-B14F-4D97-AF65-F5344CB8AC3E}">
        <p14:creationId xmlns:p14="http://schemas.microsoft.com/office/powerpoint/2010/main" val="390096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A4A374FA-00B9-4CEC-A264-6C8AB459F1E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26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4" y="0"/>
            <a:ext cx="9144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Memory Management with Linked Lists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795" y="1124835"/>
            <a:ext cx="8763000" cy="762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Four neighbor combinations for the terminating process</a:t>
            </a:r>
          </a:p>
        </p:txBody>
      </p:sp>
      <p:pic>
        <p:nvPicPr>
          <p:cNvPr id="16389" name="Picture 4" descr="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69" y="1671722"/>
            <a:ext cx="5852263" cy="240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62C0B8-4B99-48CD-8AB5-144ED4BA5B61}"/>
              </a:ext>
            </a:extLst>
          </p:cNvPr>
          <p:cNvSpPr/>
          <p:nvPr/>
        </p:nvSpPr>
        <p:spPr>
          <a:xfrm>
            <a:off x="153254" y="4247034"/>
            <a:ext cx="88390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 algorithms for memory management: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fit: 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Searches from the beginning for a hole that fits.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fit: 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Searches from the place where it left off last time for a hole that fits.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 fit: 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Searches the entire list and takes the smallest hole that fits.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Worst fit: 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Searches the largest hole that fits.</a:t>
            </a:r>
          </a:p>
        </p:txBody>
      </p:sp>
    </p:spTree>
    <p:extLst>
      <p:ext uri="{BB962C8B-B14F-4D97-AF65-F5344CB8AC3E}">
        <p14:creationId xmlns:p14="http://schemas.microsoft.com/office/powerpoint/2010/main" val="337203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E134B97-1598-41EF-928A-73628B50652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27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266" y="122364"/>
            <a:ext cx="7888070" cy="94983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919" y="1174750"/>
            <a:ext cx="8640763" cy="5264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 Problem:  Program too large to fit in memory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 Solution</a:t>
            </a:r>
            <a:r>
              <a:rPr lang="en-US" altLang="zh-CN" sz="2800" dirty="0"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ea typeface="宋体" panose="02010600030101010101" pitchFamily="2" charset="-122"/>
              </a:rPr>
              <a:t>Virtual memory</a:t>
            </a:r>
            <a:r>
              <a:rPr lang="zh-CN" altLang="en-US" sz="2800" dirty="0">
                <a:ea typeface="宋体" panose="02010600030101010101" pitchFamily="2" charset="-122"/>
              </a:rPr>
              <a:t> - OS keeps the part of the program currently in use in memory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Paging</a:t>
            </a:r>
            <a:r>
              <a:rPr lang="zh-CN" altLang="en-US" sz="2800" dirty="0">
                <a:ea typeface="宋体" panose="02010600030101010101" pitchFamily="2" charset="-122"/>
              </a:rPr>
              <a:t> is a technique used to implement virtual memory.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Virtual Address </a:t>
            </a:r>
            <a:r>
              <a:rPr lang="zh-CN" altLang="en-US" sz="2800" dirty="0">
                <a:ea typeface="宋体" panose="02010600030101010101" pitchFamily="2" charset="-122"/>
              </a:rPr>
              <a:t>is a program generated address.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The 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 (memory management unit) translates a virtual address into a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8742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CD662551-E58A-48E8-8D1E-2DE574D131ED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28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7124" y="112714"/>
            <a:ext cx="7888070" cy="11172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794" y="5715000"/>
            <a:ext cx="7772400" cy="7620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The position and function of the MMU</a:t>
            </a:r>
          </a:p>
        </p:txBody>
      </p:sp>
      <p:pic>
        <p:nvPicPr>
          <p:cNvPr id="18437" name="Picture 4" descr="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3" y="1521585"/>
            <a:ext cx="61055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37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61CBF96-E967-4CF2-B34C-0CCFDA766C1B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29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266" y="110227"/>
            <a:ext cx="7888070" cy="90532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920" y="1177926"/>
            <a:ext cx="8640763" cy="54276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The virtual address space is divided into (virtual) </a:t>
            </a:r>
            <a:r>
              <a:rPr lang="en-US" altLang="zh-CN" sz="2800" b="1" dirty="0">
                <a:ea typeface="宋体" panose="02010600030101010101" pitchFamily="2" charset="-122"/>
              </a:rPr>
              <a:t>pages</a:t>
            </a:r>
            <a:r>
              <a:rPr lang="en-US" altLang="zh-CN" sz="2800" dirty="0">
                <a:ea typeface="宋体" panose="02010600030101010101" pitchFamily="2" charset="-122"/>
              </a:rPr>
              <a:t> and those in the physical memory are (page) </a:t>
            </a:r>
            <a:r>
              <a:rPr lang="en-US" altLang="zh-CN" sz="2800" b="1" dirty="0">
                <a:ea typeface="宋体" panose="02010600030101010101" pitchFamily="2" charset="-122"/>
              </a:rPr>
              <a:t>frames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A Present/Absent bit keeps track of whether or not the page is mapped.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Reference to an unmapped page causes the CPU to trap to the OS.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This trap is called 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Page fault</a:t>
            </a:r>
            <a:r>
              <a:rPr lang="en-US" altLang="zh-CN" sz="2800" dirty="0">
                <a:ea typeface="宋体" panose="02010600030101010101" pitchFamily="2" charset="-122"/>
              </a:rPr>
              <a:t>.  The MMU selects a little used page frame, writes its contents back to disk, fetches the page just referenced, and restarts the trapped instruction.</a:t>
            </a:r>
          </a:p>
        </p:txBody>
      </p:sp>
    </p:spTree>
    <p:extLst>
      <p:ext uri="{BB962C8B-B14F-4D97-AF65-F5344CB8AC3E}">
        <p14:creationId xmlns:p14="http://schemas.microsoft.com/office/powerpoint/2010/main" val="34425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F0BD9F-BEDD-4962-85DD-9812BEADA69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description is correct?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A348AE-467B-4734-BF3E-1E38BBCEDF3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8440" y="2302484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banker's algorithm can prevent deadlock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4030E6-1E6E-4EE4-800C-2A86D78AAE6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8440" y="3159734"/>
            <a:ext cx="709507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When the system is in a safe state, there must be no deadlock process in the system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F4EEB2-A28D-4309-9B4F-FADDA7555E2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8440" y="4016984"/>
            <a:ext cx="709507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When the system is in an unsafe state, deadlock process will appear in the system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EE93DC-5EEB-4359-A925-760409573EB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88440" y="4874234"/>
            <a:ext cx="743797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banker's algorithm destroys the “hold and wait" condition for deadlock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2943B0-BC82-4987-B95B-0D16F3A3353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73986" y="236677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3B71D9-9255-4B9F-B6F8-32BF7085F4D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73986" y="322402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3438A9C-73C6-4369-8AEC-8C87E89C3A0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73986" y="408127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4B0D79-E098-4A4B-9B83-51B5F81696B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73986" y="493852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8F75DD-D394-4AE9-9D90-148ED4B29BC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487DD3-0B37-4F91-AC47-EA632FF18D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732CBF7-6273-4EAC-B92B-1781EDB7290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6A7D04A-397A-4E97-8700-E42ED69246F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8A33A06-52E0-47DB-9463-F263875EEA3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885B5F5-739C-4A72-AEC0-9BF195605D9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3AA1473-CCC8-44CE-9058-D2D0DAB7DBD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984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E335C428-DC50-4938-95AF-1FB2A1546A6B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30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760" y="118319"/>
            <a:ext cx="7888070" cy="86081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Page Table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999" y="1799129"/>
            <a:ext cx="3340166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The relation between virtual addresses and physical  memory addresses     given by page table</a:t>
            </a:r>
          </a:p>
        </p:txBody>
      </p:sp>
      <p:pic>
        <p:nvPicPr>
          <p:cNvPr id="20485" name="Picture 4" descr="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239" y="1110958"/>
            <a:ext cx="3833822" cy="54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841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AB44C8F-D295-4397-871B-2D9565E5616B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31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9219" y="118320"/>
            <a:ext cx="7888070" cy="94054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Page Tables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895" y="1165226"/>
            <a:ext cx="8531225" cy="559971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ea typeface="宋体" panose="02010600030101010101" pitchFamily="2" charset="-122"/>
              </a:rPr>
              <a:t>Example: Virtual address = 4097 = 0001  000000000001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>
                <a:ea typeface="宋体" panose="02010600030101010101" pitchFamily="2" charset="-122"/>
              </a:rPr>
              <a:t>                                              Virtual page #   12-bit offset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ea typeface="宋体" panose="02010600030101010101" pitchFamily="2" charset="-122"/>
              </a:rPr>
              <a:t>The purpose of the page table is to map virtual pages into page frames. The page table is a function to map the virtual page to the page frame.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ea typeface="宋体" panose="02010600030101010101" pitchFamily="2" charset="-122"/>
              </a:rPr>
              <a:t> </a:t>
            </a:r>
            <a:r>
              <a:rPr lang="en-US" sz="2800" dirty="0">
                <a:ea typeface="宋体" panose="02010600030101010101" pitchFamily="2" charset="-122"/>
              </a:rPr>
              <a:t>Two major issues :</a:t>
            </a:r>
            <a:r>
              <a:rPr lang="en-US" sz="2400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Page tables may be extremely large (e.g. most computers use) 32-bit address with 4k page size, 12-bit offset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>
                <a:ea typeface="宋体" panose="02010600030101010101" pitchFamily="2" charset="-122"/>
              </a:rPr>
              <a:t>      </a:t>
            </a:r>
            <a:r>
              <a:rPr lang="en-US" sz="2400" dirty="0"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sz="2400" dirty="0">
                <a:ea typeface="宋体" panose="02010600030101010101" pitchFamily="2" charset="-122"/>
              </a:rPr>
              <a:t> 20 bits for virtual page number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>
                <a:ea typeface="宋体" panose="02010600030101010101" pitchFamily="2" charset="-122"/>
                <a:sym typeface="Wingdings" panose="05000000000000000000" pitchFamily="2" charset="2"/>
              </a:rPr>
              <a:t>      </a:t>
            </a:r>
            <a:r>
              <a:rPr lang="en-US" sz="2400" dirty="0">
                <a:ea typeface="宋体" panose="02010600030101010101" pitchFamily="2" charset="-122"/>
              </a:rPr>
              <a:t>1 million entries!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The mapping must be fast because it is done on every memory access!!</a:t>
            </a:r>
          </a:p>
        </p:txBody>
      </p:sp>
    </p:spTree>
    <p:extLst>
      <p:ext uri="{BB962C8B-B14F-4D97-AF65-F5344CB8AC3E}">
        <p14:creationId xmlns:p14="http://schemas.microsoft.com/office/powerpoint/2010/main" val="25712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D03612D-721A-447C-A791-A9D7B3B672E0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32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483" y="106180"/>
            <a:ext cx="7888070" cy="103479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Pure paging 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3032" r="2821" b="2776"/>
          <a:stretch>
            <a:fillRect/>
          </a:stretch>
        </p:blipFill>
        <p:spPr bwMode="auto">
          <a:xfrm>
            <a:off x="1761332" y="1547813"/>
            <a:ext cx="5505450" cy="40497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72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B9DBE7B-FA27-4CA3-9C30-946C42CFD707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33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5062" y="228600"/>
            <a:ext cx="8261968" cy="736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Page  Table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159500"/>
            <a:ext cx="9145588" cy="60948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Internal operation of MMU with 16 4 KB pages</a:t>
            </a:r>
          </a:p>
        </p:txBody>
      </p:sp>
      <p:pic>
        <p:nvPicPr>
          <p:cNvPr id="24581" name="Picture 4" descr="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44" y="1193801"/>
            <a:ext cx="43370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966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FA4469-C04D-4E2E-BDC8-3DC2259829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8" y="635000"/>
            <a:ext cx="788654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There is a one page storage management system. The maximum logical address space provided to users is 16 pages, each page is 2048B. There are 8 memory blocks in total. What is the smallest number of bits for logical address, and what is the size of the memory space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（）？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16B042-9989-4503-A41C-BAA280FCBE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12bits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32KB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8401F5-10A5-449D-B23C-102AA03BA4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12bits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16KB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F93837-B03D-42BB-B188-B3CB965072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15bits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32KB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8C00F-0D77-42ED-9012-0BC1D59F675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15bits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16KB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775611-E25A-4F1A-A62A-73BA6AD6BD7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A05DCA-E45D-4260-9EC4-9890D4414B6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6DEE75-34C8-4201-ADF0-7764F1CDB04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649406-E70F-4470-BD83-B535E2AABA6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8C0C26-B510-4BB4-A02C-E0C3D4FBEF8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734740-DC3B-4E9F-8774-CB9400FF642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8DBB6C2-9BFA-4F17-A83B-BD92F4B0C36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E59D1D1-DB04-4E41-A8F9-9E59B7654ED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D759B5B-1E94-4F87-9FFA-4478A8AB95A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734BD40B-1BBC-4F58-88A5-EE8CC53CC07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AFF2BBF-2B01-4529-8AC6-F62E9255F39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0655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FE0E127-063F-4BBA-A814-2D2A225032CF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35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7335"/>
            <a:ext cx="9145588" cy="88596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Multilevel Page Tables</a:t>
            </a:r>
          </a:p>
        </p:txBody>
      </p:sp>
      <p:pic>
        <p:nvPicPr>
          <p:cNvPr id="28676" name="Picture 3" descr="4-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-2514" b="4187"/>
          <a:stretch/>
        </p:blipFill>
        <p:spPr bwMode="auto">
          <a:xfrm>
            <a:off x="2159882" y="2196987"/>
            <a:ext cx="4286579" cy="39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090194" y="4965700"/>
            <a:ext cx="482600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902994" y="1244600"/>
            <a:ext cx="8128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696494" y="2565400"/>
            <a:ext cx="4445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80" name="Rectangle 7"/>
          <p:cNvSpPr>
            <a:spLocks noGrp="1" noChangeArrowheads="1"/>
          </p:cNvSpPr>
          <p:nvPr/>
        </p:nvSpPr>
        <p:spPr bwMode="auto">
          <a:xfrm>
            <a:off x="311326" y="1094582"/>
            <a:ext cx="83947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sz="2800" dirty="0">
                <a:ea typeface="宋体" panose="02010600030101010101" pitchFamily="2" charset="-122"/>
              </a:rPr>
              <a:t>Multilevel page tables - </a:t>
            </a:r>
            <a:r>
              <a:rPr 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reduce the table size</a:t>
            </a:r>
            <a:r>
              <a:rPr lang="en-US" sz="2800" dirty="0">
                <a:ea typeface="宋体" panose="02010600030101010101" pitchFamily="2" charset="-122"/>
              </a:rPr>
              <a:t>. Also, </a:t>
            </a:r>
            <a:r>
              <a:rPr 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don't keep page tables in memory that are not needed.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endParaRPr lang="en-US" sz="3200" dirty="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28681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174224"/>
            <a:ext cx="9145588" cy="59836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32 bit address with 2 page table fields</a:t>
            </a:r>
          </a:p>
        </p:txBody>
      </p:sp>
    </p:spTree>
    <p:extLst>
      <p:ext uri="{BB962C8B-B14F-4D97-AF65-F5344CB8AC3E}">
        <p14:creationId xmlns:p14="http://schemas.microsoft.com/office/powerpoint/2010/main" val="2190682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ED382D6-42E4-4F21-BD4C-39133C68D089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36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9449" y="130457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Two-Level Page-Table Scheme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900" r="12395" b="1082"/>
          <a:stretch>
            <a:fillRect/>
          </a:stretch>
        </p:blipFill>
        <p:spPr bwMode="auto">
          <a:xfrm>
            <a:off x="2019501" y="1312442"/>
            <a:ext cx="4960938" cy="5181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9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9730BC4-4237-4C64-8F12-D6026AF7198B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37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2416" y="124619"/>
            <a:ext cx="7888070" cy="90090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Two-Level Paging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1333" y="1117600"/>
            <a:ext cx="8250237" cy="5397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ea typeface="宋体" panose="02010600030101010101" pitchFamily="2" charset="-122"/>
              </a:rPr>
              <a:t>A logical address (on 32-bit machine with 4K page size) is divided into:</a:t>
            </a:r>
          </a:p>
          <a:p>
            <a:pPr marL="800077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a page number consisting of 20 bits.</a:t>
            </a:r>
          </a:p>
          <a:p>
            <a:pPr marL="800077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a page offset consisting of 12 bits.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ea typeface="宋体" panose="02010600030101010101" pitchFamily="2" charset="-122"/>
              </a:rPr>
              <a:t>Since the page table is paged, the page number is further divided into:</a:t>
            </a:r>
          </a:p>
          <a:p>
            <a:pPr marL="800077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a 10-bit page number. </a:t>
            </a:r>
          </a:p>
          <a:p>
            <a:pPr marL="800077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a 10-bit page offset.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ea typeface="宋体" panose="02010600030101010101" pitchFamily="2" charset="-122"/>
              </a:rPr>
              <a:t>Thus, a logical address is as follows:</a:t>
            </a:r>
            <a:br>
              <a:rPr lang="en-US" sz="2400" dirty="0">
                <a:ea typeface="宋体" panose="02010600030101010101" pitchFamily="2" charset="-122"/>
              </a:rPr>
            </a:br>
            <a:br>
              <a:rPr lang="en-US" sz="2400" dirty="0">
                <a:ea typeface="宋体" panose="02010600030101010101" pitchFamily="2" charset="-122"/>
              </a:rPr>
            </a:br>
            <a:br>
              <a:rPr lang="en-US" sz="2400" dirty="0">
                <a:ea typeface="宋体" panose="02010600030101010101" pitchFamily="2" charset="-122"/>
              </a:rPr>
            </a:br>
            <a:endParaRPr 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>
                <a:ea typeface="宋体" panose="02010600030101010101" pitchFamily="2" charset="-122"/>
              </a:rPr>
              <a:t>   where</a:t>
            </a:r>
            <a:r>
              <a:rPr lang="en-US" sz="2400" i="1" dirty="0">
                <a:ea typeface="宋体" panose="02010600030101010101" pitchFamily="2" charset="-122"/>
              </a:rPr>
              <a:t> p</a:t>
            </a:r>
            <a:r>
              <a:rPr lang="en-US" sz="2400" i="1" baseline="-25000" dirty="0">
                <a:ea typeface="宋体" panose="02010600030101010101" pitchFamily="2" charset="-122"/>
              </a:rPr>
              <a:t>1</a:t>
            </a:r>
            <a:r>
              <a:rPr lang="en-US" sz="2400" dirty="0">
                <a:ea typeface="宋体" panose="02010600030101010101" pitchFamily="2" charset="-122"/>
              </a:rPr>
              <a:t> is an index into the outer page table, and </a:t>
            </a:r>
            <a:r>
              <a:rPr lang="en-US" sz="2400" i="1" dirty="0">
                <a:ea typeface="宋体" panose="02010600030101010101" pitchFamily="2" charset="-122"/>
              </a:rPr>
              <a:t>p</a:t>
            </a:r>
            <a:r>
              <a:rPr lang="en-US" sz="2400" i="1" baseline="-25000" dirty="0">
                <a:ea typeface="宋体" panose="02010600030101010101" pitchFamily="2" charset="-122"/>
              </a:rPr>
              <a:t>2</a:t>
            </a:r>
            <a:r>
              <a:rPr lang="en-US" sz="2400" dirty="0">
                <a:ea typeface="宋体" panose="02010600030101010101" pitchFamily="2" charset="-122"/>
              </a:rPr>
              <a:t> is the displacement within the page of the outer page table.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628107" y="4897438"/>
            <a:ext cx="3105150" cy="43815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3505994" y="4876800"/>
            <a:ext cx="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315619" y="4587875"/>
            <a:ext cx="0" cy="762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631282" y="4495801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Helvetica" panose="020B0604020202020204" pitchFamily="34" charset="0"/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385469" y="4521201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Helvetica" panose="020B0604020202020204" pitchFamily="34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2953544" y="4902201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latin typeface="Helvetica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baseline="-25000"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  <a:endParaRPr 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3752058" y="4876801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latin typeface="Helvetica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baseline="-25000"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  <a:endParaRPr 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4752182" y="4902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2955132" y="537527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Helvetica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3679032" y="53832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Helvetica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4679157" y="52879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Helvetica" panose="020B0604020202020204" pitchFamily="34" charset="0"/>
                <a:ea typeface="宋体" panose="02010600030101010101" pitchFamily="2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55804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B7BBEBF-01CD-4D2B-8A76-FBBDC8F17419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38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588" y="118320"/>
            <a:ext cx="7888070" cy="9376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Address-Translation Scheme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8982" y="1190625"/>
            <a:ext cx="7453312" cy="17399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Address-translation scheme for a two-level 32-bit paging architecture is shown as below.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t="23775" r="2260" b="25186"/>
          <a:stretch>
            <a:fillRect/>
          </a:stretch>
        </p:blipFill>
        <p:spPr bwMode="auto">
          <a:xfrm>
            <a:off x="1061709" y="2901487"/>
            <a:ext cx="6929437" cy="29987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3695459-5245-46F0-B279-98C1F687C702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39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311" y="118319"/>
            <a:ext cx="7888070" cy="73134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Page Tables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920" y="1177926"/>
            <a:ext cx="8640763" cy="5427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800" dirty="0">
                <a:ea typeface="宋体" panose="02010600030101010101" pitchFamily="2" charset="-122"/>
              </a:rPr>
              <a:t>Most OSs allocate a page table for each process.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800" dirty="0">
                <a:ea typeface="宋体" panose="02010600030101010101" pitchFamily="2" charset="-122"/>
              </a:rPr>
              <a:t>Single page table consisting of an array of hardware registers.  As a process is loaded, the registers are loaded with page table.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Advantage - simple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Disadvantage - expensive if table is large and loading the full page table at every context switch hurts performance.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sz="2800" dirty="0">
                <a:ea typeface="宋体" panose="02010600030101010101" pitchFamily="2" charset="-122"/>
              </a:rPr>
              <a:t>Leave page table in memory - a single register points to the table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Advantage - context switch cheap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a typeface="宋体" panose="02010600030101010101" pitchFamily="2" charset="-122"/>
              </a:rPr>
              <a:t>Disadvantage - one or more memory references to read table entries</a:t>
            </a:r>
          </a:p>
        </p:txBody>
      </p:sp>
    </p:spTree>
    <p:extLst>
      <p:ext uri="{BB962C8B-B14F-4D97-AF65-F5344CB8AC3E}">
        <p14:creationId xmlns:p14="http://schemas.microsoft.com/office/powerpoint/2010/main" val="25879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8712994" y="640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6DBF30D-9F50-4AF3-9E92-B9F500CCBCF1}" type="slidenum">
              <a:rPr lang="zh-CN" altLang="en-US" sz="1600">
                <a:ea typeface="宋体" panose="02010600030101010101" pitchFamily="2" charset="-122"/>
              </a:rPr>
              <a:pPr algn="r" eaLnBrk="1" hangingPunct="1"/>
              <a:t>4</a:t>
            </a:fld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8620" y="228600"/>
            <a:ext cx="8201025" cy="863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b="1" dirty="0">
                <a:ea typeface="宋体" panose="02010600030101010101" pitchFamily="2" charset="-122"/>
              </a:rPr>
              <a:t>Starvation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606" y="1246747"/>
            <a:ext cx="7893051" cy="51540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宋体" panose="02010600030101010101" pitchFamily="2" charset="-122"/>
              </a:rPr>
              <a:t>Definition: </a:t>
            </a:r>
            <a:r>
              <a:rPr lang="en-US" altLang="zh-CN" sz="2800" dirty="0">
                <a:ea typeface="宋体" panose="02010600030101010101" pitchFamily="2" charset="-122"/>
              </a:rPr>
              <a:t>a process is perpetually denied necessary resources to process its work. 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Example:  </a:t>
            </a:r>
            <a:r>
              <a:rPr lang="en-US" altLang="zh-CN" sz="2800" dirty="0">
                <a:ea typeface="宋体" panose="02010600030101010101" pitchFamily="2" charset="-122"/>
              </a:rPr>
              <a:t>A system always chooses the process with the shortest file to execute. If there is a constant stream of processes with short files, the process with long file will never be executed.</a:t>
            </a:r>
          </a:p>
        </p:txBody>
      </p:sp>
    </p:spTree>
    <p:extLst>
      <p:ext uri="{BB962C8B-B14F-4D97-AF65-F5344CB8AC3E}">
        <p14:creationId xmlns:p14="http://schemas.microsoft.com/office/powerpoint/2010/main" val="3213635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2B56C60-F650-4249-800D-E0BC83EBAFA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40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759" y="114272"/>
            <a:ext cx="7888070" cy="10064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Page Tables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594" y="5105400"/>
            <a:ext cx="7772400" cy="990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Typical page table entry</a:t>
            </a:r>
          </a:p>
        </p:txBody>
      </p:sp>
      <p:pic>
        <p:nvPicPr>
          <p:cNvPr id="30725" name="Picture 4" descr="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931988"/>
            <a:ext cx="85026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84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E0E700E-431D-42EB-8DB1-61698A3E61BC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41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844" y="250825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Structure of a Page Table Entry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5294" y="1260475"/>
            <a:ext cx="8312150" cy="5187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Page frame number: map the frame number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Present/absent bit: 1/0 indicates valid/invalid entry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Protection bit: what kinds of access are permitted.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Modified – set when modified and writing to the disk occur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Referenced - Set when page is referenced (help decide which page to evict)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</a:rPr>
              <a:t>Caching disabled - used to keep data that logically belongs on the disk in memory to 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838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181F68-3B4C-401A-90EA-7E234A2994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operating system adopts paging storage management mode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8D8685-7FDA-4040-BF6E-81A86CC278D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Each process has a page table, and the page table is in memory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55DCCD-FD22-4A8D-A126-3815BDC46EC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Each process has a page table, and the page table is in memory only when the process is running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EFD66-7E4D-4FE7-9A3F-F9CFDFD580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 processes share a page table, and the page table is in memory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E90AB9-6F54-457E-8D72-F950F4F262B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0483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 processes share a page table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Only the pages currently in use are in memory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6B0009-74FE-43D6-BB83-616F05F7916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B2BB6F-3408-4AC5-BE89-F6E9A74A4C0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A4014B-F838-42EC-81EC-36EB0D71D78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2B5584-5CE4-4CF4-B4DE-6792E264FFB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9EDE92-E2EF-4232-8FD9-463F3B1C223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360347-1F2E-4DAB-A831-882651AD544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2E8800A-012A-4D6F-9019-BED83807657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05ADBFD-0A18-4750-AE35-E44C010739B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A1DEF0E-6C65-4F0B-AB4D-FC17AE57FA1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11BEDFF-F57E-4056-86FD-22542397E93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6D8B9E-9050-4A2F-BA6C-7FE3303764D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5871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6B69CB7-5E5D-47BE-A62B-3C1E032F6B12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43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266" y="114273"/>
            <a:ext cx="7888070" cy="889140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ea typeface="宋体" panose="02010600030101010101" pitchFamily="2" charset="-122"/>
              </a:rPr>
              <a:t>TLB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920" y="1177926"/>
            <a:ext cx="8640763" cy="54276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panose="02010600030101010101" pitchFamily="2" charset="-122"/>
              </a:rPr>
              <a:t>Observation: </a:t>
            </a:r>
            <a:r>
              <a:rPr lang="en-US" sz="2800" dirty="0">
                <a:ea typeface="宋体" panose="02010600030101010101" pitchFamily="2" charset="-122"/>
              </a:rPr>
              <a:t>Most programs make a large number of references to </a:t>
            </a:r>
            <a:r>
              <a:rPr lang="en-US" sz="2800" b="1" dirty="0">
                <a:ea typeface="宋体" panose="02010600030101010101" pitchFamily="2" charset="-122"/>
              </a:rPr>
              <a:t>a small number of pages</a:t>
            </a:r>
            <a:r>
              <a:rPr lang="en-US" sz="2800" dirty="0"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panose="02010600030101010101" pitchFamily="2" charset="-122"/>
              </a:rPr>
              <a:t>Solution:  </a:t>
            </a:r>
            <a:r>
              <a:rPr lang="en-US" sz="2800" dirty="0">
                <a:ea typeface="宋体" panose="02010600030101010101" pitchFamily="2" charset="-122"/>
              </a:rPr>
              <a:t>Equip computers with a small hardware device, called </a:t>
            </a:r>
            <a:r>
              <a:rPr 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Translation Look-aside Buffer</a:t>
            </a:r>
            <a:r>
              <a:rPr 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TLB</a:t>
            </a:r>
            <a:r>
              <a:rPr 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sz="2800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sz="2800" dirty="0">
                <a:ea typeface="宋体" panose="02010600030101010101" pitchFamily="2" charset="-122"/>
              </a:rPr>
              <a:t>or </a:t>
            </a:r>
            <a:r>
              <a:rPr lang="en-US" sz="2800" b="1" dirty="0">
                <a:ea typeface="宋体" panose="02010600030101010101" pitchFamily="2" charset="-122"/>
              </a:rPr>
              <a:t>associative memory</a:t>
            </a:r>
            <a:r>
              <a:rPr lang="en-US" sz="2800" dirty="0">
                <a:ea typeface="宋体" panose="02010600030101010101" pitchFamily="2" charset="-122"/>
              </a:rPr>
              <a:t>, to map virtual addresses to physical addresses without using the page table.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sz="2800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3E8E308-9751-408D-9CC7-C3732A98B91C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44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4" y="0"/>
            <a:ext cx="8458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800" b="1" dirty="0">
                <a:ea typeface="宋体" panose="02010600030101010101" pitchFamily="2" charset="-122"/>
              </a:rPr>
              <a:t>TLB – Translation Lookaside Buffer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594" y="5410200"/>
            <a:ext cx="7772400" cy="685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 TLB to speed up paging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3" y="1439863"/>
            <a:ext cx="7667625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77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D3CCB2C-F58A-4F1E-834D-037406F33F8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45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759" y="114272"/>
            <a:ext cx="7888070" cy="112380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Paging Hardware With TLB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157" r="1537" b="1157"/>
          <a:stretch>
            <a:fillRect/>
          </a:stretch>
        </p:blipFill>
        <p:spPr bwMode="auto">
          <a:xfrm>
            <a:off x="1716882" y="1531938"/>
            <a:ext cx="5840412" cy="44069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D3CCB2C-F58A-4F1E-834D-037406F33F8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46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759" y="114272"/>
            <a:ext cx="7888070" cy="112380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i="1" dirty="0">
                <a:ea typeface="宋体" panose="02010600030101010101" pitchFamily="2" charset="-122"/>
              </a:rPr>
              <a:t>x</a:t>
            </a:r>
            <a:r>
              <a:rPr lang="en-US" altLang="zh-CN" sz="3800" b="1" dirty="0">
                <a:ea typeface="宋体" panose="02010600030101010101" pitchFamily="2" charset="-122"/>
              </a:rPr>
              <a:t> = 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5325-9FDF-4C9E-AC6E-A107BD6411BA}"/>
              </a:ext>
            </a:extLst>
          </p:cNvPr>
          <p:cNvSpPr txBox="1"/>
          <p:nvPr/>
        </p:nvSpPr>
        <p:spPr>
          <a:xfrm>
            <a:off x="3785843" y="1432290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B85C4F-1040-4474-A32B-384DC8F06C62}"/>
              </a:ext>
            </a:extLst>
          </p:cNvPr>
          <p:cNvGraphicFramePr>
            <a:graphicFrameLocks noGrp="1"/>
          </p:cNvGraphicFramePr>
          <p:nvPr/>
        </p:nvGraphicFramePr>
        <p:xfrm>
          <a:off x="342823" y="1804524"/>
          <a:ext cx="2274950" cy="137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30">
                  <a:extLst>
                    <a:ext uri="{9D8B030D-6E8A-4147-A177-3AD203B41FA5}">
                      <a16:colId xmlns:a16="http://schemas.microsoft.com/office/drawing/2014/main" val="633705115"/>
                    </a:ext>
                  </a:extLst>
                </a:gridCol>
                <a:gridCol w="1452520">
                  <a:extLst>
                    <a:ext uri="{9D8B030D-6E8A-4147-A177-3AD203B41FA5}">
                      <a16:colId xmlns:a16="http://schemas.microsoft.com/office/drawing/2014/main" val="3986471459"/>
                    </a:ext>
                  </a:extLst>
                </a:gridCol>
              </a:tblGrid>
              <a:tr h="343722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930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4199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943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7712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4123391-7481-411B-89DB-1619D92D47B2}"/>
              </a:ext>
            </a:extLst>
          </p:cNvPr>
          <p:cNvGraphicFramePr>
            <a:graphicFrameLocks noGrp="1"/>
          </p:cNvGraphicFramePr>
          <p:nvPr/>
        </p:nvGraphicFramePr>
        <p:xfrm>
          <a:off x="2980827" y="1805294"/>
          <a:ext cx="3424017" cy="413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93">
                  <a:extLst>
                    <a:ext uri="{9D8B030D-6E8A-4147-A177-3AD203B41FA5}">
                      <a16:colId xmlns:a16="http://schemas.microsoft.com/office/drawing/2014/main" val="1105841971"/>
                    </a:ext>
                  </a:extLst>
                </a:gridCol>
                <a:gridCol w="982324">
                  <a:extLst>
                    <a:ext uri="{9D8B030D-6E8A-4147-A177-3AD203B41FA5}">
                      <a16:colId xmlns:a16="http://schemas.microsoft.com/office/drawing/2014/main" val="2692175310"/>
                    </a:ext>
                  </a:extLst>
                </a:gridCol>
              </a:tblGrid>
              <a:tr h="37621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35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63422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48063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326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30554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8191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4566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71929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3414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489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21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C0C78E1-ECB1-4818-A46D-76D040BAB081}"/>
              </a:ext>
            </a:extLst>
          </p:cNvPr>
          <p:cNvGraphicFramePr>
            <a:graphicFrameLocks noGrp="1"/>
          </p:cNvGraphicFramePr>
          <p:nvPr/>
        </p:nvGraphicFramePr>
        <p:xfrm>
          <a:off x="6869711" y="1775828"/>
          <a:ext cx="18379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79">
                  <a:extLst>
                    <a:ext uri="{9D8B030D-6E8A-4147-A177-3AD203B41FA5}">
                      <a16:colId xmlns:a16="http://schemas.microsoft.com/office/drawing/2014/main" val="278355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2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8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1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8891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6FA8E5B-E71A-418F-99BA-01464D3A3976}"/>
              </a:ext>
            </a:extLst>
          </p:cNvPr>
          <p:cNvSpPr txBox="1"/>
          <p:nvPr/>
        </p:nvSpPr>
        <p:spPr>
          <a:xfrm>
            <a:off x="617692" y="1422849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F637CB-2CA8-40A5-9A09-5CBA322EA64C}"/>
              </a:ext>
            </a:extLst>
          </p:cNvPr>
          <p:cNvSpPr txBox="1"/>
          <p:nvPr/>
        </p:nvSpPr>
        <p:spPr>
          <a:xfrm>
            <a:off x="6787764" y="1342903"/>
            <a:ext cx="200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357EC-EBDE-407C-9117-626B6EEBCB3F}"/>
              </a:ext>
            </a:extLst>
          </p:cNvPr>
          <p:cNvSpPr txBox="1"/>
          <p:nvPr/>
        </p:nvSpPr>
        <p:spPr>
          <a:xfrm>
            <a:off x="8676684" y="1713379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F755E8-35ED-43EA-BDB4-7325597905A7}"/>
              </a:ext>
            </a:extLst>
          </p:cNvPr>
          <p:cNvSpPr txBox="1"/>
          <p:nvPr/>
        </p:nvSpPr>
        <p:spPr>
          <a:xfrm>
            <a:off x="8676684" y="211258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D7F5EE-245A-436D-9E42-229ADA2122CC}"/>
              </a:ext>
            </a:extLst>
          </p:cNvPr>
          <p:cNvSpPr txBox="1"/>
          <p:nvPr/>
        </p:nvSpPr>
        <p:spPr>
          <a:xfrm>
            <a:off x="8676684" y="242413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A6FBCD-5956-4252-AD43-38765C0E9BB7}"/>
              </a:ext>
            </a:extLst>
          </p:cNvPr>
          <p:cNvSpPr txBox="1"/>
          <p:nvPr/>
        </p:nvSpPr>
        <p:spPr>
          <a:xfrm>
            <a:off x="8676684" y="282333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954AAE-C815-4E5B-B4E0-6252378DB564}"/>
              </a:ext>
            </a:extLst>
          </p:cNvPr>
          <p:cNvSpPr txBox="1"/>
          <p:nvPr/>
        </p:nvSpPr>
        <p:spPr>
          <a:xfrm>
            <a:off x="8676684" y="319419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DFA35-E4D9-4C2C-AF90-35CE6A379019}"/>
              </a:ext>
            </a:extLst>
          </p:cNvPr>
          <p:cNvSpPr txBox="1"/>
          <p:nvPr/>
        </p:nvSpPr>
        <p:spPr>
          <a:xfrm>
            <a:off x="2694241" y="216441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AC3E8C-B489-44C1-9E1F-FAFF57BB76B6}"/>
              </a:ext>
            </a:extLst>
          </p:cNvPr>
          <p:cNvSpPr txBox="1"/>
          <p:nvPr/>
        </p:nvSpPr>
        <p:spPr>
          <a:xfrm>
            <a:off x="2694241" y="2563622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B5B65B-6A1C-4BB7-ACCB-98A02F703747}"/>
              </a:ext>
            </a:extLst>
          </p:cNvPr>
          <p:cNvSpPr txBox="1"/>
          <p:nvPr/>
        </p:nvSpPr>
        <p:spPr>
          <a:xfrm>
            <a:off x="2694241" y="287516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4324F6-E805-412F-9C24-EDB47F3A83DA}"/>
              </a:ext>
            </a:extLst>
          </p:cNvPr>
          <p:cNvSpPr txBox="1"/>
          <p:nvPr/>
        </p:nvSpPr>
        <p:spPr>
          <a:xfrm>
            <a:off x="2694241" y="3274373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05CF35-FDB8-4C56-B12C-6024050E6F95}"/>
              </a:ext>
            </a:extLst>
          </p:cNvPr>
          <p:cNvSpPr txBox="1"/>
          <p:nvPr/>
        </p:nvSpPr>
        <p:spPr>
          <a:xfrm>
            <a:off x="2694241" y="364523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942CF-4E23-4614-B810-0B43BEFC1FB9}"/>
              </a:ext>
            </a:extLst>
          </p:cNvPr>
          <p:cNvSpPr txBox="1"/>
          <p:nvPr/>
        </p:nvSpPr>
        <p:spPr>
          <a:xfrm>
            <a:off x="2679943" y="406355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2F99A5-81A4-4CCA-B7B7-B4F45FBA09D2}"/>
              </a:ext>
            </a:extLst>
          </p:cNvPr>
          <p:cNvSpPr txBox="1"/>
          <p:nvPr/>
        </p:nvSpPr>
        <p:spPr>
          <a:xfrm>
            <a:off x="2679943" y="446275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B905DF-5220-46AF-8719-F6ABB19C372B}"/>
              </a:ext>
            </a:extLst>
          </p:cNvPr>
          <p:cNvSpPr txBox="1"/>
          <p:nvPr/>
        </p:nvSpPr>
        <p:spPr>
          <a:xfrm>
            <a:off x="2679943" y="477430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34759E-B8A5-4F7D-9B0E-3B6FCE8516A2}"/>
              </a:ext>
            </a:extLst>
          </p:cNvPr>
          <p:cNvSpPr txBox="1"/>
          <p:nvPr/>
        </p:nvSpPr>
        <p:spPr>
          <a:xfrm>
            <a:off x="2679943" y="5173508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F969D4-0BF6-4401-ADF0-4A835870EAA8}"/>
              </a:ext>
            </a:extLst>
          </p:cNvPr>
          <p:cNvSpPr txBox="1"/>
          <p:nvPr/>
        </p:nvSpPr>
        <p:spPr>
          <a:xfrm>
            <a:off x="2543662" y="5575035"/>
            <a:ext cx="5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5EB865-6D82-403D-A83D-DA1621CDD4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04844" y="2372506"/>
            <a:ext cx="464867" cy="330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6" name="直接箭头连接符 34815">
            <a:extLst>
              <a:ext uri="{FF2B5EF4-FFF2-40B4-BE49-F238E27FC236}">
                <a16:creationId xmlns:a16="http://schemas.microsoft.com/office/drawing/2014/main" id="{BA8A9172-5C70-4533-B02E-498D6194A1DD}"/>
              </a:ext>
            </a:extLst>
          </p:cNvPr>
          <p:cNvCxnSpPr>
            <a:cxnSpLocks/>
          </p:cNvCxnSpPr>
          <p:nvPr/>
        </p:nvCxnSpPr>
        <p:spPr>
          <a:xfrm>
            <a:off x="6404844" y="3089707"/>
            <a:ext cx="497662" cy="356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1" name="直接箭头连接符 34820">
            <a:extLst>
              <a:ext uri="{FF2B5EF4-FFF2-40B4-BE49-F238E27FC236}">
                <a16:creationId xmlns:a16="http://schemas.microsoft.com/office/drawing/2014/main" id="{702005B4-CF44-4002-AD44-EF328C16449A}"/>
              </a:ext>
            </a:extLst>
          </p:cNvPr>
          <p:cNvCxnSpPr>
            <a:cxnSpLocks/>
          </p:cNvCxnSpPr>
          <p:nvPr/>
        </p:nvCxnSpPr>
        <p:spPr>
          <a:xfrm flipV="1">
            <a:off x="6404844" y="1955872"/>
            <a:ext cx="464867" cy="19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直接箭头连接符 34822">
            <a:extLst>
              <a:ext uri="{FF2B5EF4-FFF2-40B4-BE49-F238E27FC236}">
                <a16:creationId xmlns:a16="http://schemas.microsoft.com/office/drawing/2014/main" id="{555E725A-80BF-45EB-A5C0-861D20537557}"/>
              </a:ext>
            </a:extLst>
          </p:cNvPr>
          <p:cNvCxnSpPr>
            <a:cxnSpLocks/>
          </p:cNvCxnSpPr>
          <p:nvPr/>
        </p:nvCxnSpPr>
        <p:spPr>
          <a:xfrm flipV="1">
            <a:off x="6404844" y="3089707"/>
            <a:ext cx="464867" cy="1967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直接箭头连接符 34824">
            <a:extLst>
              <a:ext uri="{FF2B5EF4-FFF2-40B4-BE49-F238E27FC236}">
                <a16:creationId xmlns:a16="http://schemas.microsoft.com/office/drawing/2014/main" id="{8B2BE8D5-03A8-420F-946F-99A4F86ACA21}"/>
              </a:ext>
            </a:extLst>
          </p:cNvPr>
          <p:cNvCxnSpPr>
            <a:cxnSpLocks/>
          </p:cNvCxnSpPr>
          <p:nvPr/>
        </p:nvCxnSpPr>
        <p:spPr>
          <a:xfrm flipV="1">
            <a:off x="6404844" y="2371743"/>
            <a:ext cx="464867" cy="1858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95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D3CCB2C-F58A-4F1E-834D-037406F33F8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47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5325-9FDF-4C9E-AC6E-A107BD6411BA}"/>
              </a:ext>
            </a:extLst>
          </p:cNvPr>
          <p:cNvSpPr txBox="1"/>
          <p:nvPr/>
        </p:nvSpPr>
        <p:spPr>
          <a:xfrm>
            <a:off x="3785843" y="1432290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B85C4F-1040-4474-A32B-384DC8F06C62}"/>
              </a:ext>
            </a:extLst>
          </p:cNvPr>
          <p:cNvGraphicFramePr>
            <a:graphicFrameLocks noGrp="1"/>
          </p:cNvGraphicFramePr>
          <p:nvPr/>
        </p:nvGraphicFramePr>
        <p:xfrm>
          <a:off x="342823" y="1804524"/>
          <a:ext cx="2274950" cy="137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30">
                  <a:extLst>
                    <a:ext uri="{9D8B030D-6E8A-4147-A177-3AD203B41FA5}">
                      <a16:colId xmlns:a16="http://schemas.microsoft.com/office/drawing/2014/main" val="633705115"/>
                    </a:ext>
                  </a:extLst>
                </a:gridCol>
                <a:gridCol w="1452520">
                  <a:extLst>
                    <a:ext uri="{9D8B030D-6E8A-4147-A177-3AD203B41FA5}">
                      <a16:colId xmlns:a16="http://schemas.microsoft.com/office/drawing/2014/main" val="3986471459"/>
                    </a:ext>
                  </a:extLst>
                </a:gridCol>
              </a:tblGrid>
              <a:tr h="343722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930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4199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943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7712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4123391-7481-411B-89DB-1619D92D47B2}"/>
              </a:ext>
            </a:extLst>
          </p:cNvPr>
          <p:cNvGraphicFramePr>
            <a:graphicFrameLocks noGrp="1"/>
          </p:cNvGraphicFramePr>
          <p:nvPr/>
        </p:nvGraphicFramePr>
        <p:xfrm>
          <a:off x="2980827" y="1805294"/>
          <a:ext cx="3424017" cy="413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93">
                  <a:extLst>
                    <a:ext uri="{9D8B030D-6E8A-4147-A177-3AD203B41FA5}">
                      <a16:colId xmlns:a16="http://schemas.microsoft.com/office/drawing/2014/main" val="1105841971"/>
                    </a:ext>
                  </a:extLst>
                </a:gridCol>
                <a:gridCol w="982324">
                  <a:extLst>
                    <a:ext uri="{9D8B030D-6E8A-4147-A177-3AD203B41FA5}">
                      <a16:colId xmlns:a16="http://schemas.microsoft.com/office/drawing/2014/main" val="2692175310"/>
                    </a:ext>
                  </a:extLst>
                </a:gridCol>
              </a:tblGrid>
              <a:tr h="37621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35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63422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48063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326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30554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8191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4566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71929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3414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489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21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C0C78E1-ECB1-4818-A46D-76D040BAB081}"/>
              </a:ext>
            </a:extLst>
          </p:cNvPr>
          <p:cNvGraphicFramePr>
            <a:graphicFrameLocks noGrp="1"/>
          </p:cNvGraphicFramePr>
          <p:nvPr/>
        </p:nvGraphicFramePr>
        <p:xfrm>
          <a:off x="6869711" y="1775828"/>
          <a:ext cx="18379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79">
                  <a:extLst>
                    <a:ext uri="{9D8B030D-6E8A-4147-A177-3AD203B41FA5}">
                      <a16:colId xmlns:a16="http://schemas.microsoft.com/office/drawing/2014/main" val="278355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2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8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1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8891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6FA8E5B-E71A-418F-99BA-01464D3A3976}"/>
              </a:ext>
            </a:extLst>
          </p:cNvPr>
          <p:cNvSpPr txBox="1"/>
          <p:nvPr/>
        </p:nvSpPr>
        <p:spPr>
          <a:xfrm>
            <a:off x="617692" y="1422849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F637CB-2CA8-40A5-9A09-5CBA322EA64C}"/>
              </a:ext>
            </a:extLst>
          </p:cNvPr>
          <p:cNvSpPr txBox="1"/>
          <p:nvPr/>
        </p:nvSpPr>
        <p:spPr>
          <a:xfrm>
            <a:off x="6787764" y="1342903"/>
            <a:ext cx="200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357EC-EBDE-407C-9117-626B6EEBCB3F}"/>
              </a:ext>
            </a:extLst>
          </p:cNvPr>
          <p:cNvSpPr txBox="1"/>
          <p:nvPr/>
        </p:nvSpPr>
        <p:spPr>
          <a:xfrm>
            <a:off x="8676684" y="1713379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F755E8-35ED-43EA-BDB4-7325597905A7}"/>
              </a:ext>
            </a:extLst>
          </p:cNvPr>
          <p:cNvSpPr txBox="1"/>
          <p:nvPr/>
        </p:nvSpPr>
        <p:spPr>
          <a:xfrm>
            <a:off x="8676684" y="211258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D7F5EE-245A-436D-9E42-229ADA2122CC}"/>
              </a:ext>
            </a:extLst>
          </p:cNvPr>
          <p:cNvSpPr txBox="1"/>
          <p:nvPr/>
        </p:nvSpPr>
        <p:spPr>
          <a:xfrm>
            <a:off x="8676684" y="242413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A6FBCD-5956-4252-AD43-38765C0E9BB7}"/>
              </a:ext>
            </a:extLst>
          </p:cNvPr>
          <p:cNvSpPr txBox="1"/>
          <p:nvPr/>
        </p:nvSpPr>
        <p:spPr>
          <a:xfrm>
            <a:off x="8676684" y="282333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954AAE-C815-4E5B-B4E0-6252378DB564}"/>
              </a:ext>
            </a:extLst>
          </p:cNvPr>
          <p:cNvSpPr txBox="1"/>
          <p:nvPr/>
        </p:nvSpPr>
        <p:spPr>
          <a:xfrm>
            <a:off x="8676684" y="319419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DFA35-E4D9-4C2C-AF90-35CE6A379019}"/>
              </a:ext>
            </a:extLst>
          </p:cNvPr>
          <p:cNvSpPr txBox="1"/>
          <p:nvPr/>
        </p:nvSpPr>
        <p:spPr>
          <a:xfrm>
            <a:off x="2694241" y="216441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AC3E8C-B489-44C1-9E1F-FAFF57BB76B6}"/>
              </a:ext>
            </a:extLst>
          </p:cNvPr>
          <p:cNvSpPr txBox="1"/>
          <p:nvPr/>
        </p:nvSpPr>
        <p:spPr>
          <a:xfrm>
            <a:off x="2694241" y="2563622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B5B65B-6A1C-4BB7-ACCB-98A02F703747}"/>
              </a:ext>
            </a:extLst>
          </p:cNvPr>
          <p:cNvSpPr txBox="1"/>
          <p:nvPr/>
        </p:nvSpPr>
        <p:spPr>
          <a:xfrm>
            <a:off x="2694241" y="287516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4324F6-E805-412F-9C24-EDB47F3A83DA}"/>
              </a:ext>
            </a:extLst>
          </p:cNvPr>
          <p:cNvSpPr txBox="1"/>
          <p:nvPr/>
        </p:nvSpPr>
        <p:spPr>
          <a:xfrm>
            <a:off x="2694241" y="3274373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05CF35-FDB8-4C56-B12C-6024050E6F95}"/>
              </a:ext>
            </a:extLst>
          </p:cNvPr>
          <p:cNvSpPr txBox="1"/>
          <p:nvPr/>
        </p:nvSpPr>
        <p:spPr>
          <a:xfrm>
            <a:off x="2694241" y="364523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942CF-4E23-4614-B810-0B43BEFC1FB9}"/>
              </a:ext>
            </a:extLst>
          </p:cNvPr>
          <p:cNvSpPr txBox="1"/>
          <p:nvPr/>
        </p:nvSpPr>
        <p:spPr>
          <a:xfrm>
            <a:off x="2679943" y="406355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2F99A5-81A4-4CCA-B7B7-B4F45FBA09D2}"/>
              </a:ext>
            </a:extLst>
          </p:cNvPr>
          <p:cNvSpPr txBox="1"/>
          <p:nvPr/>
        </p:nvSpPr>
        <p:spPr>
          <a:xfrm>
            <a:off x="2679943" y="446275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B905DF-5220-46AF-8719-F6ABB19C372B}"/>
              </a:ext>
            </a:extLst>
          </p:cNvPr>
          <p:cNvSpPr txBox="1"/>
          <p:nvPr/>
        </p:nvSpPr>
        <p:spPr>
          <a:xfrm>
            <a:off x="2679943" y="477430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34759E-B8A5-4F7D-9B0E-3B6FCE8516A2}"/>
              </a:ext>
            </a:extLst>
          </p:cNvPr>
          <p:cNvSpPr txBox="1"/>
          <p:nvPr/>
        </p:nvSpPr>
        <p:spPr>
          <a:xfrm>
            <a:off x="2679943" y="5173508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F969D4-0BF6-4401-ADF0-4A835870EAA8}"/>
              </a:ext>
            </a:extLst>
          </p:cNvPr>
          <p:cNvSpPr txBox="1"/>
          <p:nvPr/>
        </p:nvSpPr>
        <p:spPr>
          <a:xfrm>
            <a:off x="2543662" y="5575035"/>
            <a:ext cx="5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5EB865-6D82-403D-A83D-DA1621CDD4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04844" y="2372506"/>
            <a:ext cx="464867" cy="330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6" name="直接箭头连接符 34815">
            <a:extLst>
              <a:ext uri="{FF2B5EF4-FFF2-40B4-BE49-F238E27FC236}">
                <a16:creationId xmlns:a16="http://schemas.microsoft.com/office/drawing/2014/main" id="{BA8A9172-5C70-4533-B02E-498D6194A1DD}"/>
              </a:ext>
            </a:extLst>
          </p:cNvPr>
          <p:cNvCxnSpPr>
            <a:cxnSpLocks/>
          </p:cNvCxnSpPr>
          <p:nvPr/>
        </p:nvCxnSpPr>
        <p:spPr>
          <a:xfrm>
            <a:off x="6404844" y="3089707"/>
            <a:ext cx="497662" cy="356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1" name="直接箭头连接符 34820">
            <a:extLst>
              <a:ext uri="{FF2B5EF4-FFF2-40B4-BE49-F238E27FC236}">
                <a16:creationId xmlns:a16="http://schemas.microsoft.com/office/drawing/2014/main" id="{702005B4-CF44-4002-AD44-EF328C16449A}"/>
              </a:ext>
            </a:extLst>
          </p:cNvPr>
          <p:cNvCxnSpPr>
            <a:cxnSpLocks/>
          </p:cNvCxnSpPr>
          <p:nvPr/>
        </p:nvCxnSpPr>
        <p:spPr>
          <a:xfrm flipV="1">
            <a:off x="6404844" y="1955872"/>
            <a:ext cx="464867" cy="19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直接箭头连接符 34822">
            <a:extLst>
              <a:ext uri="{FF2B5EF4-FFF2-40B4-BE49-F238E27FC236}">
                <a16:creationId xmlns:a16="http://schemas.microsoft.com/office/drawing/2014/main" id="{555E725A-80BF-45EB-A5C0-861D20537557}"/>
              </a:ext>
            </a:extLst>
          </p:cNvPr>
          <p:cNvCxnSpPr>
            <a:cxnSpLocks/>
          </p:cNvCxnSpPr>
          <p:nvPr/>
        </p:nvCxnSpPr>
        <p:spPr>
          <a:xfrm flipV="1">
            <a:off x="6404844" y="3089707"/>
            <a:ext cx="464867" cy="1967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直接箭头连接符 34824">
            <a:extLst>
              <a:ext uri="{FF2B5EF4-FFF2-40B4-BE49-F238E27FC236}">
                <a16:creationId xmlns:a16="http://schemas.microsoft.com/office/drawing/2014/main" id="{8B2BE8D5-03A8-420F-946F-99A4F86ACA21}"/>
              </a:ext>
            </a:extLst>
          </p:cNvPr>
          <p:cNvCxnSpPr>
            <a:cxnSpLocks/>
          </p:cNvCxnSpPr>
          <p:nvPr/>
        </p:nvCxnSpPr>
        <p:spPr>
          <a:xfrm flipV="1">
            <a:off x="6404844" y="2371743"/>
            <a:ext cx="464867" cy="1858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07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D3CCB2C-F58A-4F1E-834D-037406F33F8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48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5325-9FDF-4C9E-AC6E-A107BD6411BA}"/>
              </a:ext>
            </a:extLst>
          </p:cNvPr>
          <p:cNvSpPr txBox="1"/>
          <p:nvPr/>
        </p:nvSpPr>
        <p:spPr>
          <a:xfrm>
            <a:off x="3785843" y="1432290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B85C4F-1040-4474-A32B-384DC8F06C62}"/>
              </a:ext>
            </a:extLst>
          </p:cNvPr>
          <p:cNvGraphicFramePr>
            <a:graphicFrameLocks noGrp="1"/>
          </p:cNvGraphicFramePr>
          <p:nvPr/>
        </p:nvGraphicFramePr>
        <p:xfrm>
          <a:off x="342823" y="1804524"/>
          <a:ext cx="2274950" cy="137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30">
                  <a:extLst>
                    <a:ext uri="{9D8B030D-6E8A-4147-A177-3AD203B41FA5}">
                      <a16:colId xmlns:a16="http://schemas.microsoft.com/office/drawing/2014/main" val="633705115"/>
                    </a:ext>
                  </a:extLst>
                </a:gridCol>
                <a:gridCol w="1452520">
                  <a:extLst>
                    <a:ext uri="{9D8B030D-6E8A-4147-A177-3AD203B41FA5}">
                      <a16:colId xmlns:a16="http://schemas.microsoft.com/office/drawing/2014/main" val="3986471459"/>
                    </a:ext>
                  </a:extLst>
                </a:gridCol>
              </a:tblGrid>
              <a:tr h="343722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930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4199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943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7712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4123391-7481-411B-89DB-1619D92D47B2}"/>
              </a:ext>
            </a:extLst>
          </p:cNvPr>
          <p:cNvGraphicFramePr>
            <a:graphicFrameLocks noGrp="1"/>
          </p:cNvGraphicFramePr>
          <p:nvPr/>
        </p:nvGraphicFramePr>
        <p:xfrm>
          <a:off x="2980827" y="1805294"/>
          <a:ext cx="3424017" cy="413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93">
                  <a:extLst>
                    <a:ext uri="{9D8B030D-6E8A-4147-A177-3AD203B41FA5}">
                      <a16:colId xmlns:a16="http://schemas.microsoft.com/office/drawing/2014/main" val="1105841971"/>
                    </a:ext>
                  </a:extLst>
                </a:gridCol>
                <a:gridCol w="982324">
                  <a:extLst>
                    <a:ext uri="{9D8B030D-6E8A-4147-A177-3AD203B41FA5}">
                      <a16:colId xmlns:a16="http://schemas.microsoft.com/office/drawing/2014/main" val="2692175310"/>
                    </a:ext>
                  </a:extLst>
                </a:gridCol>
              </a:tblGrid>
              <a:tr h="37621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35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63422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48063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326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30554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8191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4566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71929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3414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489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21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C0C78E1-ECB1-4818-A46D-76D040BAB081}"/>
              </a:ext>
            </a:extLst>
          </p:cNvPr>
          <p:cNvGraphicFramePr>
            <a:graphicFrameLocks noGrp="1"/>
          </p:cNvGraphicFramePr>
          <p:nvPr/>
        </p:nvGraphicFramePr>
        <p:xfrm>
          <a:off x="6869711" y="1775828"/>
          <a:ext cx="18379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79">
                  <a:extLst>
                    <a:ext uri="{9D8B030D-6E8A-4147-A177-3AD203B41FA5}">
                      <a16:colId xmlns:a16="http://schemas.microsoft.com/office/drawing/2014/main" val="278355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2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8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1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8891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6FA8E5B-E71A-418F-99BA-01464D3A3976}"/>
              </a:ext>
            </a:extLst>
          </p:cNvPr>
          <p:cNvSpPr txBox="1"/>
          <p:nvPr/>
        </p:nvSpPr>
        <p:spPr>
          <a:xfrm>
            <a:off x="617692" y="1422849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F637CB-2CA8-40A5-9A09-5CBA322EA64C}"/>
              </a:ext>
            </a:extLst>
          </p:cNvPr>
          <p:cNvSpPr txBox="1"/>
          <p:nvPr/>
        </p:nvSpPr>
        <p:spPr>
          <a:xfrm>
            <a:off x="6787764" y="1342903"/>
            <a:ext cx="200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357EC-EBDE-407C-9117-626B6EEBCB3F}"/>
              </a:ext>
            </a:extLst>
          </p:cNvPr>
          <p:cNvSpPr txBox="1"/>
          <p:nvPr/>
        </p:nvSpPr>
        <p:spPr>
          <a:xfrm>
            <a:off x="8676684" y="1713379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F755E8-35ED-43EA-BDB4-7325597905A7}"/>
              </a:ext>
            </a:extLst>
          </p:cNvPr>
          <p:cNvSpPr txBox="1"/>
          <p:nvPr/>
        </p:nvSpPr>
        <p:spPr>
          <a:xfrm>
            <a:off x="8676684" y="211258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D7F5EE-245A-436D-9E42-229ADA2122CC}"/>
              </a:ext>
            </a:extLst>
          </p:cNvPr>
          <p:cNvSpPr txBox="1"/>
          <p:nvPr/>
        </p:nvSpPr>
        <p:spPr>
          <a:xfrm>
            <a:off x="8676684" y="242413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A6FBCD-5956-4252-AD43-38765C0E9BB7}"/>
              </a:ext>
            </a:extLst>
          </p:cNvPr>
          <p:cNvSpPr txBox="1"/>
          <p:nvPr/>
        </p:nvSpPr>
        <p:spPr>
          <a:xfrm>
            <a:off x="8676684" y="282333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954AAE-C815-4E5B-B4E0-6252378DB564}"/>
              </a:ext>
            </a:extLst>
          </p:cNvPr>
          <p:cNvSpPr txBox="1"/>
          <p:nvPr/>
        </p:nvSpPr>
        <p:spPr>
          <a:xfrm>
            <a:off x="8676684" y="319419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DFA35-E4D9-4C2C-AF90-35CE6A379019}"/>
              </a:ext>
            </a:extLst>
          </p:cNvPr>
          <p:cNvSpPr txBox="1"/>
          <p:nvPr/>
        </p:nvSpPr>
        <p:spPr>
          <a:xfrm>
            <a:off x="2694241" y="216441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AC3E8C-B489-44C1-9E1F-FAFF57BB76B6}"/>
              </a:ext>
            </a:extLst>
          </p:cNvPr>
          <p:cNvSpPr txBox="1"/>
          <p:nvPr/>
        </p:nvSpPr>
        <p:spPr>
          <a:xfrm>
            <a:off x="2694241" y="2563622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B5B65B-6A1C-4BB7-ACCB-98A02F703747}"/>
              </a:ext>
            </a:extLst>
          </p:cNvPr>
          <p:cNvSpPr txBox="1"/>
          <p:nvPr/>
        </p:nvSpPr>
        <p:spPr>
          <a:xfrm>
            <a:off x="2694241" y="287516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4324F6-E805-412F-9C24-EDB47F3A83DA}"/>
              </a:ext>
            </a:extLst>
          </p:cNvPr>
          <p:cNvSpPr txBox="1"/>
          <p:nvPr/>
        </p:nvSpPr>
        <p:spPr>
          <a:xfrm>
            <a:off x="2694241" y="3274373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05CF35-FDB8-4C56-B12C-6024050E6F95}"/>
              </a:ext>
            </a:extLst>
          </p:cNvPr>
          <p:cNvSpPr txBox="1"/>
          <p:nvPr/>
        </p:nvSpPr>
        <p:spPr>
          <a:xfrm>
            <a:off x="2694241" y="364523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942CF-4E23-4614-B810-0B43BEFC1FB9}"/>
              </a:ext>
            </a:extLst>
          </p:cNvPr>
          <p:cNvSpPr txBox="1"/>
          <p:nvPr/>
        </p:nvSpPr>
        <p:spPr>
          <a:xfrm>
            <a:off x="2679943" y="406355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2F99A5-81A4-4CCA-B7B7-B4F45FBA09D2}"/>
              </a:ext>
            </a:extLst>
          </p:cNvPr>
          <p:cNvSpPr txBox="1"/>
          <p:nvPr/>
        </p:nvSpPr>
        <p:spPr>
          <a:xfrm>
            <a:off x="2679943" y="446275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B905DF-5220-46AF-8719-F6ABB19C372B}"/>
              </a:ext>
            </a:extLst>
          </p:cNvPr>
          <p:cNvSpPr txBox="1"/>
          <p:nvPr/>
        </p:nvSpPr>
        <p:spPr>
          <a:xfrm>
            <a:off x="2679943" y="477430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34759E-B8A5-4F7D-9B0E-3B6FCE8516A2}"/>
              </a:ext>
            </a:extLst>
          </p:cNvPr>
          <p:cNvSpPr txBox="1"/>
          <p:nvPr/>
        </p:nvSpPr>
        <p:spPr>
          <a:xfrm>
            <a:off x="2679943" y="5173508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F969D4-0BF6-4401-ADF0-4A835870EAA8}"/>
              </a:ext>
            </a:extLst>
          </p:cNvPr>
          <p:cNvSpPr txBox="1"/>
          <p:nvPr/>
        </p:nvSpPr>
        <p:spPr>
          <a:xfrm>
            <a:off x="2543662" y="5575035"/>
            <a:ext cx="5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5EB865-6D82-403D-A83D-DA1621CDD4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04844" y="2372506"/>
            <a:ext cx="464867" cy="330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6" name="直接箭头连接符 34815">
            <a:extLst>
              <a:ext uri="{FF2B5EF4-FFF2-40B4-BE49-F238E27FC236}">
                <a16:creationId xmlns:a16="http://schemas.microsoft.com/office/drawing/2014/main" id="{BA8A9172-5C70-4533-B02E-498D6194A1DD}"/>
              </a:ext>
            </a:extLst>
          </p:cNvPr>
          <p:cNvCxnSpPr>
            <a:cxnSpLocks/>
          </p:cNvCxnSpPr>
          <p:nvPr/>
        </p:nvCxnSpPr>
        <p:spPr>
          <a:xfrm>
            <a:off x="6404844" y="3089707"/>
            <a:ext cx="497662" cy="356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1" name="直接箭头连接符 34820">
            <a:extLst>
              <a:ext uri="{FF2B5EF4-FFF2-40B4-BE49-F238E27FC236}">
                <a16:creationId xmlns:a16="http://schemas.microsoft.com/office/drawing/2014/main" id="{702005B4-CF44-4002-AD44-EF328C16449A}"/>
              </a:ext>
            </a:extLst>
          </p:cNvPr>
          <p:cNvCxnSpPr>
            <a:cxnSpLocks/>
          </p:cNvCxnSpPr>
          <p:nvPr/>
        </p:nvCxnSpPr>
        <p:spPr>
          <a:xfrm flipV="1">
            <a:off x="6404844" y="1955872"/>
            <a:ext cx="464867" cy="19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直接箭头连接符 34822">
            <a:extLst>
              <a:ext uri="{FF2B5EF4-FFF2-40B4-BE49-F238E27FC236}">
                <a16:creationId xmlns:a16="http://schemas.microsoft.com/office/drawing/2014/main" id="{555E725A-80BF-45EB-A5C0-861D20537557}"/>
              </a:ext>
            </a:extLst>
          </p:cNvPr>
          <p:cNvCxnSpPr>
            <a:cxnSpLocks/>
          </p:cNvCxnSpPr>
          <p:nvPr/>
        </p:nvCxnSpPr>
        <p:spPr>
          <a:xfrm flipV="1">
            <a:off x="6404844" y="3089707"/>
            <a:ext cx="464867" cy="1967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直接箭头连接符 34824">
            <a:extLst>
              <a:ext uri="{FF2B5EF4-FFF2-40B4-BE49-F238E27FC236}">
                <a16:creationId xmlns:a16="http://schemas.microsoft.com/office/drawing/2014/main" id="{8B2BE8D5-03A8-420F-946F-99A4F86ACA21}"/>
              </a:ext>
            </a:extLst>
          </p:cNvPr>
          <p:cNvCxnSpPr>
            <a:cxnSpLocks/>
          </p:cNvCxnSpPr>
          <p:nvPr/>
        </p:nvCxnSpPr>
        <p:spPr>
          <a:xfrm flipV="1">
            <a:off x="6404844" y="2371743"/>
            <a:ext cx="464867" cy="1858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99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D3CCB2C-F58A-4F1E-834D-037406F33F8E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49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5325-9FDF-4C9E-AC6E-A107BD6411BA}"/>
              </a:ext>
            </a:extLst>
          </p:cNvPr>
          <p:cNvSpPr txBox="1"/>
          <p:nvPr/>
        </p:nvSpPr>
        <p:spPr>
          <a:xfrm>
            <a:off x="3785843" y="1432290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B85C4F-1040-4474-A32B-384DC8F06C62}"/>
              </a:ext>
            </a:extLst>
          </p:cNvPr>
          <p:cNvGraphicFramePr>
            <a:graphicFrameLocks noGrp="1"/>
          </p:cNvGraphicFramePr>
          <p:nvPr/>
        </p:nvGraphicFramePr>
        <p:xfrm>
          <a:off x="342823" y="1804524"/>
          <a:ext cx="2274950" cy="137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30">
                  <a:extLst>
                    <a:ext uri="{9D8B030D-6E8A-4147-A177-3AD203B41FA5}">
                      <a16:colId xmlns:a16="http://schemas.microsoft.com/office/drawing/2014/main" val="633705115"/>
                    </a:ext>
                  </a:extLst>
                </a:gridCol>
                <a:gridCol w="1452520">
                  <a:extLst>
                    <a:ext uri="{9D8B030D-6E8A-4147-A177-3AD203B41FA5}">
                      <a16:colId xmlns:a16="http://schemas.microsoft.com/office/drawing/2014/main" val="3986471459"/>
                    </a:ext>
                  </a:extLst>
                </a:gridCol>
              </a:tblGrid>
              <a:tr h="343722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930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4199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9437"/>
                  </a:ext>
                </a:extLst>
              </a:tr>
              <a:tr h="343722"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7712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4123391-7481-411B-89DB-1619D92D47B2}"/>
              </a:ext>
            </a:extLst>
          </p:cNvPr>
          <p:cNvGraphicFramePr>
            <a:graphicFrameLocks noGrp="1"/>
          </p:cNvGraphicFramePr>
          <p:nvPr/>
        </p:nvGraphicFramePr>
        <p:xfrm>
          <a:off x="2980827" y="1805294"/>
          <a:ext cx="3424017" cy="413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93">
                  <a:extLst>
                    <a:ext uri="{9D8B030D-6E8A-4147-A177-3AD203B41FA5}">
                      <a16:colId xmlns:a16="http://schemas.microsoft.com/office/drawing/2014/main" val="1105841971"/>
                    </a:ext>
                  </a:extLst>
                </a:gridCol>
                <a:gridCol w="982324">
                  <a:extLst>
                    <a:ext uri="{9D8B030D-6E8A-4147-A177-3AD203B41FA5}">
                      <a16:colId xmlns:a16="http://schemas.microsoft.com/office/drawing/2014/main" val="2692175310"/>
                    </a:ext>
                  </a:extLst>
                </a:gridCol>
              </a:tblGrid>
              <a:tr h="37621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frame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35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63422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48063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326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30554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8191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4566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71929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3414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4898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endParaRPr lang="zh-CN" altLang="en-US"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21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C0C78E1-ECB1-4818-A46D-76D040BAB081}"/>
              </a:ext>
            </a:extLst>
          </p:cNvPr>
          <p:cNvGraphicFramePr>
            <a:graphicFrameLocks noGrp="1"/>
          </p:cNvGraphicFramePr>
          <p:nvPr/>
        </p:nvGraphicFramePr>
        <p:xfrm>
          <a:off x="6869711" y="1775828"/>
          <a:ext cx="18379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79">
                  <a:extLst>
                    <a:ext uri="{9D8B030D-6E8A-4147-A177-3AD203B41FA5}">
                      <a16:colId xmlns:a16="http://schemas.microsoft.com/office/drawing/2014/main" val="278355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2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8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1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8891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6FA8E5B-E71A-418F-99BA-01464D3A3976}"/>
              </a:ext>
            </a:extLst>
          </p:cNvPr>
          <p:cNvSpPr txBox="1"/>
          <p:nvPr/>
        </p:nvSpPr>
        <p:spPr>
          <a:xfrm>
            <a:off x="617692" y="1422849"/>
            <a:ext cx="1573901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F637CB-2CA8-40A5-9A09-5CBA322EA64C}"/>
              </a:ext>
            </a:extLst>
          </p:cNvPr>
          <p:cNvSpPr txBox="1"/>
          <p:nvPr/>
        </p:nvSpPr>
        <p:spPr>
          <a:xfrm>
            <a:off x="6787764" y="1342903"/>
            <a:ext cx="200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357EC-EBDE-407C-9117-626B6EEBCB3F}"/>
              </a:ext>
            </a:extLst>
          </p:cNvPr>
          <p:cNvSpPr txBox="1"/>
          <p:nvPr/>
        </p:nvSpPr>
        <p:spPr>
          <a:xfrm>
            <a:off x="8676684" y="1713379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F755E8-35ED-43EA-BDB4-7325597905A7}"/>
              </a:ext>
            </a:extLst>
          </p:cNvPr>
          <p:cNvSpPr txBox="1"/>
          <p:nvPr/>
        </p:nvSpPr>
        <p:spPr>
          <a:xfrm>
            <a:off x="8676684" y="211258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D7F5EE-245A-436D-9E42-229ADA2122CC}"/>
              </a:ext>
            </a:extLst>
          </p:cNvPr>
          <p:cNvSpPr txBox="1"/>
          <p:nvPr/>
        </p:nvSpPr>
        <p:spPr>
          <a:xfrm>
            <a:off x="8676684" y="242413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A6FBCD-5956-4252-AD43-38765C0E9BB7}"/>
              </a:ext>
            </a:extLst>
          </p:cNvPr>
          <p:cNvSpPr txBox="1"/>
          <p:nvPr/>
        </p:nvSpPr>
        <p:spPr>
          <a:xfrm>
            <a:off x="8676684" y="282333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954AAE-C815-4E5B-B4E0-6252378DB564}"/>
              </a:ext>
            </a:extLst>
          </p:cNvPr>
          <p:cNvSpPr txBox="1"/>
          <p:nvPr/>
        </p:nvSpPr>
        <p:spPr>
          <a:xfrm>
            <a:off x="8676684" y="319419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DFA35-E4D9-4C2C-AF90-35CE6A379019}"/>
              </a:ext>
            </a:extLst>
          </p:cNvPr>
          <p:cNvSpPr txBox="1"/>
          <p:nvPr/>
        </p:nvSpPr>
        <p:spPr>
          <a:xfrm>
            <a:off x="2694241" y="2164415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AC3E8C-B489-44C1-9E1F-FAFF57BB76B6}"/>
              </a:ext>
            </a:extLst>
          </p:cNvPr>
          <p:cNvSpPr txBox="1"/>
          <p:nvPr/>
        </p:nvSpPr>
        <p:spPr>
          <a:xfrm>
            <a:off x="2694241" y="2563622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B5B65B-6A1C-4BB7-ACCB-98A02F703747}"/>
              </a:ext>
            </a:extLst>
          </p:cNvPr>
          <p:cNvSpPr txBox="1"/>
          <p:nvPr/>
        </p:nvSpPr>
        <p:spPr>
          <a:xfrm>
            <a:off x="2694241" y="2875166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4324F6-E805-412F-9C24-EDB47F3A83DA}"/>
              </a:ext>
            </a:extLst>
          </p:cNvPr>
          <p:cNvSpPr txBox="1"/>
          <p:nvPr/>
        </p:nvSpPr>
        <p:spPr>
          <a:xfrm>
            <a:off x="2694241" y="3274373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05CF35-FDB8-4C56-B12C-6024050E6F95}"/>
              </a:ext>
            </a:extLst>
          </p:cNvPr>
          <p:cNvSpPr txBox="1"/>
          <p:nvPr/>
        </p:nvSpPr>
        <p:spPr>
          <a:xfrm>
            <a:off x="2694241" y="364523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942CF-4E23-4614-B810-0B43BEFC1FB9}"/>
              </a:ext>
            </a:extLst>
          </p:cNvPr>
          <p:cNvSpPr txBox="1"/>
          <p:nvPr/>
        </p:nvSpPr>
        <p:spPr>
          <a:xfrm>
            <a:off x="2679943" y="4063550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2F99A5-81A4-4CCA-B7B7-B4F45FBA09D2}"/>
              </a:ext>
            </a:extLst>
          </p:cNvPr>
          <p:cNvSpPr txBox="1"/>
          <p:nvPr/>
        </p:nvSpPr>
        <p:spPr>
          <a:xfrm>
            <a:off x="2679943" y="4462757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B905DF-5220-46AF-8719-F6ABB19C372B}"/>
              </a:ext>
            </a:extLst>
          </p:cNvPr>
          <p:cNvSpPr txBox="1"/>
          <p:nvPr/>
        </p:nvSpPr>
        <p:spPr>
          <a:xfrm>
            <a:off x="2679943" y="4774301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34759E-B8A5-4F7D-9B0E-3B6FCE8516A2}"/>
              </a:ext>
            </a:extLst>
          </p:cNvPr>
          <p:cNvSpPr txBox="1"/>
          <p:nvPr/>
        </p:nvSpPr>
        <p:spPr>
          <a:xfrm>
            <a:off x="2679943" y="5173508"/>
            <a:ext cx="2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F969D4-0BF6-4401-ADF0-4A835870EAA8}"/>
              </a:ext>
            </a:extLst>
          </p:cNvPr>
          <p:cNvSpPr txBox="1"/>
          <p:nvPr/>
        </p:nvSpPr>
        <p:spPr>
          <a:xfrm>
            <a:off x="2543662" y="5575035"/>
            <a:ext cx="5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5EB865-6D82-403D-A83D-DA1621CDD4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04844" y="2372506"/>
            <a:ext cx="464867" cy="330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6" name="直接箭头连接符 34815">
            <a:extLst>
              <a:ext uri="{FF2B5EF4-FFF2-40B4-BE49-F238E27FC236}">
                <a16:creationId xmlns:a16="http://schemas.microsoft.com/office/drawing/2014/main" id="{BA8A9172-5C70-4533-B02E-498D6194A1DD}"/>
              </a:ext>
            </a:extLst>
          </p:cNvPr>
          <p:cNvCxnSpPr>
            <a:cxnSpLocks/>
          </p:cNvCxnSpPr>
          <p:nvPr/>
        </p:nvCxnSpPr>
        <p:spPr>
          <a:xfrm>
            <a:off x="6404844" y="3089707"/>
            <a:ext cx="497662" cy="356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1" name="直接箭头连接符 34820">
            <a:extLst>
              <a:ext uri="{FF2B5EF4-FFF2-40B4-BE49-F238E27FC236}">
                <a16:creationId xmlns:a16="http://schemas.microsoft.com/office/drawing/2014/main" id="{702005B4-CF44-4002-AD44-EF328C16449A}"/>
              </a:ext>
            </a:extLst>
          </p:cNvPr>
          <p:cNvCxnSpPr>
            <a:cxnSpLocks/>
          </p:cNvCxnSpPr>
          <p:nvPr/>
        </p:nvCxnSpPr>
        <p:spPr>
          <a:xfrm flipV="1">
            <a:off x="6404844" y="1955872"/>
            <a:ext cx="464867" cy="19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直接箭头连接符 34822">
            <a:extLst>
              <a:ext uri="{FF2B5EF4-FFF2-40B4-BE49-F238E27FC236}">
                <a16:creationId xmlns:a16="http://schemas.microsoft.com/office/drawing/2014/main" id="{555E725A-80BF-45EB-A5C0-861D20537557}"/>
              </a:ext>
            </a:extLst>
          </p:cNvPr>
          <p:cNvCxnSpPr>
            <a:cxnSpLocks/>
          </p:cNvCxnSpPr>
          <p:nvPr/>
        </p:nvCxnSpPr>
        <p:spPr>
          <a:xfrm flipV="1">
            <a:off x="6404844" y="3089707"/>
            <a:ext cx="464867" cy="1967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直接箭头连接符 34824">
            <a:extLst>
              <a:ext uri="{FF2B5EF4-FFF2-40B4-BE49-F238E27FC236}">
                <a16:creationId xmlns:a16="http://schemas.microsoft.com/office/drawing/2014/main" id="{8B2BE8D5-03A8-420F-946F-99A4F86ACA21}"/>
              </a:ext>
            </a:extLst>
          </p:cNvPr>
          <p:cNvCxnSpPr>
            <a:cxnSpLocks/>
          </p:cNvCxnSpPr>
          <p:nvPr/>
        </p:nvCxnSpPr>
        <p:spPr>
          <a:xfrm flipV="1">
            <a:off x="6404844" y="2371743"/>
            <a:ext cx="464867" cy="1858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4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8712994" y="640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6DBF30D-9F50-4AF3-9E92-B9F500CCBCF1}" type="slidenum">
              <a:rPr lang="zh-CN" altLang="en-US" sz="1600">
                <a:ea typeface="宋体" panose="02010600030101010101" pitchFamily="2" charset="-122"/>
              </a:rPr>
              <a:pPr algn="r" eaLnBrk="1" hangingPunct="1"/>
              <a:t>5</a:t>
            </a:fld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8620" y="228600"/>
            <a:ext cx="8201025" cy="863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b="1" dirty="0">
                <a:ea typeface="宋体" panose="02010600030101010101" pitchFamily="2" charset="-122"/>
              </a:rPr>
              <a:t>Starvation vs Deadlock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606" y="1246747"/>
            <a:ext cx="7893051" cy="515405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Starvation: </a:t>
            </a:r>
            <a:r>
              <a:rPr lang="en-US" altLang="zh-CN" sz="3600" dirty="0">
                <a:ea typeface="宋体" panose="02010600030101010101" pitchFamily="2" charset="-122"/>
              </a:rPr>
              <a:t>thread waits indefinitely</a:t>
            </a:r>
          </a:p>
          <a:p>
            <a:pPr algn="just"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Deadlock: </a:t>
            </a:r>
            <a:r>
              <a:rPr lang="en-US" altLang="zh-CN" sz="3600" dirty="0">
                <a:ea typeface="宋体" panose="02010600030101010101" pitchFamily="2" charset="-122"/>
              </a:rPr>
              <a:t>circular waiting for resource.</a:t>
            </a:r>
          </a:p>
          <a:p>
            <a:pPr algn="just"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What are the differences between them?</a:t>
            </a:r>
          </a:p>
          <a:p>
            <a:pPr marL="742950" indent="-742950" algn="just">
              <a:buFont typeface="+mj-ea"/>
              <a:buAutoNum type="circleNumDbPlain"/>
            </a:pPr>
            <a:r>
              <a:rPr lang="en-US" altLang="zh-CN" sz="3600" dirty="0">
                <a:ea typeface="宋体" panose="02010600030101010101" pitchFamily="2" charset="-122"/>
              </a:rPr>
              <a:t> Deadlock </a:t>
            </a:r>
            <a:r>
              <a:rPr lang="en-US" altLang="zh-CN" sz="3600" dirty="0">
                <a:ea typeface="宋体" panose="02010600030101010101" pitchFamily="2" charset="-122"/>
                <a:sym typeface="Wingdings" panose="05000000000000000000" pitchFamily="2" charset="2"/>
              </a:rPr>
              <a:t> starvation but not vice versa.</a:t>
            </a:r>
          </a:p>
          <a:p>
            <a:pPr marL="742950" indent="-742950" algn="just">
              <a:buFont typeface="+mj-ea"/>
              <a:buAutoNum type="circleNumDbPlain"/>
            </a:pPr>
            <a:r>
              <a:rPr lang="en-US" altLang="zh-CN" sz="3600" dirty="0">
                <a:ea typeface="宋体" panose="02010600030101010101" pitchFamily="2" charset="-122"/>
                <a:sym typeface="Wingdings" panose="05000000000000000000" pitchFamily="2" charset="2"/>
              </a:rPr>
              <a:t> Starvation may end</a:t>
            </a:r>
            <a:r>
              <a:rPr lang="zh-CN" altLang="en-US" sz="3600" dirty="0"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3600" dirty="0">
                <a:ea typeface="宋体" panose="02010600030101010101" pitchFamily="2" charset="-122"/>
                <a:sym typeface="Wingdings" panose="05000000000000000000" pitchFamily="2" charset="2"/>
              </a:rPr>
              <a:t>but deadlock can’t end without external intervention.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8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A7243712-D162-4AF5-A11B-79B9B6CC2FD3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50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759" y="122366"/>
            <a:ext cx="7888070" cy="111571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Inverted Page Table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819" y="1173163"/>
            <a:ext cx="8312150" cy="53276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Usually, each process has a page table associated with it. One of drawbacks of this method is that each page table may consist of millions of entries.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To solve this problem, an </a:t>
            </a:r>
            <a:r>
              <a:rPr lang="en-US" altLang="zh-CN" sz="2800" b="1" dirty="0">
                <a:ea typeface="宋体" panose="02010600030101010101" pitchFamily="2" charset="-122"/>
              </a:rPr>
              <a:t>inverted page table</a:t>
            </a:r>
            <a:r>
              <a:rPr lang="en-US" altLang="zh-CN" sz="2800" dirty="0">
                <a:ea typeface="宋体" panose="02010600030101010101" pitchFamily="2" charset="-122"/>
              </a:rPr>
              <a:t> can be used. There is one entry for each real page (frame) of memory.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Each entry consists of the virtual address of the page stored in that real memory location, with information about the process that owns that page.</a:t>
            </a:r>
          </a:p>
        </p:txBody>
      </p:sp>
    </p:spTree>
    <p:extLst>
      <p:ext uri="{BB962C8B-B14F-4D97-AF65-F5344CB8AC3E}">
        <p14:creationId xmlns:p14="http://schemas.microsoft.com/office/powerpoint/2010/main" val="32026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D552B80-5A54-48DD-B4CD-F49D5DCD40FC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51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3035" y="114273"/>
            <a:ext cx="7888070" cy="114808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Inverted Page Table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7369" y="1228725"/>
            <a:ext cx="8216900" cy="5106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To illustrate this method, a simplified version of the implementation of the inverted page is described as: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     &lt;process-id, page-number, offset&gt;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Each entry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 &lt;process-id, page-number&gt;.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The inverted page table is then searched for a match. If a match </a:t>
            </a:r>
            <a:r>
              <a:rPr lang="en-US" altLang="zh-CN" sz="2400" i="1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is found, then the physical address &lt;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 offset&gt; is generated. Otherwise, an illegal address access has been attempted.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Although it decreases memory needed to store each page table, but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increases time needed to search the table </a:t>
            </a:r>
            <a:r>
              <a:rPr lang="en-US" altLang="zh-CN" sz="2400" dirty="0">
                <a:ea typeface="宋体" panose="02010600030101010101" pitchFamily="2" charset="-122"/>
              </a:rPr>
              <a:t>when a page reference occurs.</a:t>
            </a:r>
          </a:p>
        </p:txBody>
      </p:sp>
    </p:spTree>
    <p:extLst>
      <p:ext uri="{BB962C8B-B14F-4D97-AF65-F5344CB8AC3E}">
        <p14:creationId xmlns:p14="http://schemas.microsoft.com/office/powerpoint/2010/main" val="22617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 txBox="1">
            <a:spLocks noGrp="1" noChangeArrowheads="1"/>
          </p:cNvSpPr>
          <p:nvPr/>
        </p:nvSpPr>
        <p:spPr bwMode="auto">
          <a:xfrm>
            <a:off x="8636794" y="6438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DB221D5-F94E-4C7C-8FD0-05161D8DF4B8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52</a:t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437" y="114273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Inverted Page Table Architecture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4491" r="479" b="4591"/>
          <a:stretch>
            <a:fillRect/>
          </a:stretch>
        </p:blipFill>
        <p:spPr bwMode="auto">
          <a:xfrm>
            <a:off x="1686719" y="1592264"/>
            <a:ext cx="5899150" cy="43386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6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216D38-6281-40A2-9050-858EEFB025F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algorithm of finding the free segment according to its length from small to large is called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0A725-2EB6-4A51-8DB4-9E5C318A1C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Best fit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1EFBB2-9549-4BEE-A233-5137F9C6536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Worst fit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07E3A-081B-4D97-8E13-F00B680EB0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 fit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1D033-45F5-465B-99C3-92A6E7E3CC6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FIFO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E40A703-7386-4CAE-BE6B-57F17748611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6DA0F35-A171-4CF3-BABA-FC6DA2AB8A6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494E54B-462E-4F62-BF96-282070185F2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8E1B62-638E-403B-B6F3-A84345521B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4BB934-79CA-4623-9416-BC024D7EF9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6094BB3-946B-48F5-8725-C136DF140C4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72BAD68-BEFC-4263-BDDB-4FABF248AC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DDBDA25-813E-4BC8-A618-61462BE42F1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9534F76-974E-41A8-9774-6E69DEE58FA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AB68187-659B-4957-9178-46FB49821A5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D1F5E5E-DCEA-4657-ABD3-71FCE942855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1617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22397B-20AD-49C5-B4EC-8B90E2DF087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description is correct?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227E3E-2522-451D-ADD7-D19F1AFFEA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VM technique is based on continuous allocation technology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D2B6CD-10B1-4CBD-BEF3-D68CF1BA2A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VM technique is based on non-continuous allocation technology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BE10D-7A13-474A-A09D-EBD7F666C70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capacity of VM storage is only limited by the external storage capacity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3EB56A-43C1-4428-A31D-71305B2D22C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capacity of VM storage is only limited by the memory capacity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B53E2D-5C14-4D20-9464-1606F9B4F74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5A8899-AC9E-462E-945D-0D904F502E3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96058F-857D-45CA-9C33-76A8E277E0D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CF3A16-F5B0-4CE7-9BE8-AC2A17B716E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F66E86B-FDF9-4974-BD2B-DF0E3BEFFAF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E02E4AD-CDE1-4F63-8772-293906EFC2A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79351F5-8B3C-47F3-BE2D-6E0C06CF722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BA01AFF-8323-4EAB-A048-48542E4222C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F01A295-9353-48A5-8D71-3B81310080C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D8F29B6A-0A4E-4F07-B1A7-27DCDFF1A72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D076D4A-D6DC-4730-B7BE-36684EE3E18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448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E18BBA5-0B02-274D-8064-C5BC188A9887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55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495" y="134503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800" b="1" dirty="0">
                <a:ea typeface="宋体" charset="0"/>
                <a:cs typeface="宋体" charset="0"/>
              </a:rPr>
              <a:t>Check Points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83" y="1542514"/>
            <a:ext cx="8231029" cy="45148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What is the drawback of the bitmap method for free memory management?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What is the purpose of virtual memory?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What is page table?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What is the purpose of using multi-level page table?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What is the purpose of using TLB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What is invert page table?</a:t>
            </a:r>
            <a:endParaRPr lang="zh-CN" altLang="en-US" sz="2800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8712994" y="640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6DBF30D-9F50-4AF3-9E92-B9F500CCBCF1}" type="slidenum">
              <a:rPr lang="zh-CN" altLang="en-US" sz="1600">
                <a:ea typeface="宋体" panose="02010600030101010101" pitchFamily="2" charset="-122"/>
              </a:rPr>
              <a:pPr algn="r" eaLnBrk="1" hangingPunct="1"/>
              <a:t>6</a:t>
            </a:fld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8620" y="228600"/>
            <a:ext cx="8201025" cy="863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b="1" dirty="0">
                <a:ea typeface="宋体" panose="02010600030101010101" pitchFamily="2" charset="-122"/>
              </a:rPr>
              <a:t>Some notes of Deadlock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606" y="1246747"/>
            <a:ext cx="7893051" cy="51540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5100" b="1">
                <a:ea typeface="宋体" panose="02010600030101010101" pitchFamily="2" charset="-122"/>
              </a:rPr>
              <a:t>Deadlock is not </a:t>
            </a:r>
            <a:r>
              <a:rPr lang="en-US" altLang="zh-CN" sz="5100" b="1" dirty="0">
                <a:ea typeface="宋体" panose="02010600030101010101" pitchFamily="2" charset="-122"/>
              </a:rPr>
              <a:t>always deterministic.</a:t>
            </a:r>
            <a:r>
              <a:rPr lang="en-US" altLang="zh-CN" sz="5100" dirty="0">
                <a:ea typeface="宋体" charset="0"/>
                <a:cs typeface="宋体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void </a:t>
            </a:r>
            <a:r>
              <a:rPr lang="en-US" altLang="zh-CN" sz="3600" dirty="0" err="1">
                <a:ea typeface="宋体" charset="0"/>
                <a:cs typeface="宋体" charset="0"/>
              </a:rPr>
              <a:t>process_A</a:t>
            </a:r>
            <a:r>
              <a:rPr lang="en-US" altLang="zh-CN" sz="3600" dirty="0">
                <a:ea typeface="宋体" charset="0"/>
                <a:cs typeface="宋体" charset="0"/>
              </a:rPr>
              <a:t>(void) {            void </a:t>
            </a:r>
            <a:r>
              <a:rPr lang="en-US" altLang="zh-CN" sz="3600" dirty="0" err="1">
                <a:ea typeface="宋体" charset="0"/>
                <a:cs typeface="宋体" charset="0"/>
              </a:rPr>
              <a:t>process_B</a:t>
            </a:r>
            <a:r>
              <a:rPr lang="en-US" altLang="zh-CN" sz="3600" dirty="0">
                <a:ea typeface="宋体" charset="0"/>
                <a:cs typeface="宋体" charset="0"/>
              </a:rPr>
              <a:t>(void) 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  </a:t>
            </a:r>
            <a:r>
              <a:rPr lang="en-US" altLang="zh-CN" sz="3600" dirty="0">
                <a:solidFill>
                  <a:srgbClr val="0000FF"/>
                </a:solidFill>
                <a:ea typeface="宋体" charset="0"/>
                <a:cs typeface="宋体" charset="0"/>
              </a:rPr>
              <a:t> down(resource_1);                   </a:t>
            </a:r>
            <a:r>
              <a:rPr lang="en-US" altLang="zh-CN" sz="3600" dirty="0">
                <a:solidFill>
                  <a:srgbClr val="FF0000"/>
                </a:solidFill>
                <a:ea typeface="宋体" charset="0"/>
                <a:cs typeface="宋体" charset="0"/>
              </a:rPr>
              <a:t>down(resource_2);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   </a:t>
            </a:r>
            <a:r>
              <a:rPr lang="en-US" altLang="zh-CN" sz="3600" dirty="0">
                <a:solidFill>
                  <a:srgbClr val="FF0000"/>
                </a:solidFill>
                <a:ea typeface="宋体" charset="0"/>
                <a:cs typeface="宋体" charset="0"/>
              </a:rPr>
              <a:t>down(resource_2);                   </a:t>
            </a:r>
            <a:r>
              <a:rPr lang="en-US" altLang="zh-CN" sz="3600" dirty="0">
                <a:solidFill>
                  <a:srgbClr val="0000FF"/>
                </a:solidFill>
                <a:ea typeface="宋体" charset="0"/>
                <a:cs typeface="宋体" charset="0"/>
              </a:rPr>
              <a:t>down(resource_1);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   </a:t>
            </a:r>
            <a:r>
              <a:rPr lang="en-US" altLang="zh-CN" sz="3600" dirty="0" err="1">
                <a:ea typeface="宋体" charset="0"/>
                <a:cs typeface="宋体" charset="0"/>
              </a:rPr>
              <a:t>use_both_resources</a:t>
            </a:r>
            <a:r>
              <a:rPr lang="en-US" altLang="zh-CN" sz="3600" dirty="0">
                <a:ea typeface="宋体" charset="0"/>
                <a:cs typeface="宋体" charset="0"/>
              </a:rPr>
              <a:t>();              </a:t>
            </a:r>
            <a:r>
              <a:rPr lang="en-US" altLang="zh-CN" sz="3600" dirty="0" err="1">
                <a:ea typeface="宋体" charset="0"/>
                <a:cs typeface="宋体" charset="0"/>
              </a:rPr>
              <a:t>use_both_resources</a:t>
            </a:r>
            <a:r>
              <a:rPr lang="en-US" altLang="zh-CN" sz="3600" dirty="0">
                <a:ea typeface="宋体" charset="0"/>
                <a:cs typeface="宋体" charset="0"/>
              </a:rPr>
              <a:t>();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   </a:t>
            </a:r>
            <a:r>
              <a:rPr lang="en-US" altLang="zh-CN" sz="3600" dirty="0">
                <a:solidFill>
                  <a:srgbClr val="FF0000"/>
                </a:solidFill>
                <a:ea typeface="宋体" charset="0"/>
                <a:cs typeface="宋体" charset="0"/>
              </a:rPr>
              <a:t>up(resource_2);                        </a:t>
            </a:r>
            <a:r>
              <a:rPr lang="en-US" altLang="zh-CN" sz="3600" dirty="0">
                <a:solidFill>
                  <a:srgbClr val="0000FF"/>
                </a:solidFill>
                <a:ea typeface="宋体" charset="0"/>
                <a:cs typeface="宋体" charset="0"/>
              </a:rPr>
              <a:t>up(resource_1);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   </a:t>
            </a:r>
            <a:r>
              <a:rPr lang="en-US" altLang="zh-CN" sz="3600" dirty="0">
                <a:solidFill>
                  <a:srgbClr val="0000FF"/>
                </a:solidFill>
                <a:ea typeface="宋体" charset="0"/>
                <a:cs typeface="宋体" charset="0"/>
              </a:rPr>
              <a:t>up(resource_1);                        </a:t>
            </a:r>
            <a:r>
              <a:rPr lang="en-US" altLang="zh-CN" sz="3600" dirty="0">
                <a:solidFill>
                  <a:srgbClr val="FF0000"/>
                </a:solidFill>
                <a:ea typeface="宋体" charset="0"/>
                <a:cs typeface="宋体" charset="0"/>
              </a:rPr>
              <a:t>up(resource_2);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dirty="0">
                <a:ea typeface="宋体" charset="0"/>
                <a:cs typeface="宋体" charset="0"/>
              </a:rPr>
              <a:t>} 	                  			        }</a:t>
            </a:r>
            <a:endParaRPr lang="en-US" altLang="zh-CN" sz="3600" dirty="0"/>
          </a:p>
          <a:p>
            <a:pPr algn="just">
              <a:buNone/>
            </a:pPr>
            <a:endParaRPr lang="en-US" altLang="zh-CN" sz="3600" b="1" dirty="0"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3600" dirty="0">
                <a:ea typeface="宋体" panose="02010600030101010101" pitchFamily="2" charset="-122"/>
              </a:rPr>
              <a:t>Deadlock won’t always happen with this code.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3600" dirty="0">
                <a:ea typeface="宋体" panose="02010600030101010101" pitchFamily="2" charset="-122"/>
              </a:rPr>
              <a:t> Have to have exactly the right time;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843226F-A08B-D44D-9321-AEE969D4E684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7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6057" y="215900"/>
            <a:ext cx="7773750" cy="1265170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b="1" dirty="0">
                <a:ea typeface="宋体" charset="0"/>
                <a:cs typeface="宋体" charset="0"/>
              </a:rPr>
              <a:t>Deadlock Detection, Deadlock Avoidance, and Deadlock Prevention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351" y="1696910"/>
            <a:ext cx="8270760" cy="4386419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Deadlock Detection</a:t>
            </a:r>
            <a:r>
              <a:rPr lang="en-US" sz="2800" dirty="0">
                <a:ea typeface="宋体" charset="0"/>
                <a:cs typeface="宋体" charset="0"/>
              </a:rPr>
              <a:t>: To make sure whether there is a deadlock now. </a:t>
            </a:r>
          </a:p>
          <a:p>
            <a:pPr eaLnBrk="1" hangingPunct="1"/>
            <a:endParaRPr lang="en-US" sz="2800" dirty="0">
              <a:ea typeface="宋体" charset="0"/>
              <a:cs typeface="宋体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Deadlock Avoidance:  </a:t>
            </a:r>
            <a:r>
              <a:rPr lang="en-US" altLang="zh-CN" sz="2800" dirty="0"/>
              <a:t>to ensure the system won’t enter an unsafe state.  The system dynamically considers every request and decides whether it is safe to grant it at this point.</a:t>
            </a:r>
          </a:p>
          <a:p>
            <a:pPr eaLnBrk="1" hangingPunct="1"/>
            <a:endParaRPr lang="en-US" sz="2800" dirty="0">
              <a:ea typeface="宋体" charset="0"/>
              <a:cs typeface="宋体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sz="2800" b="1" dirty="0">
                <a:ea typeface="宋体" charset="0"/>
                <a:cs typeface="宋体" charset="0"/>
              </a:rPr>
              <a:t>Deadlock Prevention: </a:t>
            </a:r>
            <a:r>
              <a:rPr lang="en-US" altLang="zh-CN" sz="2800" dirty="0"/>
              <a:t>to ensure that at least one of the necessary conditions for deadlock can never hold.</a:t>
            </a:r>
            <a:endParaRPr lang="en-US" sz="2800" b="1" dirty="0">
              <a:ea typeface="宋体" charset="0"/>
              <a:cs typeface="宋体" charset="0"/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552846" y="5210175"/>
            <a:ext cx="143217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charset="0"/>
                <a:cs typeface="宋体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846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 txBox="1">
            <a:spLocks noGrp="1" noChangeArrowheads="1"/>
          </p:cNvSpPr>
          <p:nvPr/>
        </p:nvSpPr>
        <p:spPr bwMode="auto">
          <a:xfrm>
            <a:off x="8560594" y="6489700"/>
            <a:ext cx="49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3AE8761-ACC0-40B8-845C-DE03FB151CB3}" type="slidenum">
              <a:rPr lang="zh-CN" altLang="en-US" sz="1400">
                <a:ea typeface="宋体" panose="02010600030101010101" pitchFamily="2" charset="-122"/>
              </a:rPr>
              <a:pPr algn="r" eaLnBrk="1" hangingPunct="1"/>
              <a:t>8</a:t>
            </a:fld>
            <a:endParaRPr lang="en-US" sz="1400"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7883" y="211139"/>
            <a:ext cx="8321746" cy="7905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800" b="1" dirty="0">
                <a:ea typeface="宋体" charset="0"/>
                <a:cs typeface="宋体" charset="0"/>
              </a:rPr>
              <a:t>Necessary Conditions for Deadlock</a:t>
            </a:r>
            <a:endParaRPr lang="en-US" sz="3800" b="1" dirty="0">
              <a:ea typeface="宋体" charset="0"/>
              <a:cs typeface="宋体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823" y="1356309"/>
            <a:ext cx="8044978" cy="388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esources are held by  processes in a non-sharable (exclusive) mode.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holds a resource while waiting for another resource.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voluntary release of a resource - nobody else can make a process give up a resource.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 waits for Process B waits for Process C .... waits for Process A.</a:t>
            </a:r>
          </a:p>
        </p:txBody>
      </p:sp>
      <p:sp>
        <p:nvSpPr>
          <p:cNvPr id="2" name="Rectangle 1"/>
          <p:cNvSpPr/>
          <p:nvPr/>
        </p:nvSpPr>
        <p:spPr>
          <a:xfrm>
            <a:off x="578418" y="5440267"/>
            <a:ext cx="8108383" cy="87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four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happen simultaneously for a deadlock to occur.</a:t>
            </a:r>
          </a:p>
        </p:txBody>
      </p:sp>
    </p:spTree>
    <p:extLst>
      <p:ext uri="{BB962C8B-B14F-4D97-AF65-F5344CB8AC3E}">
        <p14:creationId xmlns:p14="http://schemas.microsoft.com/office/powerpoint/2010/main" val="28731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8713713" y="6400800"/>
            <a:ext cx="4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F5D1CEEC-42D2-B941-A615-A5386BACF55F}" type="slidenum">
              <a:rPr lang="zh-CN" altLang="en-US" sz="1600">
                <a:ea typeface="宋体" charset="0"/>
                <a:cs typeface="宋体" charset="0"/>
              </a:rPr>
              <a:pPr algn="r" eaLnBrk="1" hangingPunct="1"/>
              <a:t>9</a:t>
            </a:fld>
            <a:endParaRPr lang="zh-CN" altLang="en-US" sz="1600">
              <a:ea typeface="宋体" charset="0"/>
              <a:cs typeface="宋体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8319"/>
            <a:ext cx="9145588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ea typeface="宋体" charset="0"/>
                <a:cs typeface="宋体" charset="0"/>
              </a:rPr>
              <a:t>Attacking the Mutual Exclusion Condition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922" y="1550988"/>
            <a:ext cx="7693382" cy="45450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宋体" charset="0"/>
                <a:cs typeface="宋体" charset="0"/>
              </a:rPr>
              <a:t>No resource were assigned exclusively to a single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宋体" charset="0"/>
                <a:cs typeface="宋体" charset="0"/>
              </a:rPr>
              <a:t>Problem?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charset="0"/>
                <a:cs typeface="宋体" charset="0"/>
              </a:rPr>
              <a:t>This method is generally impossible, because the mutual-exclusion condition must hold for non-sharable resources. e.g., a printer can not be shared by multiple processes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41660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HASREMARK" val="True"/>
  <p:tag name="PROBLEMVOICEALLOWED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HASREMARK" val="False"/>
  <p:tag name="PROBLEMVOICEALLOWED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11070</TotalTime>
  <Words>3058</Words>
  <Application>Microsoft Office PowerPoint</Application>
  <PresentationFormat>自定义</PresentationFormat>
  <Paragraphs>556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FontAwesome</vt:lpstr>
      <vt:lpstr>GeosansLight</vt:lpstr>
      <vt:lpstr>Microsoft Yahei</vt:lpstr>
      <vt:lpstr>Open Sans</vt:lpstr>
      <vt:lpstr>等线</vt:lpstr>
      <vt:lpstr>华文中宋</vt:lpstr>
      <vt:lpstr>宋体</vt:lpstr>
      <vt:lpstr>Arial</vt:lpstr>
      <vt:lpstr>Calibri</vt:lpstr>
      <vt:lpstr>Helvetica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Starvation</vt:lpstr>
      <vt:lpstr>Starvation vs Deadlock</vt:lpstr>
      <vt:lpstr>Some notes of Deadlock </vt:lpstr>
      <vt:lpstr>Deadlock Detection, Deadlock Avoidance, and Deadlock Prevention</vt:lpstr>
      <vt:lpstr>Necessary Conditions for Deadlock</vt:lpstr>
      <vt:lpstr>Attacking the Mutual Exclusion Condition</vt:lpstr>
      <vt:lpstr>Attacking the Hold and Wait Condition</vt:lpstr>
      <vt:lpstr>Attacking the No Preemption Condition</vt:lpstr>
      <vt:lpstr>Attacking the Circular Wait Condition</vt:lpstr>
      <vt:lpstr>PowerPoint 演示文稿</vt:lpstr>
      <vt:lpstr>Other Issues: Two-Phase Locking</vt:lpstr>
      <vt:lpstr>Non-resource Deadlocks</vt:lpstr>
      <vt:lpstr>PowerPoint 演示文稿</vt:lpstr>
      <vt:lpstr>PowerPoint 演示文稿</vt:lpstr>
      <vt:lpstr>PowerPoint 演示文稿</vt:lpstr>
      <vt:lpstr>PowerPoint 演示文稿</vt:lpstr>
      <vt:lpstr>Memory Management </vt:lpstr>
      <vt:lpstr>Basic Memory Management</vt:lpstr>
      <vt:lpstr>Multiprogramming with Fixed Partitions</vt:lpstr>
      <vt:lpstr>Swapping &amp; Virtual Memory</vt:lpstr>
      <vt:lpstr>Swapping</vt:lpstr>
      <vt:lpstr>Memory Management with Bit Maps &amp; List</vt:lpstr>
      <vt:lpstr>Memory Management with Linked Lists</vt:lpstr>
      <vt:lpstr>Virtual Memory</vt:lpstr>
      <vt:lpstr>MMU</vt:lpstr>
      <vt:lpstr>Virtual Memory</vt:lpstr>
      <vt:lpstr>Page Table </vt:lpstr>
      <vt:lpstr>Page Tables</vt:lpstr>
      <vt:lpstr>Pure paging </vt:lpstr>
      <vt:lpstr>Page  Table </vt:lpstr>
      <vt:lpstr>PowerPoint 演示文稿</vt:lpstr>
      <vt:lpstr>Multilevel Page Tables</vt:lpstr>
      <vt:lpstr>Two-Level Page-Table Scheme</vt:lpstr>
      <vt:lpstr>Two-Level Paging Example</vt:lpstr>
      <vt:lpstr>Address-Translation Scheme</vt:lpstr>
      <vt:lpstr>Page Tables</vt:lpstr>
      <vt:lpstr>Page Tables</vt:lpstr>
      <vt:lpstr>Structure of a Page Table Entry</vt:lpstr>
      <vt:lpstr>PowerPoint 演示文稿</vt:lpstr>
      <vt:lpstr>TLB</vt:lpstr>
      <vt:lpstr>TLB – Translation Lookaside Buffer</vt:lpstr>
      <vt:lpstr>Paging Hardware With TLB</vt:lpstr>
      <vt:lpstr>x = ?</vt:lpstr>
      <vt:lpstr>PowerPoint 演示文稿</vt:lpstr>
      <vt:lpstr>PowerPoint 演示文稿</vt:lpstr>
      <vt:lpstr>PowerPoint 演示文稿</vt:lpstr>
      <vt:lpstr>Inverted Page Table</vt:lpstr>
      <vt:lpstr>Inverted Page Table</vt:lpstr>
      <vt:lpstr>Inverted Page Table Architecture</vt:lpstr>
      <vt:lpstr>PowerPoint 演示文稿</vt:lpstr>
      <vt:lpstr>PowerPoint 演示文稿</vt:lpstr>
      <vt:lpstr>Check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82305</cp:lastModifiedBy>
  <cp:revision>977</cp:revision>
  <cp:lastPrinted>2016-08-28T08:23:50Z</cp:lastPrinted>
  <dcterms:created xsi:type="dcterms:W3CDTF">2014-10-22T04:24:20Z</dcterms:created>
  <dcterms:modified xsi:type="dcterms:W3CDTF">2023-10-09T11:04:55Z</dcterms:modified>
</cp:coreProperties>
</file>