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59" r:id="rId3"/>
    <p:sldId id="263" r:id="rId4"/>
    <p:sldId id="266" r:id="rId5"/>
    <p:sldId id="26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zhong" initials="k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2021/11/29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2021/11/29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1:Sleeping Barber Problem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>
                <a:cs typeface="+mn-lt"/>
              </a:rPr>
              <a:t>The barber shop has </a:t>
            </a:r>
            <a:r>
              <a:rPr lang="en-US" altLang="zh-CN" sz="2400" dirty="0">
                <a:cs typeface="+mn-lt"/>
              </a:rPr>
              <a:t>6</a:t>
            </a:r>
            <a:r>
              <a:rPr lang="zh-CN" altLang="en-US" sz="2400" dirty="0">
                <a:cs typeface="+mn-lt"/>
              </a:rPr>
              <a:t> chairs, 1 barber and 1 barber chair; 20 customers come in the barber shop randomly; If there is no customer, the barber falls asleep; If a customer come in the shop:</a:t>
            </a:r>
          </a:p>
          <a:p>
            <a:pPr marL="0" indent="0">
              <a:buNone/>
            </a:pPr>
            <a:r>
              <a:rPr lang="zh-CN" altLang="en-US" sz="2400" dirty="0">
                <a:cs typeface="+mn-lt"/>
              </a:rPr>
              <a:t>① If all chairs are occupied, the customer leaves the shop;</a:t>
            </a:r>
          </a:p>
          <a:p>
            <a:pPr marL="0" indent="0">
              <a:buNone/>
            </a:pPr>
            <a:r>
              <a:rPr lang="zh-CN" altLang="en-US" sz="2400" dirty="0">
                <a:cs typeface="+mn-lt"/>
              </a:rPr>
              <a:t>② If the barber is busy and there are free chairs, the customer sits in one of the free chairs;</a:t>
            </a:r>
          </a:p>
          <a:p>
            <a:pPr marL="0" indent="0">
              <a:buNone/>
            </a:pPr>
            <a:r>
              <a:rPr lang="zh-CN" altLang="en-US" sz="2400" dirty="0">
                <a:cs typeface="+mn-lt"/>
              </a:rPr>
              <a:t>③ If the barber is asleep, the customer wakes up the barber.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83"/>
    </mc:Choice>
    <mc:Fallback xmlns="">
      <p:transition spd="slow" advTm="1808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灯片编号占位符 5"/>
          <p:cNvSpPr txBox="1">
            <a:spLocks noGrp="1" noChangeArrowheads="1"/>
          </p:cNvSpPr>
          <p:nvPr/>
        </p:nvSpPr>
        <p:spPr bwMode="auto">
          <a:xfrm>
            <a:off x="10083959" y="6489700"/>
            <a:ext cx="495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9A794E94-7645-4C5E-B14F-FCB41966E550}" type="slidenum">
              <a:rPr lang="zh-CN" altLang="en-US" sz="1400">
                <a:ea typeface="宋体" panose="02010600030101010101" pitchFamily="2" charset="-122"/>
              </a:rPr>
              <a:t>2</a:t>
            </a:fld>
            <a:endParaRPr lang="en-US" sz="140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28391" y="1309255"/>
            <a:ext cx="3863256" cy="5180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001875" y="1821929"/>
            <a:ext cx="3589772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/>
              <a:t>While (True) do {</a:t>
            </a:r>
          </a:p>
          <a:p>
            <a:r>
              <a:rPr lang="en-US" altLang="zh-CN" sz="3000" dirty="0"/>
              <a:t>  Down(</a:t>
            </a:r>
            <a:r>
              <a:rPr lang="en-US" altLang="zh-CN" sz="3000" dirty="0" err="1"/>
              <a:t>cust_ready</a:t>
            </a:r>
            <a:r>
              <a:rPr lang="en-US" altLang="zh-CN" sz="3000" dirty="0"/>
              <a:t>);</a:t>
            </a:r>
          </a:p>
          <a:p>
            <a:r>
              <a:rPr lang="en-US" altLang="zh-CN" sz="3000" dirty="0"/>
              <a:t>   Down(</a:t>
            </a:r>
            <a:r>
              <a:rPr lang="en-US" altLang="zh-CN" sz="3000" dirty="0" err="1"/>
              <a:t>mutex</a:t>
            </a:r>
            <a:r>
              <a:rPr lang="en-US" altLang="zh-CN" sz="3000" dirty="0"/>
              <a:t>);</a:t>
            </a:r>
          </a:p>
          <a:p>
            <a:r>
              <a:rPr lang="en-US" altLang="zh-CN" sz="3000" dirty="0"/>
              <a:t>   </a:t>
            </a:r>
            <a:r>
              <a:rPr lang="en-US" altLang="zh-CN" sz="3000" dirty="0" err="1"/>
              <a:t>seat_num</a:t>
            </a:r>
            <a:r>
              <a:rPr lang="en-US" altLang="zh-CN" sz="3000" dirty="0"/>
              <a:t>++;</a:t>
            </a:r>
          </a:p>
          <a:p>
            <a:r>
              <a:rPr lang="en-US" altLang="zh-CN" sz="3000" dirty="0"/>
              <a:t>   Up(</a:t>
            </a:r>
            <a:r>
              <a:rPr lang="en-US" altLang="zh-CN" sz="3000" dirty="0" err="1"/>
              <a:t>barber_ready</a:t>
            </a:r>
            <a:r>
              <a:rPr lang="en-US" altLang="zh-CN" sz="3000" dirty="0"/>
              <a:t>);</a:t>
            </a:r>
          </a:p>
          <a:p>
            <a:r>
              <a:rPr lang="en-US" altLang="zh-CN" sz="3000" dirty="0"/>
              <a:t>   Up(</a:t>
            </a:r>
            <a:r>
              <a:rPr lang="en-US" altLang="zh-CN" sz="3000" dirty="0" err="1"/>
              <a:t>mutex</a:t>
            </a:r>
            <a:r>
              <a:rPr lang="en-US" altLang="zh-CN" sz="3000" dirty="0"/>
              <a:t>);</a:t>
            </a:r>
            <a:endParaRPr lang="en-US" altLang="zh-CN" sz="2200" dirty="0">
              <a:solidFill>
                <a:srgbClr val="7030A0"/>
              </a:solidFill>
            </a:endParaRPr>
          </a:p>
          <a:p>
            <a:r>
              <a:rPr lang="en-US" altLang="zh-CN" sz="3000" dirty="0"/>
              <a:t> # cut hair here</a:t>
            </a:r>
          </a:p>
          <a:p>
            <a:r>
              <a:rPr lang="en-US" altLang="zh-CN" sz="3000" dirty="0"/>
              <a:t>}</a:t>
            </a:r>
            <a:endParaRPr lang="zh-CN" altLang="en-US" sz="3000" dirty="0"/>
          </a:p>
        </p:txBody>
      </p:sp>
      <p:sp>
        <p:nvSpPr>
          <p:cNvPr id="11" name="矩形 10"/>
          <p:cNvSpPr/>
          <p:nvPr/>
        </p:nvSpPr>
        <p:spPr>
          <a:xfrm>
            <a:off x="6220703" y="1309255"/>
            <a:ext cx="3863256" cy="5180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220703" y="1821929"/>
            <a:ext cx="3863256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FF0000"/>
                </a:solidFill>
              </a:rPr>
              <a:t>Down</a:t>
            </a:r>
            <a:r>
              <a:rPr lang="en-US" altLang="zh-CN" sz="3000" dirty="0"/>
              <a:t>(</a:t>
            </a:r>
            <a:r>
              <a:rPr lang="en-US" altLang="zh-CN" sz="3000" dirty="0" err="1"/>
              <a:t>mutex</a:t>
            </a:r>
            <a:r>
              <a:rPr lang="en-US" altLang="zh-CN" sz="3000" dirty="0"/>
              <a:t>);</a:t>
            </a:r>
          </a:p>
          <a:p>
            <a:r>
              <a:rPr lang="en-US" altLang="zh-CN" sz="3000" dirty="0"/>
              <a:t>If(</a:t>
            </a:r>
            <a:r>
              <a:rPr lang="en-US" altLang="zh-CN" sz="3000" dirty="0" err="1"/>
              <a:t>seat_num</a:t>
            </a:r>
            <a:r>
              <a:rPr lang="en-US" altLang="zh-CN" sz="3000" dirty="0"/>
              <a:t> &gt; 0){</a:t>
            </a:r>
          </a:p>
          <a:p>
            <a:r>
              <a:rPr lang="en-US" altLang="zh-CN" sz="3000" dirty="0"/>
              <a:t>  </a:t>
            </a:r>
            <a:r>
              <a:rPr lang="en-US" altLang="zh-CN" sz="3000" dirty="0" err="1"/>
              <a:t>seat_num</a:t>
            </a:r>
            <a:r>
              <a:rPr lang="en-US" altLang="zh-CN" sz="3000" dirty="0"/>
              <a:t>--;</a:t>
            </a:r>
          </a:p>
          <a:p>
            <a:r>
              <a:rPr lang="en-US" altLang="zh-CN" sz="3000" dirty="0"/>
              <a:t>   </a:t>
            </a:r>
            <a:r>
              <a:rPr lang="en-US" altLang="zh-CN" sz="3000" dirty="0">
                <a:solidFill>
                  <a:srgbClr val="FF0000"/>
                </a:solidFill>
              </a:rPr>
              <a:t>Up</a:t>
            </a:r>
            <a:r>
              <a:rPr lang="en-US" altLang="zh-CN" sz="3000" dirty="0"/>
              <a:t>(</a:t>
            </a:r>
            <a:r>
              <a:rPr lang="en-US" altLang="zh-CN" sz="3000" dirty="0" err="1"/>
              <a:t>cust_ready</a:t>
            </a:r>
            <a:r>
              <a:rPr lang="en-US" altLang="zh-CN" sz="3000" dirty="0"/>
              <a:t>);</a:t>
            </a:r>
          </a:p>
          <a:p>
            <a:r>
              <a:rPr lang="en-US" altLang="zh-CN" sz="3000" dirty="0"/>
              <a:t>   </a:t>
            </a:r>
            <a:r>
              <a:rPr lang="en-US" altLang="zh-CN" sz="3000" dirty="0">
                <a:solidFill>
                  <a:srgbClr val="FF0000"/>
                </a:solidFill>
              </a:rPr>
              <a:t>Up</a:t>
            </a:r>
            <a:r>
              <a:rPr lang="en-US" altLang="zh-CN" sz="3000" dirty="0"/>
              <a:t>(</a:t>
            </a:r>
            <a:r>
              <a:rPr lang="en-US" altLang="zh-CN" sz="3000" dirty="0" err="1"/>
              <a:t>mutex</a:t>
            </a:r>
            <a:r>
              <a:rPr lang="en-US" altLang="zh-CN" sz="3000" dirty="0"/>
              <a:t>);</a:t>
            </a:r>
          </a:p>
          <a:p>
            <a:r>
              <a:rPr lang="en-US" altLang="zh-CN" sz="3000" dirty="0"/>
              <a:t>  </a:t>
            </a:r>
            <a:r>
              <a:rPr lang="en-US" altLang="zh-CN" sz="3000" dirty="0">
                <a:solidFill>
                  <a:srgbClr val="FF0000"/>
                </a:solidFill>
              </a:rPr>
              <a:t>Down</a:t>
            </a:r>
            <a:r>
              <a:rPr lang="en-US" altLang="zh-CN" sz="3000" dirty="0"/>
              <a:t>(</a:t>
            </a:r>
            <a:r>
              <a:rPr lang="en-US" altLang="zh-CN" sz="3000" dirty="0" err="1"/>
              <a:t>barber_ready</a:t>
            </a:r>
            <a:r>
              <a:rPr lang="en-US" altLang="zh-CN" sz="3000" dirty="0"/>
              <a:t>)</a:t>
            </a:r>
            <a:endParaRPr lang="en-US" altLang="zh-CN" sz="2200" dirty="0">
              <a:solidFill>
                <a:srgbClr val="7030A0"/>
              </a:solidFill>
            </a:endParaRPr>
          </a:p>
          <a:p>
            <a:r>
              <a:rPr lang="en-US" altLang="zh-CN" sz="3000" dirty="0"/>
              <a:t>  }else </a:t>
            </a:r>
            <a:r>
              <a:rPr lang="en-US" altLang="zh-CN" sz="3000" dirty="0">
                <a:solidFill>
                  <a:srgbClr val="FF0000"/>
                </a:solidFill>
              </a:rPr>
              <a:t>Up</a:t>
            </a:r>
            <a:r>
              <a:rPr lang="en-US" altLang="zh-CN" sz="3000" dirty="0"/>
              <a:t>(</a:t>
            </a:r>
            <a:r>
              <a:rPr lang="en-US" altLang="zh-CN" sz="3000" dirty="0" err="1"/>
              <a:t>mutex</a:t>
            </a:r>
            <a:r>
              <a:rPr lang="en-US" altLang="zh-CN" sz="3000" dirty="0"/>
              <a:t>);</a:t>
            </a:r>
          </a:p>
          <a:p>
            <a:r>
              <a:rPr lang="en-US" altLang="zh-CN" sz="3000" dirty="0"/>
              <a:t>}</a:t>
            </a:r>
            <a:endParaRPr lang="zh-CN" altLang="en-US" sz="3000" dirty="0"/>
          </a:p>
        </p:txBody>
      </p:sp>
      <p:sp>
        <p:nvSpPr>
          <p:cNvPr id="13" name="矩形 12"/>
          <p:cNvSpPr/>
          <p:nvPr/>
        </p:nvSpPr>
        <p:spPr>
          <a:xfrm>
            <a:off x="1728391" y="631064"/>
            <a:ext cx="3863256" cy="4218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Barber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20703" y="631064"/>
            <a:ext cx="3863256" cy="421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Customer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6252" y="10452"/>
            <a:ext cx="275607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/>
              <a:t>Tips</a:t>
            </a:r>
            <a:endParaRPr lang="zh-CN" altLang="en-US" sz="26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40"/>
    </mc:Choice>
    <mc:Fallback xmlns="">
      <p:transition spd="slow" advTm="1254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Task 2:Reader &amp; Writer Problem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>
                <a:cs typeface="+mn-lt"/>
              </a:rPr>
              <a:t>① 10 readers and 10 writers try to access data S;</a:t>
            </a:r>
          </a:p>
          <a:p>
            <a:pPr marL="0" indent="0">
              <a:buNone/>
            </a:pPr>
            <a:r>
              <a:rPr lang="zh-CN" altLang="en-US" sz="2400" dirty="0">
                <a:cs typeface="+mn-lt"/>
              </a:rPr>
              <a:t>② New reader come in and spend 1 second to read the data. New writer come in and spend 6 seconds to update the data;</a:t>
            </a:r>
          </a:p>
          <a:p>
            <a:pPr marL="0" indent="0">
              <a:buNone/>
            </a:pPr>
            <a:r>
              <a:rPr lang="zh-CN" altLang="en-US" sz="2400" dirty="0">
                <a:cs typeface="+mn-lt"/>
              </a:rPr>
              <a:t>③ If readers are reading data, the writers have to wait until all readers finish their jobs.</a:t>
            </a:r>
          </a:p>
          <a:p>
            <a:pPr marL="0" indent="0">
              <a:buNone/>
            </a:pPr>
            <a:r>
              <a:rPr lang="zh-CN" altLang="en-US" sz="2400" dirty="0">
                <a:cs typeface="+mn-lt"/>
              </a:rPr>
              <a:t>④ If writers are updating data, the readers have to wait until the writer finish </a:t>
            </a:r>
            <a:r>
              <a:rPr lang="en-US" altLang="zh-CN" sz="2400" dirty="0">
                <a:cs typeface="+mn-lt"/>
              </a:rPr>
              <a:t>his </a:t>
            </a:r>
            <a:r>
              <a:rPr lang="zh-CN" altLang="en-US" sz="2400" dirty="0">
                <a:cs typeface="+mn-lt"/>
              </a:rPr>
              <a:t>job.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53"/>
    </mc:Choice>
    <mc:Fallback xmlns="">
      <p:transition spd="slow" advTm="1315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灯片编号占位符 5"/>
          <p:cNvSpPr txBox="1">
            <a:spLocks noGrp="1" noChangeArrowheads="1"/>
          </p:cNvSpPr>
          <p:nvPr/>
        </p:nvSpPr>
        <p:spPr bwMode="auto">
          <a:xfrm>
            <a:off x="10083959" y="6489700"/>
            <a:ext cx="495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53AE8761-ACC0-40B8-845C-DE03FB151CB3}" type="slidenum">
              <a:rPr lang="zh-CN" altLang="en-US" sz="1400">
                <a:ea typeface="宋体" panose="02010600030101010101" pitchFamily="2" charset="-122"/>
              </a:rPr>
              <a:t>4</a:t>
            </a:fld>
            <a:endParaRPr lang="en-US" sz="1400">
              <a:ea typeface="宋体" panose="02010600030101010101" pitchFamily="2" charset="-122"/>
            </a:endParaRPr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95684" y="211139"/>
            <a:ext cx="7772400" cy="7905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800" b="1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6509385" y="1282700"/>
            <a:ext cx="4349115" cy="4790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Writer</a:t>
            </a:r>
          </a:p>
          <a:p>
            <a:pPr algn="ctr"/>
            <a:endParaRPr lang="en-US" altLang="zh-CN" sz="28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Down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</a:rPr>
              <a:t>wmutex</a:t>
            </a:r>
            <a:r>
              <a:rPr lang="en-US" altLang="zh-CN" sz="28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Write data</a:t>
            </a:r>
          </a:p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Up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</a:rPr>
              <a:t>wmutex</a:t>
            </a:r>
            <a:r>
              <a:rPr lang="en-US" altLang="zh-CN" sz="28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11275" y="1282700"/>
            <a:ext cx="4124960" cy="47904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Reader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Down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</a:rPr>
              <a:t>mutex</a:t>
            </a:r>
            <a:r>
              <a:rPr lang="en-US" altLang="zh-CN" sz="28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zh-CN" sz="2800" dirty="0">
                <a:solidFill>
                  <a:schemeClr val="tx1"/>
                </a:solidFill>
              </a:rPr>
              <a:t>reader ++;</a:t>
            </a:r>
          </a:p>
          <a:p>
            <a:r>
              <a:rPr lang="en-US" altLang="zh-CN" sz="2800" dirty="0">
                <a:solidFill>
                  <a:schemeClr val="tx1"/>
                </a:solidFill>
              </a:rPr>
              <a:t>If(reader == 1) </a:t>
            </a:r>
            <a:r>
              <a:rPr lang="en-US" altLang="zh-CN" sz="2600" dirty="0">
                <a:solidFill>
                  <a:srgbClr val="FF0000"/>
                </a:solidFill>
              </a:rPr>
              <a:t>Down</a:t>
            </a:r>
            <a:r>
              <a:rPr lang="en-US" altLang="zh-CN" sz="2600" dirty="0">
                <a:solidFill>
                  <a:schemeClr val="tx1"/>
                </a:solidFill>
              </a:rPr>
              <a:t>(</a:t>
            </a:r>
            <a:r>
              <a:rPr lang="en-US" altLang="zh-CN" sz="2600" dirty="0" err="1">
                <a:solidFill>
                  <a:schemeClr val="tx1"/>
                </a:solidFill>
              </a:rPr>
              <a:t>wmutex</a:t>
            </a:r>
            <a:r>
              <a:rPr lang="en-US" altLang="zh-CN" sz="26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zh-CN" sz="2600" dirty="0">
                <a:solidFill>
                  <a:srgbClr val="FF0000"/>
                </a:solidFill>
              </a:rPr>
              <a:t>Up</a:t>
            </a:r>
            <a:r>
              <a:rPr lang="en-US" altLang="zh-CN" sz="2600" dirty="0">
                <a:solidFill>
                  <a:schemeClr val="tx1"/>
                </a:solidFill>
              </a:rPr>
              <a:t>(</a:t>
            </a:r>
            <a:r>
              <a:rPr lang="en-US" altLang="zh-CN" sz="2600" dirty="0" err="1">
                <a:solidFill>
                  <a:schemeClr val="tx1"/>
                </a:solidFill>
              </a:rPr>
              <a:t>mutex</a:t>
            </a:r>
            <a:r>
              <a:rPr lang="en-US" altLang="zh-CN" sz="26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zh-CN" sz="2600" dirty="0">
                <a:solidFill>
                  <a:schemeClr val="tx1"/>
                </a:solidFill>
              </a:rPr>
              <a:t>Read data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Down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</a:rPr>
              <a:t>mutex</a:t>
            </a:r>
            <a:r>
              <a:rPr lang="en-US" altLang="zh-CN" sz="2400" dirty="0">
                <a:solidFill>
                  <a:schemeClr val="tx1"/>
                </a:solidFill>
              </a:rPr>
              <a:t>);</a:t>
            </a:r>
            <a:endParaRPr lang="en-US" altLang="zh-CN" sz="2600" dirty="0">
              <a:solidFill>
                <a:schemeClr val="tx1"/>
              </a:solidFill>
            </a:endParaRPr>
          </a:p>
          <a:p>
            <a:r>
              <a:rPr lang="en-US" altLang="zh-CN" sz="2600" dirty="0">
                <a:solidFill>
                  <a:schemeClr val="tx1"/>
                </a:solidFill>
              </a:rPr>
              <a:t>reader--;</a:t>
            </a:r>
          </a:p>
          <a:p>
            <a:r>
              <a:rPr lang="en-US" altLang="zh-CN" sz="2600" dirty="0">
                <a:solidFill>
                  <a:schemeClr val="tx1"/>
                </a:solidFill>
              </a:rPr>
              <a:t>If(reader == 0) </a:t>
            </a:r>
            <a:r>
              <a:rPr lang="en-US" altLang="zh-CN" sz="2600" dirty="0">
                <a:solidFill>
                  <a:srgbClr val="FF0000"/>
                </a:solidFill>
              </a:rPr>
              <a:t>Up</a:t>
            </a:r>
            <a:r>
              <a:rPr lang="en-US" altLang="zh-CN" sz="2600" dirty="0">
                <a:solidFill>
                  <a:schemeClr val="tx1"/>
                </a:solidFill>
              </a:rPr>
              <a:t>(</a:t>
            </a:r>
            <a:r>
              <a:rPr lang="en-US" altLang="zh-CN" sz="2600" dirty="0" err="1">
                <a:solidFill>
                  <a:schemeClr val="tx1"/>
                </a:solidFill>
              </a:rPr>
              <a:t>wmutex</a:t>
            </a:r>
            <a:r>
              <a:rPr lang="en-US" altLang="zh-CN" sz="26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zh-CN" sz="2600" dirty="0">
                <a:solidFill>
                  <a:srgbClr val="FF0000"/>
                </a:solidFill>
              </a:rPr>
              <a:t>Up</a:t>
            </a:r>
            <a:r>
              <a:rPr lang="en-US" altLang="zh-CN" sz="2600" dirty="0">
                <a:solidFill>
                  <a:schemeClr val="tx1"/>
                </a:solidFill>
              </a:rPr>
              <a:t>(</a:t>
            </a:r>
            <a:r>
              <a:rPr lang="en-US" altLang="zh-CN" sz="2600" dirty="0" err="1">
                <a:solidFill>
                  <a:schemeClr val="tx1"/>
                </a:solidFill>
              </a:rPr>
              <a:t>mutex</a:t>
            </a:r>
            <a:r>
              <a:rPr lang="en-US" altLang="zh-CN" sz="2600" dirty="0">
                <a:solidFill>
                  <a:schemeClr val="tx1"/>
                </a:solidFill>
              </a:rPr>
              <a:t>);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34327" y="211747"/>
            <a:ext cx="275607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/>
              <a:t>Tips</a:t>
            </a:r>
            <a:endParaRPr lang="zh-CN" altLang="en-US" sz="26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7"/>
    </mc:Choice>
    <mc:Fallback xmlns="">
      <p:transition spd="slow" advTm="1060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Useful System Calls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>
                <a:cs typeface="+mn-lt"/>
              </a:rPr>
              <a:t>①</a:t>
            </a:r>
            <a:r>
              <a:rPr lang="en-US" altLang="zh-CN" sz="2400" dirty="0">
                <a:cs typeface="+mn-lt"/>
              </a:rPr>
              <a:t>Header files:</a:t>
            </a:r>
            <a:r>
              <a:rPr lang="zh-CN" altLang="en-US" sz="2400" dirty="0">
                <a:cs typeface="+mn-lt"/>
              </a:rPr>
              <a:t> </a:t>
            </a:r>
            <a:endParaRPr lang="en-US" altLang="zh-CN" sz="2400" dirty="0">
              <a:cs typeface="+mn-lt"/>
            </a:endParaRPr>
          </a:p>
          <a:p>
            <a:pPr marL="0" indent="0">
              <a:buNone/>
            </a:pPr>
            <a:r>
              <a:rPr lang="en-US" altLang="zh-CN" sz="2400" dirty="0">
                <a:cs typeface="+mn-lt"/>
              </a:rPr>
              <a:t>#include&lt;unistd.h&gt;</a:t>
            </a:r>
          </a:p>
          <a:p>
            <a:pPr marL="0" indent="0">
              <a:buNone/>
            </a:pPr>
            <a:r>
              <a:rPr lang="en-US" altLang="zh-CN" sz="2400" dirty="0">
                <a:cs typeface="+mn-lt"/>
              </a:rPr>
              <a:t>#include&lt;pthread.h&gt;</a:t>
            </a:r>
          </a:p>
          <a:p>
            <a:pPr marL="0" indent="0">
              <a:buNone/>
            </a:pPr>
            <a:r>
              <a:rPr lang="en-US" altLang="zh-CN" sz="2400" dirty="0">
                <a:cs typeface="+mn-lt"/>
              </a:rPr>
              <a:t>#include&lt;semaphore.h&gt;</a:t>
            </a:r>
          </a:p>
          <a:p>
            <a:pPr marL="0" indent="0">
              <a:buNone/>
            </a:pPr>
            <a:r>
              <a:rPr lang="zh-CN" altLang="en-US" sz="2400" dirty="0">
                <a:cs typeface="+mn-lt"/>
              </a:rPr>
              <a:t>② </a:t>
            </a:r>
            <a:r>
              <a:rPr lang="en-US" altLang="zh-CN" sz="2400" dirty="0" err="1">
                <a:cs typeface="+mn-lt"/>
              </a:rPr>
              <a:t>pthread_create</a:t>
            </a:r>
            <a:r>
              <a:rPr lang="zh-CN" altLang="en-US" sz="2400" dirty="0">
                <a:cs typeface="+mn-lt"/>
              </a:rPr>
              <a:t>;</a:t>
            </a:r>
          </a:p>
          <a:p>
            <a:pPr marL="0" indent="0">
              <a:buNone/>
            </a:pPr>
            <a:r>
              <a:rPr lang="zh-CN" altLang="en-US" sz="2400" dirty="0">
                <a:cs typeface="+mn-lt"/>
              </a:rPr>
              <a:t>③ </a:t>
            </a:r>
            <a:r>
              <a:rPr lang="en-US" altLang="zh-CN" sz="2400" dirty="0" err="1">
                <a:cs typeface="+mn-lt"/>
              </a:rPr>
              <a:t>pthread_join</a:t>
            </a:r>
            <a:r>
              <a:rPr lang="zh-CN" altLang="en-US" sz="2400" dirty="0">
                <a:cs typeface="+mn-lt"/>
              </a:rPr>
              <a:t>.</a:t>
            </a:r>
          </a:p>
          <a:p>
            <a:pPr marL="0" indent="0">
              <a:buNone/>
            </a:pPr>
            <a:r>
              <a:rPr lang="zh-CN" altLang="en-US" sz="2400" dirty="0">
                <a:cs typeface="+mn-lt"/>
              </a:rPr>
              <a:t>④ </a:t>
            </a:r>
            <a:r>
              <a:rPr lang="en-US" altLang="zh-CN" sz="2400" dirty="0" err="1">
                <a:cs typeface="+mn-lt"/>
              </a:rPr>
              <a:t>sem_init</a:t>
            </a:r>
            <a:r>
              <a:rPr lang="en-US" altLang="zh-CN" sz="2400" dirty="0">
                <a:cs typeface="+mn-lt"/>
              </a:rPr>
              <a:t>; </a:t>
            </a:r>
            <a:r>
              <a:rPr lang="en-US" altLang="zh-CN" sz="2400" dirty="0" err="1">
                <a:cs typeface="+mn-lt"/>
              </a:rPr>
              <a:t>sem_wait</a:t>
            </a:r>
            <a:r>
              <a:rPr lang="en-US" altLang="zh-CN" sz="2400" dirty="0">
                <a:cs typeface="+mn-lt"/>
              </a:rPr>
              <a:t>; </a:t>
            </a:r>
            <a:r>
              <a:rPr lang="en-US" altLang="zh-CN" sz="2400" dirty="0" err="1">
                <a:cs typeface="+mn-lt"/>
              </a:rPr>
              <a:t>sem_post</a:t>
            </a:r>
            <a:r>
              <a:rPr lang="en-US" altLang="zh-CN" sz="2400" dirty="0">
                <a:cs typeface="+mn-lt"/>
              </a:rPr>
              <a:t>.</a:t>
            </a:r>
          </a:p>
          <a:p>
            <a:pPr marL="0" indent="0">
              <a:buNone/>
            </a:pPr>
            <a:endParaRPr lang="en-US" altLang="zh-CN" sz="2400" dirty="0">
              <a:cs typeface="+mn-lt"/>
            </a:endParaRPr>
          </a:p>
          <a:p>
            <a:pPr marL="0" indent="0">
              <a:buNone/>
            </a:pPr>
            <a:endParaRPr lang="en-US" altLang="zh-CN" sz="2400" dirty="0">
              <a:cs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165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53"/>
    </mc:Choice>
    <mc:Fallback xmlns="">
      <p:transition spd="slow" advTm="13153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378</Words>
  <Application>Microsoft Office PowerPoint</Application>
  <PresentationFormat>宽屏</PresentationFormat>
  <Paragraphs>56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微软雅黑</vt:lpstr>
      <vt:lpstr>Arial</vt:lpstr>
      <vt:lpstr>Times New Roman</vt:lpstr>
      <vt:lpstr>Office 主题​​</vt:lpstr>
      <vt:lpstr>Task 1:Sleeping Barber Problem</vt:lpstr>
      <vt:lpstr>PowerPoint 演示文稿</vt:lpstr>
      <vt:lpstr>Task 2:Reader &amp; Writer Problem</vt:lpstr>
      <vt:lpstr> </vt:lpstr>
      <vt:lpstr>Useful System Calls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1:Sleeping Barber Problem</dc:title>
  <dc:creator/>
  <cp:lastModifiedBy>jinghui</cp:lastModifiedBy>
  <cp:revision>14</cp:revision>
  <dcterms:created xsi:type="dcterms:W3CDTF">2019-11-12T04:30:58Z</dcterms:created>
  <dcterms:modified xsi:type="dcterms:W3CDTF">2021-11-29T05:37:12Z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2052-11.1.0.8648</vt:lpwstr>
  </property>
</Properties>
</file>