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1"/>
  </p:notesMasterIdLst>
  <p:sldIdLst>
    <p:sldId id="256" r:id="rId2"/>
    <p:sldId id="258" r:id="rId3"/>
    <p:sldId id="257" r:id="rId4"/>
    <p:sldId id="259" r:id="rId5"/>
    <p:sldId id="273" r:id="rId6"/>
    <p:sldId id="260" r:id="rId7"/>
    <p:sldId id="268" r:id="rId8"/>
    <p:sldId id="269" r:id="rId9"/>
    <p:sldId id="261" r:id="rId10"/>
    <p:sldId id="274" r:id="rId11"/>
    <p:sldId id="265" r:id="rId12"/>
    <p:sldId id="270" r:id="rId13"/>
    <p:sldId id="275" r:id="rId14"/>
    <p:sldId id="266" r:id="rId15"/>
    <p:sldId id="271" r:id="rId16"/>
    <p:sldId id="276" r:id="rId17"/>
    <p:sldId id="267" r:id="rId18"/>
    <p:sldId id="272" r:id="rId19"/>
    <p:sldId id="264" r:id="rId2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9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ACBF73D-83AD-1B80-49D9-633BEF4393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AEF080-0708-D873-0759-8E596FD0A8B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054C117-88F5-4A07-874F-10D7E03330AC}" type="datetimeFigureOut">
              <a:rPr lang="zh-CN" altLang="en-US"/>
              <a:pPr>
                <a:defRPr/>
              </a:pPr>
              <a:t>2023/12/7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E1B51FA6-CF87-5B6D-7819-39CCBA0EDD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4A860915-E7A0-049C-B1A3-DB8674276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EE84B2-688E-E26C-F82F-FB361E848A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8F8F02-8CF1-A5A3-7EF1-4C9DDD4BE1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322034BF-95F7-43CA-8024-1737502C644F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37DC0C01-817E-650C-FDDD-98C76C82873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56078B99-2F18-0AC9-B6BD-734249870D7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6FD73610-1BB3-B8C5-86AF-76BCBCE126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88AB94C-54E5-44A3-86D5-84B171B2C69D}" type="slidenum">
              <a:rPr lang="zh-CN" altLang="en-US"/>
              <a:pPr>
                <a:spcBef>
                  <a:spcPct val="0"/>
                </a:spcBef>
              </a:pPr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036B1F-8210-5348-98AA-6CDDEF867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8B420-1647-4CE9-9819-A325E754E83C}" type="datetimeFigureOut">
              <a:rPr lang="zh-CN" altLang="en-US"/>
              <a:pPr>
                <a:defRPr/>
              </a:pPr>
              <a:t>2023/12/7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6316DE-0D84-6A09-1F55-31BF12D59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33EFA5-4DFE-CC9C-1857-84B7D16B3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AA3E18-75E8-43E3-B24A-582471AE794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819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1F0EAB-A58B-95F9-9551-4D0110F06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A31C25-2516-4D9E-8C1B-2E3669B37A60}" type="datetimeFigureOut">
              <a:rPr lang="zh-CN" altLang="en-US"/>
              <a:pPr>
                <a:defRPr/>
              </a:pPr>
              <a:t>2023/12/7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37D6F6-F69B-9CB5-2494-AA7E7B33F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3A4A16-92B4-83BD-62B2-9D58DFF96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E87D10-CB9C-45D7-8B4B-2785C777002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305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E27388-D4AA-103E-6B3A-D4FCB4373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1CC909-E784-4AF5-913F-77D3BB578CB9}" type="datetimeFigureOut">
              <a:rPr lang="zh-CN" altLang="en-US"/>
              <a:pPr>
                <a:defRPr/>
              </a:pPr>
              <a:t>2023/12/7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7A2928-59BD-4635-DBF9-B306AFCED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38CF8B-FF41-43AF-712F-3F68E26DC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65BE29-4716-4949-9BC4-7CEDE7659CF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673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A3297E-92E2-1D2E-41F5-A2615C122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D53E98-D37B-41EA-BDFF-FBCA0FB254CD}" type="datetimeFigureOut">
              <a:rPr lang="zh-CN" altLang="en-US"/>
              <a:pPr>
                <a:defRPr/>
              </a:pPr>
              <a:t>2023/12/7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E7ACB2-3A7C-AA4F-0CFD-C0F789E35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9F9834-F6A4-2792-E7B2-3181D2899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E5D436-EACA-4827-B7C4-B2A5900B19B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660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3D437B-FA8C-6C95-777F-F6FCE5177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FC45C-C0F5-4473-8516-E2422D31EAD6}" type="datetimeFigureOut">
              <a:rPr lang="zh-CN" altLang="en-US"/>
              <a:pPr>
                <a:defRPr/>
              </a:pPr>
              <a:t>2023/12/7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917BAC-DC49-8B55-FCDC-FD5E105D2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82CAD8-3A81-E20B-4D5C-1EB0A3F1B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0232A6-6370-43B9-AACB-B0D5B7C0638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29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7EC5C17-F6DB-4A50-E0D3-FD086415D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EB82D-7EA1-4E33-BB0E-1A3261CAE6B7}" type="datetimeFigureOut">
              <a:rPr lang="zh-CN" altLang="en-US"/>
              <a:pPr>
                <a:defRPr/>
              </a:pPr>
              <a:t>2023/12/7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B8994DE-037B-2B29-D25A-0D132CDA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8BC5580D-6990-139A-BB17-47A08BA02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E0E319-A446-4E33-A910-85F3FEFBCF9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507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6CD707CB-7598-B815-4684-FFD500CF8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866BB-170E-4DC0-ABFE-F716722C2072}" type="datetimeFigureOut">
              <a:rPr lang="zh-CN" altLang="en-US"/>
              <a:pPr>
                <a:defRPr/>
              </a:pPr>
              <a:t>2023/12/7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53563619-8E51-D2EE-C3BB-F3817732D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E56068E9-72D3-CD53-E72B-26A47AB3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E75822-D981-4D88-BA3D-020C5BAC89C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717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56F40061-2FBD-AA37-1ED2-248E6DADC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3F14BB-0C91-4718-BE39-7BA54AA7A7A9}" type="datetimeFigureOut">
              <a:rPr lang="zh-CN" altLang="en-US"/>
              <a:pPr>
                <a:defRPr/>
              </a:pPr>
              <a:t>2023/12/7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33136942-6B0A-3828-CD0B-3CF7FFB51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DE764F72-EB94-313C-35A3-50829F414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CDEE08-9571-41B8-B538-2C7C3A653C9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548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BDFD7371-19E3-788C-F5C7-EE7C94CD7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B793E3-DEE6-4B71-9965-74372C72D4FD}" type="datetimeFigureOut">
              <a:rPr lang="zh-CN" altLang="en-US"/>
              <a:pPr>
                <a:defRPr/>
              </a:pPr>
              <a:t>2023/12/7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1EC93309-83A6-16E5-572E-39D2A2594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B74947F7-728D-AE0E-1033-686CDB0C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A688A0-2333-49F2-B592-C302D6BF3A6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57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F9E36EE5-1D72-BD29-ACCD-D4AC050DF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382CAC-EFA3-4620-840D-A9A0A22D6915}" type="datetimeFigureOut">
              <a:rPr lang="zh-CN" altLang="en-US"/>
              <a:pPr>
                <a:defRPr/>
              </a:pPr>
              <a:t>2023/12/7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BB1E5BE-F3BD-B5CD-D2B2-736131657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0F143454-568E-0809-DD4B-1D1958D95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C38BD5-55C4-4E48-B1F0-33CF6DBB2A6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669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A7B4520-8973-1BEC-8C90-4F8129D7F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C0F82-677D-4FE4-A09E-905DAA6941C8}" type="datetimeFigureOut">
              <a:rPr lang="zh-CN" altLang="en-US"/>
              <a:pPr>
                <a:defRPr/>
              </a:pPr>
              <a:t>2023/12/7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0DA6F2E-602B-EE5D-7379-B43186B1C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107DB79-F717-41EF-18E2-EF1002927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1E212E-A48C-4FE9-A3BD-66388E018C6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50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9AB5E4"/>
            </a:gs>
            <a:gs pos="50000">
              <a:srgbClr val="C2D1ED"/>
            </a:gs>
            <a:gs pos="100000">
              <a:srgbClr val="E1E8F5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8A8A6319-E3B6-B92E-75EA-2E945706DCC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ACB255CF-359D-90D8-69F1-3B1130110FA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8971DC-D269-8A11-FEE8-3943D7AFD8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B9F69AE-7C8B-4460-A86C-EF34D3CE2993}" type="datetimeFigureOut">
              <a:rPr lang="zh-CN" altLang="en-US"/>
              <a:pPr>
                <a:defRPr/>
              </a:pPr>
              <a:t>2023/12/7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8467DF-11AC-C607-22BB-912A71019D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B0E8DE-96A8-475D-27BF-F4D7D10A6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960358A6-58C9-48DD-9623-93683CDF57C0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http://media.cs.tsinghua.edu.cn/teacher/ahz_homepage/digitalimageprocess/chapter01/lena.gi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>
            <a:extLst>
              <a:ext uri="{FF2B5EF4-FFF2-40B4-BE49-F238E27FC236}">
                <a16:creationId xmlns:a16="http://schemas.microsoft.com/office/drawing/2014/main" id="{BCBBD7C3-3AB5-0EFE-1B2A-7073C8EF9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3" y="260350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/>
              <a:t>数字图像处理实验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8DE15B-EA7B-4424-3B55-174F46A8E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438" y="4652963"/>
            <a:ext cx="7848600" cy="1752600"/>
          </a:xfrm>
        </p:spPr>
        <p:txBody>
          <a:bodyPr>
            <a:normAutofit/>
          </a:bodyPr>
          <a:lstStyle/>
          <a:p>
            <a:pPr eaLnBrk="1" hangingPunct="1">
              <a:buFont typeface="Arial" charset="0"/>
              <a:buNone/>
              <a:defRPr/>
            </a:pPr>
            <a:endParaRPr lang="en-US" altLang="zh-CN" sz="2400" dirty="0">
              <a:solidFill>
                <a:schemeClr val="tx1"/>
              </a:solidFill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助教：龚永杰   尹娜</a:t>
            </a:r>
          </a:p>
        </p:txBody>
      </p:sp>
      <p:pic>
        <p:nvPicPr>
          <p:cNvPr id="3076" name="图片 3" descr="未命名.bmp">
            <a:extLst>
              <a:ext uri="{FF2B5EF4-FFF2-40B4-BE49-F238E27FC236}">
                <a16:creationId xmlns:a16="http://schemas.microsoft.com/office/drawing/2014/main" id="{056272FC-C6BD-2E7B-CE28-E0BA4C872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484313"/>
            <a:ext cx="7186612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5C378B95-DA5E-4EC8-ED58-E94E35553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实验二</a:t>
            </a:r>
            <a:br>
              <a:rPr lang="en-US" altLang="zh-CN"/>
            </a:br>
            <a:r>
              <a:rPr lang="zh-CN" altLang="zh-CN" sz="3200"/>
              <a:t>数字图像变换与伽马校正</a:t>
            </a:r>
            <a:endParaRPr lang="zh-CN" altLang="en-US" sz="32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FEF813-0660-8127-6D57-1A5D9AADC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1628775"/>
            <a:ext cx="8229600" cy="4525963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CN" altLang="en-US" dirty="0"/>
              <a:t>实验目的：</a:t>
            </a:r>
            <a:endParaRPr lang="en-US" altLang="zh-CN" dirty="0"/>
          </a:p>
          <a:p>
            <a:pPr marL="457200" indent="-457200">
              <a:buFont typeface="Arial" panose="020B0604020202020204" pitchFamily="34" charset="0"/>
              <a:buAutoNum type="arabicPeriod"/>
              <a:defRPr/>
            </a:pPr>
            <a:r>
              <a:rPr lang="zh-CN" altLang="zh-CN" sz="2400" dirty="0"/>
              <a:t>了解数字图像的灰度反变换；</a:t>
            </a: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AutoNum type="arabicPeriod"/>
              <a:defRPr/>
            </a:pPr>
            <a:r>
              <a:rPr lang="zh-CN" altLang="zh-CN" sz="2400" dirty="0"/>
              <a:t>了解数字图像的</a:t>
            </a:r>
            <a:r>
              <a:rPr lang="en-US" altLang="zh-CN" sz="2400" dirty="0"/>
              <a:t>g</a:t>
            </a:r>
            <a:r>
              <a:rPr lang="zh-CN" altLang="zh-CN" sz="2400" dirty="0"/>
              <a:t>（</a:t>
            </a:r>
            <a:r>
              <a:rPr lang="en-US" altLang="zh-CN" sz="2400" dirty="0"/>
              <a:t>0.4</a:t>
            </a:r>
            <a:r>
              <a:rPr lang="zh-CN" altLang="zh-CN" sz="2400" dirty="0"/>
              <a:t>，</a:t>
            </a:r>
            <a:r>
              <a:rPr lang="en-US" altLang="zh-CN" sz="2400" dirty="0"/>
              <a:t>0.6</a:t>
            </a:r>
            <a:r>
              <a:rPr lang="zh-CN" altLang="zh-CN" sz="2400" dirty="0"/>
              <a:t>，</a:t>
            </a:r>
            <a:r>
              <a:rPr lang="en-US" altLang="zh-CN" sz="2400" dirty="0"/>
              <a:t>0.8</a:t>
            </a:r>
            <a:r>
              <a:rPr lang="zh-CN" altLang="zh-CN" sz="2400" dirty="0"/>
              <a:t>）校正。</a:t>
            </a:r>
          </a:p>
          <a:p>
            <a:pPr marL="0" indent="0" eaLnBrk="1" hangingPunct="1">
              <a:buFont typeface="Arial" charset="0"/>
              <a:buNone/>
              <a:defRPr/>
            </a:pPr>
            <a:endParaRPr lang="en-US" altLang="zh-CN" sz="2400" dirty="0"/>
          </a:p>
          <a:p>
            <a:pPr eaLnBrk="1" hangingPunct="1">
              <a:buFont typeface="Arial" charset="0"/>
              <a:buChar char="•"/>
              <a:defRPr/>
            </a:pPr>
            <a:r>
              <a:rPr lang="zh-CN" altLang="en-US" dirty="0"/>
              <a:t>实验要求：</a:t>
            </a:r>
            <a:endParaRPr lang="en-US" altLang="zh-CN" dirty="0"/>
          </a:p>
          <a:p>
            <a:pPr marL="457200" indent="-457200">
              <a:buFont typeface="Arial" panose="020B0604020202020204" pitchFamily="34" charset="0"/>
              <a:buAutoNum type="arabicPeriod"/>
              <a:defRPr/>
            </a:pPr>
            <a:r>
              <a:rPr lang="zh-CN" altLang="zh-CN" sz="2400" dirty="0"/>
              <a:t>对图像进行灰度变换；</a:t>
            </a: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AutoNum type="arabicPeriod"/>
              <a:defRPr/>
            </a:pPr>
            <a:r>
              <a:rPr lang="zh-CN" altLang="zh-CN" sz="2400" dirty="0"/>
              <a:t>对图像进行</a:t>
            </a:r>
            <a:r>
              <a:rPr lang="en-US" altLang="zh-CN" sz="2400" dirty="0">
                <a:sym typeface="Symbol" panose="05050102010706020507" pitchFamily="18" charset="2"/>
              </a:rPr>
              <a:t></a:t>
            </a:r>
            <a:r>
              <a:rPr lang="zh-CN" altLang="zh-CN" sz="2400" dirty="0"/>
              <a:t>校正。</a:t>
            </a:r>
            <a:r>
              <a:rPr lang="en-US" altLang="zh-CN" sz="2400" dirty="0"/>
              <a:t> </a:t>
            </a:r>
            <a:endParaRPr lang="pt-BR" altLang="zh-C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id="{361CAF87-C291-70EC-4DCF-AE116B815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实验二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39B16B-3456-9256-A6F6-03770295456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67544" y="1340768"/>
            <a:ext cx="8229600" cy="4525963"/>
          </a:xfrm>
          <a:blipFill rotWithShape="1">
            <a:blip r:embed="rId2"/>
            <a:stretch>
              <a:fillRect l="-1704" t="-2426" b="-3235"/>
            </a:stretch>
          </a:blipFill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CN" altLang="en-US" dirty="0">
                <a:noFill/>
              </a:rPr>
              <a:t> </a:t>
            </a:r>
          </a:p>
        </p:txBody>
      </p:sp>
      <p:graphicFrame>
        <p:nvGraphicFramePr>
          <p:cNvPr id="13316" name="Object 56">
            <a:extLst>
              <a:ext uri="{FF2B5EF4-FFF2-40B4-BE49-F238E27FC236}">
                <a16:creationId xmlns:a16="http://schemas.microsoft.com/office/drawing/2014/main" id="{3252F41D-4819-75BF-B3E7-4C56B6FB2FE3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2843213" y="3697288"/>
          <a:ext cx="2881312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95400" imgH="203200" progId="Equation.DSMT4">
                  <p:embed/>
                </p:oleObj>
              </mc:Choice>
              <mc:Fallback>
                <p:oleObj name="Equation" r:id="rId3" imgW="1295400" imgH="203200" progId="Equation.DSMT4">
                  <p:embed/>
                  <p:pic>
                    <p:nvPicPr>
                      <p:cNvPr id="0" name="Object 5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3697288"/>
                        <a:ext cx="2881312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7">
            <a:extLst>
              <a:ext uri="{FF2B5EF4-FFF2-40B4-BE49-F238E27FC236}">
                <a16:creationId xmlns:a16="http://schemas.microsoft.com/office/drawing/2014/main" id="{B60BF869-8FF1-BA95-AA3A-84F937C2C4AC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2843213" y="4065588"/>
          <a:ext cx="2592387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02865" imgH="228501" progId="Equation.DSMT4">
                  <p:embed/>
                </p:oleObj>
              </mc:Choice>
              <mc:Fallback>
                <p:oleObj name="Equation" r:id="rId5" imgW="1002865" imgH="228501" progId="Equation.DSMT4">
                  <p:embed/>
                  <p:pic>
                    <p:nvPicPr>
                      <p:cNvPr id="0" name="Object 5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065588"/>
                        <a:ext cx="2592387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文本框 1">
            <a:extLst>
              <a:ext uri="{FF2B5EF4-FFF2-40B4-BE49-F238E27FC236}">
                <a16:creationId xmlns:a16="http://schemas.microsoft.com/office/drawing/2014/main" id="{6937C367-DF85-8396-BF98-1D5635FAD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6170613"/>
            <a:ext cx="74166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L</a:t>
            </a:r>
            <a:r>
              <a:rPr lang="zh-CN" altLang="en-US" dirty="0"/>
              <a:t>：</a:t>
            </a:r>
            <a:r>
              <a:rPr lang="en-US" altLang="zh-CN" dirty="0"/>
              <a:t>256   r</a:t>
            </a:r>
            <a:r>
              <a:rPr lang="zh-CN" altLang="en-US" dirty="0"/>
              <a:t>：原始图像像素值 </a:t>
            </a:r>
            <a:r>
              <a:rPr lang="en-US" altLang="zh-CN" dirty="0"/>
              <a:t>s</a:t>
            </a:r>
            <a:r>
              <a:rPr lang="zh-CN" altLang="en-US" dirty="0"/>
              <a:t>：转换后的像素值  </a:t>
            </a:r>
            <a:r>
              <a:rPr lang="en-US" altLang="zh-CN" dirty="0"/>
              <a:t>c</a:t>
            </a:r>
            <a:r>
              <a:rPr lang="zh-CN" altLang="en-US" dirty="0"/>
              <a:t>：常数（</a:t>
            </a:r>
            <a:r>
              <a:rPr lang="en-US" altLang="zh-CN" dirty="0"/>
              <a:t>10</a:t>
            </a:r>
            <a:r>
              <a:rPr lang="zh-CN" altLang="en-US" dirty="0"/>
              <a:t>） </a:t>
            </a:r>
          </a:p>
        </p:txBody>
      </p:sp>
      <p:sp>
        <p:nvSpPr>
          <p:cNvPr id="13319" name="文本框 6">
            <a:extLst>
              <a:ext uri="{FF2B5EF4-FFF2-40B4-BE49-F238E27FC236}">
                <a16:creationId xmlns:a16="http://schemas.microsoft.com/office/drawing/2014/main" id="{78F77A89-4A8C-071A-BA30-9B3E0E53F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3650" y="4560888"/>
            <a:ext cx="6477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10</a:t>
            </a:r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C8C568E-C6B2-D9D6-EADE-A100AEC903F2}"/>
              </a:ext>
            </a:extLst>
          </p:cNvPr>
          <p:cNvCxnSpPr>
            <a:endCxn id="13319" idx="1"/>
          </p:cNvCxnSpPr>
          <p:nvPr/>
        </p:nvCxnSpPr>
        <p:spPr>
          <a:xfrm>
            <a:off x="4708525" y="4465638"/>
            <a:ext cx="365125" cy="279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1" name="文本框 13">
            <a:extLst>
              <a:ext uri="{FF2B5EF4-FFF2-40B4-BE49-F238E27FC236}">
                <a16:creationId xmlns:a16="http://schemas.microsoft.com/office/drawing/2014/main" id="{9F3DA612-3A7E-6393-3A65-95DDF61BF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5802313"/>
            <a:ext cx="165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 0.4 0.6 0.8</a:t>
            </a:r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CF58086-4A3B-D654-E545-9A3B59DC0E9E}"/>
              </a:ext>
            </a:extLst>
          </p:cNvPr>
          <p:cNvCxnSpPr>
            <a:endCxn id="13321" idx="1"/>
          </p:cNvCxnSpPr>
          <p:nvPr/>
        </p:nvCxnSpPr>
        <p:spPr>
          <a:xfrm>
            <a:off x="4422775" y="5707063"/>
            <a:ext cx="365125" cy="279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DFA2F8EE-821F-F1AE-C326-B2037CE15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实验二</a:t>
            </a:r>
          </a:p>
        </p:txBody>
      </p:sp>
      <p:sp>
        <p:nvSpPr>
          <p:cNvPr id="14339" name="内容占位符 2">
            <a:extLst>
              <a:ext uri="{FF2B5EF4-FFF2-40B4-BE49-F238E27FC236}">
                <a16:creationId xmlns:a16="http://schemas.microsoft.com/office/drawing/2014/main" id="{4CFE613A-1DF4-7B3F-D380-C46138F87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341438"/>
            <a:ext cx="8229600" cy="4525962"/>
          </a:xfrm>
        </p:spPr>
        <p:txBody>
          <a:bodyPr/>
          <a:lstStyle/>
          <a:p>
            <a:pPr eaLnBrk="1" hangingPunct="1"/>
            <a:r>
              <a:rPr lang="zh-CN" altLang="en-US"/>
              <a:t>实验图像</a:t>
            </a:r>
            <a:endParaRPr lang="zh-CN" altLang="zh-CN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439244D1-15FB-0BB4-2C48-D9CAECEF8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pic>
        <p:nvPicPr>
          <p:cNvPr id="14341" name="Picture 2" descr="灰度变换2">
            <a:extLst>
              <a:ext uri="{FF2B5EF4-FFF2-40B4-BE49-F238E27FC236}">
                <a16:creationId xmlns:a16="http://schemas.microsoft.com/office/drawing/2014/main" id="{BEBF6781-29C8-40FF-A4B0-93C8B40D1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503488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Rectangle 4">
            <a:extLst>
              <a:ext uri="{FF2B5EF4-FFF2-40B4-BE49-F238E27FC236}">
                <a16:creationId xmlns:a16="http://schemas.microsoft.com/office/drawing/2014/main" id="{9A8FBD03-C675-5E27-659C-38E4E6646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pic>
        <p:nvPicPr>
          <p:cNvPr id="14343" name="Picture 3" descr="tt002gama">
            <a:extLst>
              <a:ext uri="{FF2B5EF4-FFF2-40B4-BE49-F238E27FC236}">
                <a16:creationId xmlns:a16="http://schemas.microsoft.com/office/drawing/2014/main" id="{E0D477A5-526B-8222-BCE5-802C04730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2479675"/>
            <a:ext cx="2547937" cy="242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4" name="矩形 5">
            <a:extLst>
              <a:ext uri="{FF2B5EF4-FFF2-40B4-BE49-F238E27FC236}">
                <a16:creationId xmlns:a16="http://schemas.microsoft.com/office/drawing/2014/main" id="{A38C58DA-24CC-0EBE-28C3-68221D903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9013" y="5157788"/>
            <a:ext cx="11604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/>
              <a:t>灰度变换</a:t>
            </a:r>
            <a:r>
              <a:rPr lang="zh-CN" altLang="zh-CN" sz="1800" b="1"/>
              <a:t> </a:t>
            </a:r>
            <a:endParaRPr lang="zh-CN" altLang="en-US" sz="1800"/>
          </a:p>
        </p:txBody>
      </p:sp>
      <p:sp>
        <p:nvSpPr>
          <p:cNvPr id="14345" name="矩形 6">
            <a:extLst>
              <a:ext uri="{FF2B5EF4-FFF2-40B4-BE49-F238E27FC236}">
                <a16:creationId xmlns:a16="http://schemas.microsoft.com/office/drawing/2014/main" id="{6E61AC87-F4D2-7441-ECDC-EF72112BB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225" y="5157788"/>
            <a:ext cx="7937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 b="1"/>
              <a:t> </a:t>
            </a:r>
            <a:r>
              <a:rPr lang="en-US" altLang="zh-CN" sz="1800">
                <a:sym typeface="Symbol" panose="05050102010706020507" pitchFamily="18" charset="2"/>
              </a:rPr>
              <a:t></a:t>
            </a:r>
            <a:r>
              <a:rPr lang="zh-CN" altLang="zh-CN" sz="1800"/>
              <a:t>较正</a:t>
            </a:r>
            <a:endParaRPr lang="zh-CN" altLang="en-US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8961F6A1-B3E3-839D-59DC-1D8A2B659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实验三</a:t>
            </a:r>
            <a:br>
              <a:rPr lang="en-US" altLang="zh-CN"/>
            </a:br>
            <a:r>
              <a:rPr lang="zh-CN" altLang="zh-CN" sz="3200"/>
              <a:t>数字图像的噪声去除</a:t>
            </a:r>
            <a:endParaRPr lang="zh-CN" altLang="en-US" sz="32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AA92CE-4286-ECDB-E3CD-246E181B4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1628775"/>
            <a:ext cx="8229600" cy="4525963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CN" altLang="en-US" dirty="0"/>
              <a:t>实验目的：</a:t>
            </a:r>
            <a:endParaRPr lang="en-US" altLang="zh-CN" dirty="0"/>
          </a:p>
          <a:p>
            <a:pPr marL="457200" indent="-457200" eaLnBrk="1" hangingPunct="1">
              <a:buFont typeface="Arial" panose="020B0604020202020204" pitchFamily="34" charset="0"/>
              <a:buAutoNum type="arabicPeriod"/>
              <a:defRPr/>
            </a:pPr>
            <a:r>
              <a:rPr lang="zh-CN" altLang="zh-CN" sz="2400" dirty="0"/>
              <a:t>学会用滤波器去除图像中的噪声。</a:t>
            </a:r>
            <a:endParaRPr lang="en-US" altLang="zh-CN" sz="2400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zh-CN" sz="2400" dirty="0"/>
          </a:p>
          <a:p>
            <a:pPr eaLnBrk="1" hangingPunct="1">
              <a:buFont typeface="Arial" charset="0"/>
              <a:buChar char="•"/>
              <a:defRPr/>
            </a:pPr>
            <a:r>
              <a:rPr lang="zh-CN" altLang="en-US" dirty="0"/>
              <a:t>实验要求：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zh-CN" sz="2400" dirty="0"/>
              <a:t>用均值滤波器去除图像中的噪声；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zh-CN" sz="2400" dirty="0"/>
              <a:t>用中值滤波器去除图像中的噪声；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zh-CN" sz="2400" dirty="0"/>
              <a:t>比较两种方法的处理结果。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sz="2400" dirty="0"/>
              <a:t> </a:t>
            </a:r>
            <a:endParaRPr lang="pt-BR" altLang="zh-CN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768532DB-7A87-9AA7-2A99-9041A4D86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4FBE8C-A5FE-B4E8-9592-6E712591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341438"/>
            <a:ext cx="8229600" cy="4525962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CN" altLang="en-US" dirty="0"/>
              <a:t>步骤：</a:t>
            </a:r>
            <a:endParaRPr lang="en-US" altLang="zh-CN" dirty="0"/>
          </a:p>
          <a:p>
            <a:pPr marL="457200" indent="-457200" eaLnBrk="1" hangingPunct="1">
              <a:buFont typeface="Arial" charset="0"/>
              <a:buAutoNum type="arabicPeriod"/>
              <a:defRPr/>
            </a:pPr>
            <a:r>
              <a:rPr lang="zh-CN" altLang="en-US" sz="2400" dirty="0"/>
              <a:t>根据</a:t>
            </a:r>
            <a:r>
              <a:rPr lang="en-US" sz="2400" dirty="0"/>
              <a:t>BMP</a:t>
            </a:r>
            <a:r>
              <a:rPr lang="zh-CN" altLang="en-US" sz="2400" dirty="0"/>
              <a:t>格式，将图像内容读入内存数组；</a:t>
            </a:r>
            <a:endParaRPr lang="en-US" altLang="zh-CN" sz="2400" dirty="0"/>
          </a:p>
          <a:p>
            <a:pPr marL="457200" indent="-457200" eaLnBrk="1" hangingPunct="1">
              <a:buFont typeface="Arial" charset="0"/>
              <a:buAutoNum type="arabicPeriod"/>
              <a:defRPr/>
            </a:pPr>
            <a:endParaRPr lang="zh-CN" altLang="en-US" sz="2400" dirty="0"/>
          </a:p>
          <a:p>
            <a:pPr marL="457200" indent="-457200" eaLnBrk="1" hangingPunct="1">
              <a:buFont typeface="Arial" charset="0"/>
              <a:buAutoNum type="arabicPeriod" startAt="2"/>
              <a:defRPr/>
            </a:pPr>
            <a:r>
              <a:rPr lang="zh-CN" altLang="en-US" sz="2400" dirty="0"/>
              <a:t>用均值滤波器去除图像中的噪声；</a:t>
            </a:r>
            <a:endParaRPr lang="en-US" altLang="zh-CN" sz="2400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/>
              <a:t>（注意边界像素的处理，防止数组访问越界）</a:t>
            </a:r>
          </a:p>
          <a:p>
            <a:pPr eaLnBrk="1" hangingPunct="1">
              <a:buFont typeface="Arial" charset="0"/>
              <a:buNone/>
              <a:defRPr/>
            </a:pPr>
            <a:endParaRPr lang="zh-CN" altLang="en-US" sz="2400" dirty="0"/>
          </a:p>
          <a:p>
            <a:pPr eaLnBrk="1" hangingPunct="1">
              <a:buFont typeface="Arial" charset="0"/>
              <a:buNone/>
              <a:defRPr/>
            </a:pPr>
            <a:endParaRPr lang="en-US" altLang="zh-CN" sz="2400" dirty="0"/>
          </a:p>
          <a:p>
            <a:pPr eaLnBrk="1" hangingPunct="1">
              <a:buFont typeface="Arial" charset="0"/>
              <a:buNone/>
              <a:defRPr/>
            </a:pPr>
            <a:endParaRPr lang="en-US" altLang="zh-CN" sz="2400" dirty="0"/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2400" dirty="0"/>
              <a:t>3.    </a:t>
            </a:r>
            <a:r>
              <a:rPr lang="zh-CN" altLang="en-US" sz="2400" dirty="0"/>
              <a:t>用中值滤波器去除图像中的噪声；</a:t>
            </a:r>
          </a:p>
          <a:p>
            <a:pPr eaLnBrk="1" hangingPunct="1">
              <a:buFont typeface="Arial" charset="0"/>
              <a:buNone/>
              <a:defRPr/>
            </a:pPr>
            <a:endParaRPr lang="en-US" altLang="zh-CN" sz="2400" dirty="0"/>
          </a:p>
          <a:p>
            <a:pPr eaLnBrk="1" hangingPunct="1">
              <a:buFont typeface="Arial" charset="0"/>
              <a:buNone/>
              <a:defRPr/>
            </a:pPr>
            <a:endParaRPr lang="en-US" altLang="zh-CN" sz="2400" dirty="0"/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2400" dirty="0"/>
              <a:t>4.    </a:t>
            </a:r>
            <a:r>
              <a:rPr lang="zh-CN" altLang="zh-CN" sz="2400" dirty="0"/>
              <a:t>注意两种处理方法对边缘的影响。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5BBDE5F-B428-6B9F-9F3C-4B85F2B6C9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856876"/>
              </p:ext>
            </p:extLst>
          </p:nvPr>
        </p:nvGraphicFramePr>
        <p:xfrm>
          <a:off x="1907703" y="3637608"/>
          <a:ext cx="4546879" cy="1303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726920" imgH="495000" progId="">
                  <p:embed/>
                </p:oleObj>
              </mc:Choice>
              <mc:Fallback>
                <p:oleObj r:id="rId2" imgW="1726920" imgH="4950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3" y="3637608"/>
                        <a:ext cx="4546879" cy="13035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FDF5EEE-0965-4B12-88ED-D2C88F63EE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0984246"/>
              </p:ext>
            </p:extLst>
          </p:nvPr>
        </p:nvGraphicFramePr>
        <p:xfrm>
          <a:off x="642407" y="5649788"/>
          <a:ext cx="7859186" cy="435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187440" imgH="177480" progId="">
                  <p:embed/>
                </p:oleObj>
              </mc:Choice>
              <mc:Fallback>
                <p:oleObj r:id="rId4" imgW="3187440" imgH="17748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407" y="5649788"/>
                        <a:ext cx="7859186" cy="4352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FBF98589-E065-5393-41A1-852990F12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实验三</a:t>
            </a:r>
          </a:p>
        </p:txBody>
      </p:sp>
      <p:sp>
        <p:nvSpPr>
          <p:cNvPr id="17411" name="内容占位符 2">
            <a:extLst>
              <a:ext uri="{FF2B5EF4-FFF2-40B4-BE49-F238E27FC236}">
                <a16:creationId xmlns:a16="http://schemas.microsoft.com/office/drawing/2014/main" id="{6D929E46-22D2-6037-860E-524D5F42A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341438"/>
            <a:ext cx="8229600" cy="4525962"/>
          </a:xfrm>
        </p:spPr>
        <p:txBody>
          <a:bodyPr/>
          <a:lstStyle/>
          <a:p>
            <a:pPr eaLnBrk="1" hangingPunct="1"/>
            <a:r>
              <a:rPr lang="zh-CN" altLang="en-US"/>
              <a:t>实验图像</a:t>
            </a:r>
            <a:endParaRPr lang="zh-CN" altLang="zh-CN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A81CAC72-E390-0FF6-845A-B34FAADBF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7413" name="Rectangle 4">
            <a:extLst>
              <a:ext uri="{FF2B5EF4-FFF2-40B4-BE49-F238E27FC236}">
                <a16:creationId xmlns:a16="http://schemas.microsoft.com/office/drawing/2014/main" id="{20890ED5-1D62-C758-B79F-89D9DE161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pic>
        <p:nvPicPr>
          <p:cNvPr id="17414" name="Picture 2" descr="Sample2-1">
            <a:extLst>
              <a:ext uri="{FF2B5EF4-FFF2-40B4-BE49-F238E27FC236}">
                <a16:creationId xmlns:a16="http://schemas.microsoft.com/office/drawing/2014/main" id="{12351A0E-F52E-59D6-D240-7E6B0FF4B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25" y="2708275"/>
            <a:ext cx="2643188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3" descr="Sample2-2">
            <a:extLst>
              <a:ext uri="{FF2B5EF4-FFF2-40B4-BE49-F238E27FC236}">
                <a16:creationId xmlns:a16="http://schemas.microsoft.com/office/drawing/2014/main" id="{848D387B-1040-7AF7-5ABA-6372F4260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738" y="2708275"/>
            <a:ext cx="2570162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6" name="矩形 7">
            <a:extLst>
              <a:ext uri="{FF2B5EF4-FFF2-40B4-BE49-F238E27FC236}">
                <a16:creationId xmlns:a16="http://schemas.microsoft.com/office/drawing/2014/main" id="{55E4C2DC-52C0-FEB6-1FA7-303E2041D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1888" y="4972050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/>
              <a:t>原始图像</a:t>
            </a:r>
            <a:endParaRPr lang="zh-CN" altLang="en-US" sz="1800"/>
          </a:p>
        </p:txBody>
      </p:sp>
      <p:sp>
        <p:nvSpPr>
          <p:cNvPr id="17417" name="矩形 8">
            <a:extLst>
              <a:ext uri="{FF2B5EF4-FFF2-40B4-BE49-F238E27FC236}">
                <a16:creationId xmlns:a16="http://schemas.microsoft.com/office/drawing/2014/main" id="{2BEBBA3A-A36D-9F79-509E-CAFD46C2C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913" y="4972050"/>
            <a:ext cx="18018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/>
              <a:t>加噪声后的图像</a:t>
            </a:r>
            <a:endParaRPr lang="zh-CN" altLang="en-US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96C003F1-3977-B7D7-F905-2998A3E8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实验四</a:t>
            </a:r>
            <a:br>
              <a:rPr lang="en-US" altLang="zh-CN"/>
            </a:br>
            <a:r>
              <a:rPr lang="zh-CN" altLang="zh-CN" sz="3200" b="1"/>
              <a:t>图像的空间域锐化（拉普拉斯算子）</a:t>
            </a:r>
            <a:br>
              <a:rPr lang="zh-CN" altLang="zh-CN" sz="3200" b="1"/>
            </a:br>
            <a:endParaRPr lang="zh-CN" altLang="en-US" sz="32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8CE445-7795-B265-7049-A3538F1AB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1628775"/>
            <a:ext cx="8229600" cy="4525963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CN" altLang="en-US" dirty="0"/>
              <a:t>实验目的：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zh-CN" sz="2400" dirty="0"/>
              <a:t>了解数字图像的空间域锐化；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zh-CN" sz="2400" dirty="0"/>
              <a:t>了解数字图像的拉普拉斯算子。</a:t>
            </a:r>
          </a:p>
          <a:p>
            <a:pPr marL="0" indent="0" eaLnBrk="1" hangingPunct="1">
              <a:buFont typeface="Arial" charset="0"/>
              <a:buNone/>
              <a:defRPr/>
            </a:pPr>
            <a:endParaRPr lang="en-US" altLang="zh-CN" sz="2400" dirty="0"/>
          </a:p>
          <a:p>
            <a:pPr eaLnBrk="1" hangingPunct="1">
              <a:buFont typeface="Arial" charset="0"/>
              <a:buChar char="•"/>
              <a:defRPr/>
            </a:pPr>
            <a:r>
              <a:rPr lang="zh-CN" altLang="en-US" dirty="0"/>
              <a:t>实验要求：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zh-CN" sz="2400" dirty="0"/>
              <a:t>理解图像的空间域锐化原理；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zh-CN" sz="2400" dirty="0"/>
              <a:t>熟悉拉普拉斯算子的公式和实现；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zh-CN" sz="2400" dirty="0"/>
              <a:t>运用拉普拉斯算子对图像进行空间域锐化。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sz="2400" dirty="0"/>
              <a:t> </a:t>
            </a:r>
            <a:endParaRPr lang="pt-BR" altLang="zh-CN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00790886-D024-25E2-0412-367F5F874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175A3B-6B5A-7461-C867-6FF923A5B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341438"/>
            <a:ext cx="8229600" cy="4525962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CN" altLang="en-US" dirty="0"/>
              <a:t>步骤：</a:t>
            </a:r>
            <a:endParaRPr lang="en-US" altLang="zh-CN" dirty="0"/>
          </a:p>
          <a:p>
            <a:pPr marL="457200" indent="-457200" eaLnBrk="1" hangingPunct="1">
              <a:buFont typeface="Arial" charset="0"/>
              <a:buAutoNum type="arabicPeriod"/>
              <a:defRPr/>
            </a:pPr>
            <a:r>
              <a:rPr lang="zh-CN" altLang="en-US" sz="2400" dirty="0"/>
              <a:t>根据</a:t>
            </a:r>
            <a:r>
              <a:rPr lang="en-US" sz="2400" dirty="0"/>
              <a:t>BMP</a:t>
            </a:r>
            <a:r>
              <a:rPr lang="zh-CN" altLang="en-US" sz="2400" dirty="0"/>
              <a:t>格式，将图像内容读入内存数组；</a:t>
            </a:r>
            <a:endParaRPr lang="en-US" altLang="zh-CN" sz="2400" dirty="0"/>
          </a:p>
          <a:p>
            <a:pPr marL="457200" indent="-457200" eaLnBrk="1" hangingPunct="1">
              <a:buFont typeface="Arial" charset="0"/>
              <a:buAutoNum type="arabicPeriod"/>
              <a:defRPr/>
            </a:pPr>
            <a:endParaRPr lang="zh-CN" altLang="en-US" sz="2400" dirty="0"/>
          </a:p>
          <a:p>
            <a:pPr marL="457200" indent="-457200" eaLnBrk="1" hangingPunct="1">
              <a:buFont typeface="Arial" charset="0"/>
              <a:buAutoNum type="arabicPeriod" startAt="2"/>
              <a:defRPr/>
            </a:pPr>
            <a:r>
              <a:rPr lang="zh-CN" altLang="en-US" sz="2400" dirty="0"/>
              <a:t>运用拉普拉斯算子对图像进行空间域锐化</a:t>
            </a:r>
            <a:endParaRPr lang="en-US" altLang="zh-CN" sz="2400" dirty="0"/>
          </a:p>
          <a:p>
            <a:pPr marL="0" indent="0" eaLnBrk="1" hangingPunct="1">
              <a:buFont typeface="Arial" charset="0"/>
              <a:buNone/>
              <a:defRPr/>
            </a:pPr>
            <a:endParaRPr lang="zh-CN" altLang="en-US" sz="2400" dirty="0"/>
          </a:p>
          <a:p>
            <a:pPr eaLnBrk="1" hangingPunct="1">
              <a:buFont typeface="Arial" charset="0"/>
              <a:buNone/>
              <a:defRPr/>
            </a:pPr>
            <a:endParaRPr lang="en-US" altLang="zh-CN" sz="2400" dirty="0"/>
          </a:p>
          <a:p>
            <a:pPr eaLnBrk="1" hangingPunct="1">
              <a:buFont typeface="Arial" charset="0"/>
              <a:buNone/>
              <a:defRPr/>
            </a:pPr>
            <a:endParaRPr lang="en-US" altLang="zh-CN" sz="2400" dirty="0"/>
          </a:p>
          <a:p>
            <a:pPr eaLnBrk="1" hangingPunct="1">
              <a:buFont typeface="Arial" charset="0"/>
              <a:buNone/>
              <a:defRPr/>
            </a:pPr>
            <a:endParaRPr lang="en-US" altLang="zh-CN" sz="2400" dirty="0"/>
          </a:p>
          <a:p>
            <a:pPr eaLnBrk="1" hangingPunct="1">
              <a:buFont typeface="Arial" charset="0"/>
              <a:buNone/>
              <a:defRPr/>
            </a:pPr>
            <a:endParaRPr lang="zh-CN" altLang="en-US" sz="2400" dirty="0"/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2400" dirty="0"/>
              <a:t>3.    </a:t>
            </a:r>
            <a:r>
              <a:rPr lang="zh-CN" altLang="en-US" sz="2400" dirty="0"/>
              <a:t>将锐化后的图像和原图像进行对比</a:t>
            </a:r>
          </a:p>
          <a:p>
            <a:pPr eaLnBrk="1" hangingPunct="1">
              <a:buFont typeface="Arial" charset="0"/>
              <a:buNone/>
              <a:defRPr/>
            </a:pPr>
            <a:endParaRPr lang="en-US" altLang="zh-CN" sz="2400" dirty="0"/>
          </a:p>
        </p:txBody>
      </p:sp>
      <p:pic>
        <p:nvPicPr>
          <p:cNvPr id="19460" name="Picture 12">
            <a:extLst>
              <a:ext uri="{FF2B5EF4-FFF2-40B4-BE49-F238E27FC236}">
                <a16:creationId xmlns:a16="http://schemas.microsoft.com/office/drawing/2014/main" id="{A49615AD-D61B-74F7-2AD0-BE8763C45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77" b="50945"/>
          <a:stretch>
            <a:fillRect/>
          </a:stretch>
        </p:blipFill>
        <p:spPr bwMode="auto">
          <a:xfrm>
            <a:off x="2484438" y="3325813"/>
            <a:ext cx="3671887" cy="175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C96C752B-A527-603D-F2CD-9288D7B18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实验四</a:t>
            </a:r>
          </a:p>
        </p:txBody>
      </p:sp>
      <p:sp>
        <p:nvSpPr>
          <p:cNvPr id="21507" name="内容占位符 2">
            <a:extLst>
              <a:ext uri="{FF2B5EF4-FFF2-40B4-BE49-F238E27FC236}">
                <a16:creationId xmlns:a16="http://schemas.microsoft.com/office/drawing/2014/main" id="{29E5D425-F35D-E04C-0EA7-877F0171A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341438"/>
            <a:ext cx="8229600" cy="4525962"/>
          </a:xfrm>
        </p:spPr>
        <p:txBody>
          <a:bodyPr/>
          <a:lstStyle/>
          <a:p>
            <a:pPr eaLnBrk="1" hangingPunct="1"/>
            <a:r>
              <a:rPr lang="zh-CN" altLang="en-US"/>
              <a:t>实验图像</a:t>
            </a:r>
            <a:endParaRPr lang="zh-CN" altLang="zh-CN"/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E372FFC3-74AD-B566-6533-9915C449D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1509" name="Rectangle 4">
            <a:extLst>
              <a:ext uri="{FF2B5EF4-FFF2-40B4-BE49-F238E27FC236}">
                <a16:creationId xmlns:a16="http://schemas.microsoft.com/office/drawing/2014/main" id="{84B98C8A-4C5F-6F14-7C18-FC1CCF4E2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pic>
        <p:nvPicPr>
          <p:cNvPr id="21510" name="Picture 2" descr="梯度算子2">
            <a:extLst>
              <a:ext uri="{FF2B5EF4-FFF2-40B4-BE49-F238E27FC236}">
                <a16:creationId xmlns:a16="http://schemas.microsoft.com/office/drawing/2014/main" id="{FFDCED3A-EDCD-ED93-30E0-874259D5D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2259013"/>
            <a:ext cx="2736850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1FB54833-9D81-FEF5-EB39-F4169B00F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注意事项</a:t>
            </a:r>
          </a:p>
        </p:txBody>
      </p:sp>
      <p:sp>
        <p:nvSpPr>
          <p:cNvPr id="22531" name="内容占位符 2">
            <a:extLst>
              <a:ext uri="{FF2B5EF4-FFF2-40B4-BE49-F238E27FC236}">
                <a16:creationId xmlns:a16="http://schemas.microsoft.com/office/drawing/2014/main" id="{6A00360B-6E2B-965E-803B-68696E2D2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1357312"/>
            <a:ext cx="8229600" cy="5096023"/>
          </a:xfrm>
        </p:spPr>
        <p:txBody>
          <a:bodyPr/>
          <a:lstStyle/>
          <a:p>
            <a:pPr eaLnBrk="1" hangingPunct="1"/>
            <a:r>
              <a:rPr lang="zh-CN" altLang="en-US" dirty="0"/>
              <a:t>按实验要求和步骤完成实验一到实验四</a:t>
            </a:r>
            <a:r>
              <a:rPr lang="en-US" altLang="zh-CN" dirty="0"/>
              <a:t>,</a:t>
            </a:r>
            <a:r>
              <a:rPr lang="zh-CN" altLang="en-US" dirty="0"/>
              <a:t>实验时间为</a:t>
            </a:r>
            <a:r>
              <a:rPr lang="en-US" altLang="zh-CN" dirty="0"/>
              <a:t>14:00-17:00</a:t>
            </a:r>
          </a:p>
          <a:p>
            <a:pPr eaLnBrk="1" hangingPunct="1"/>
            <a:r>
              <a:rPr lang="zh-CN" altLang="en-US" dirty="0"/>
              <a:t>实验代码尽量要体现算法流程和步骤，代码关键部分要有详细注释</a:t>
            </a:r>
            <a:endParaRPr lang="en-US" altLang="zh-CN" dirty="0"/>
          </a:p>
          <a:p>
            <a:pPr eaLnBrk="1" hangingPunct="1"/>
            <a:r>
              <a:rPr lang="zh-CN" altLang="en-US" dirty="0"/>
              <a:t>结束后整理桌面并关机，回去后整理实验并完成实验报告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>
            <a:extLst>
              <a:ext uri="{FF2B5EF4-FFF2-40B4-BE49-F238E27FC236}">
                <a16:creationId xmlns:a16="http://schemas.microsoft.com/office/drawing/2014/main" id="{BE91FA0D-DDB6-04C3-A2DE-5DD69C120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实验要求</a:t>
            </a:r>
          </a:p>
        </p:txBody>
      </p:sp>
      <p:sp>
        <p:nvSpPr>
          <p:cNvPr id="4099" name="内容占位符 2">
            <a:extLst>
              <a:ext uri="{FF2B5EF4-FFF2-40B4-BE49-F238E27FC236}">
                <a16:creationId xmlns:a16="http://schemas.microsoft.com/office/drawing/2014/main" id="{38DEAF4F-6059-C27E-661E-562B1A611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本次实验包括</a:t>
            </a:r>
            <a:r>
              <a:rPr lang="en-US" altLang="zh-CN" dirty="0"/>
              <a:t>4</a:t>
            </a:r>
            <a:r>
              <a:rPr lang="zh-CN" altLang="en-US" dirty="0"/>
              <a:t>个小实验：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800" dirty="0"/>
              <a:t>实验</a:t>
            </a:r>
            <a:r>
              <a:rPr lang="en-US" altLang="zh-CN" sz="2800" dirty="0"/>
              <a:t>1</a:t>
            </a:r>
            <a:r>
              <a:rPr lang="zh-CN" altLang="en-US" sz="2800" dirty="0"/>
              <a:t>、数字图像读取及色彩、亮度、对比度变化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800" dirty="0"/>
              <a:t>实验</a:t>
            </a:r>
            <a:r>
              <a:rPr lang="en-US" altLang="zh-CN" sz="2800" dirty="0"/>
              <a:t>2</a:t>
            </a:r>
            <a:r>
              <a:rPr lang="zh-CN" altLang="en-US" sz="2800" dirty="0"/>
              <a:t>、</a:t>
            </a:r>
            <a:r>
              <a:rPr lang="zh-CN" altLang="zh-CN" sz="2800" dirty="0"/>
              <a:t>数字图像变换与伽马校正</a:t>
            </a: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800" dirty="0"/>
              <a:t>实验</a:t>
            </a:r>
            <a:r>
              <a:rPr lang="en-US" altLang="zh-CN" sz="2800" dirty="0"/>
              <a:t>3</a:t>
            </a:r>
            <a:r>
              <a:rPr lang="zh-CN" altLang="en-US" sz="2800" dirty="0"/>
              <a:t>、数字图像的噪声去除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800" dirty="0"/>
              <a:t>实验</a:t>
            </a:r>
            <a:r>
              <a:rPr lang="en-US" altLang="zh-CN" sz="2800" dirty="0"/>
              <a:t>4</a:t>
            </a:r>
            <a:r>
              <a:rPr lang="zh-CN" altLang="en-US" sz="2800" dirty="0"/>
              <a:t>、</a:t>
            </a:r>
            <a:r>
              <a:rPr lang="zh-CN" altLang="zh-CN" sz="2800" dirty="0"/>
              <a:t>图像的空间域锐化（拉普拉斯算子）</a:t>
            </a:r>
            <a:endParaRPr lang="en-US" altLang="zh-CN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2EF5F7C1-F1F3-5D00-F89B-9BA9DF0BD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实验环境</a:t>
            </a:r>
          </a:p>
        </p:txBody>
      </p:sp>
      <p:sp>
        <p:nvSpPr>
          <p:cNvPr id="5123" name="内容占位符 2">
            <a:extLst>
              <a:ext uri="{FF2B5EF4-FFF2-40B4-BE49-F238E27FC236}">
                <a16:creationId xmlns:a16="http://schemas.microsoft.com/office/drawing/2014/main" id="{469203EC-2F7C-C091-B41E-6EC4EED93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操作系统：</a:t>
            </a:r>
            <a:r>
              <a:rPr lang="en-US" altLang="zh-CN" dirty="0"/>
              <a:t>Windows XP/ Windows 7</a:t>
            </a:r>
          </a:p>
          <a:p>
            <a:pPr eaLnBrk="1" hangingPunct="1"/>
            <a:r>
              <a:rPr lang="zh-CN" altLang="en-US" dirty="0"/>
              <a:t>实验工具：</a:t>
            </a:r>
            <a:r>
              <a:rPr lang="en-US" altLang="zh-CN" dirty="0" err="1"/>
              <a:t>Matlab</a:t>
            </a:r>
            <a:r>
              <a:rPr lang="en-US" altLang="zh-CN"/>
              <a:t> 2008a</a:t>
            </a:r>
            <a:endParaRPr lang="en-US" altLang="zh-CN" dirty="0"/>
          </a:p>
          <a:p>
            <a:pPr eaLnBrk="1" hangingPunct="1"/>
            <a:r>
              <a:rPr lang="zh-CN" altLang="en-US" dirty="0"/>
              <a:t>电脑</a:t>
            </a:r>
            <a:r>
              <a:rPr lang="en-US" altLang="zh-CN" dirty="0" err="1"/>
              <a:t>Vmware</a:t>
            </a:r>
            <a:r>
              <a:rPr lang="zh-CN" altLang="en-US" dirty="0"/>
              <a:t>虚拟机选择“离散数学”</a:t>
            </a:r>
            <a:endParaRPr lang="en-US" altLang="zh-CN" dirty="0"/>
          </a:p>
          <a:p>
            <a:pPr eaLnBrk="1" hangingPunct="1"/>
            <a:r>
              <a:rPr lang="zh-CN" altLang="en-US" dirty="0"/>
              <a:t>更改系统时间为</a:t>
            </a:r>
            <a:r>
              <a:rPr lang="en-US" altLang="zh-CN" dirty="0"/>
              <a:t>2009</a:t>
            </a:r>
            <a:r>
              <a:rPr lang="zh-CN" altLang="en-US" dirty="0"/>
              <a:t>年</a:t>
            </a:r>
            <a:r>
              <a:rPr lang="en-US" altLang="zh-CN" dirty="0"/>
              <a:t>-2012</a:t>
            </a:r>
            <a:r>
              <a:rPr lang="zh-CN" altLang="en-US" dirty="0"/>
              <a:t>年之间</a:t>
            </a:r>
            <a:endParaRPr lang="en-US" altLang="zh-CN" dirty="0"/>
          </a:p>
          <a:p>
            <a:pPr eaLnBrk="1" hangingPunct="1"/>
            <a:r>
              <a:rPr lang="zh-CN" altLang="en-US" dirty="0"/>
              <a:t>打开桌面</a:t>
            </a:r>
            <a:r>
              <a:rPr lang="en-US" altLang="zh-CN" dirty="0" err="1"/>
              <a:t>Matlab</a:t>
            </a:r>
            <a:r>
              <a:rPr lang="en-US" altLang="zh-CN" dirty="0"/>
              <a:t> 2008a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63ADD195-403F-5CE4-D317-F6A288FF0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Matlab</a:t>
            </a:r>
            <a:r>
              <a:rPr lang="zh-CN" altLang="en-US"/>
              <a:t>常用函数</a:t>
            </a:r>
          </a:p>
        </p:txBody>
      </p:sp>
      <p:sp>
        <p:nvSpPr>
          <p:cNvPr id="6147" name="内容占位符 2">
            <a:extLst>
              <a:ext uri="{FF2B5EF4-FFF2-40B4-BE49-F238E27FC236}">
                <a16:creationId xmlns:a16="http://schemas.microsoft.com/office/drawing/2014/main" id="{103C8552-0A26-A6C1-E691-A2BC1CF80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读取图像：</a:t>
            </a:r>
            <a:r>
              <a:rPr lang="en-US" altLang="zh-CN" dirty="0"/>
              <a:t>A =</a:t>
            </a:r>
            <a:r>
              <a:rPr lang="zh-CN" altLang="en-US" dirty="0"/>
              <a:t> </a:t>
            </a:r>
            <a:r>
              <a:rPr lang="en-US" altLang="zh-CN" dirty="0" err="1"/>
              <a:t>imread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‘</a:t>
            </a:r>
            <a:r>
              <a:rPr lang="zh-CN" altLang="en-US" dirty="0"/>
              <a:t>路径</a:t>
            </a:r>
            <a:r>
              <a:rPr lang="en-US" altLang="zh-CN" dirty="0">
                <a:solidFill>
                  <a:srgbClr val="FF0000"/>
                </a:solidFill>
              </a:rPr>
              <a:t>’</a:t>
            </a:r>
            <a:r>
              <a:rPr lang="en-US" altLang="zh-CN" dirty="0"/>
              <a:t>)</a:t>
            </a:r>
          </a:p>
          <a:p>
            <a:pPr eaLnBrk="1" hangingPunct="1"/>
            <a:r>
              <a:rPr lang="zh-CN" altLang="en-US" dirty="0"/>
              <a:t>显示图像：</a:t>
            </a:r>
            <a:r>
              <a:rPr lang="en-US" altLang="zh-CN" dirty="0" err="1"/>
              <a:t>imshow</a:t>
            </a:r>
            <a:r>
              <a:rPr lang="en-US" altLang="zh-CN" dirty="0"/>
              <a:t>()</a:t>
            </a:r>
          </a:p>
          <a:p>
            <a:pPr eaLnBrk="1" hangingPunct="1"/>
            <a:r>
              <a:rPr lang="zh-CN" altLang="en-US" dirty="0"/>
              <a:t>分割窗口：</a:t>
            </a:r>
            <a:r>
              <a:rPr lang="en-US" altLang="zh-CN" dirty="0"/>
              <a:t>subplot(m, n , 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pPr eaLnBrk="1" hangingPunct="1"/>
            <a:r>
              <a:rPr lang="zh-CN" altLang="en-US" dirty="0"/>
              <a:t>图像维数：</a:t>
            </a:r>
            <a:r>
              <a:rPr lang="en-US" altLang="zh-CN" dirty="0"/>
              <a:t>[a, b, c]= size(A)</a:t>
            </a:r>
          </a:p>
          <a:p>
            <a:pPr eaLnBrk="1" hangingPunct="1"/>
            <a:r>
              <a:rPr lang="en-US" altLang="zh-CN" dirty="0"/>
              <a:t>…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6B064C6B-36B7-67DA-440B-41FCB7AB5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实验一</a:t>
            </a:r>
            <a:br>
              <a:rPr lang="en-US" altLang="zh-CN" dirty="0"/>
            </a:br>
            <a:r>
              <a:rPr lang="zh-CN" altLang="zh-CN" sz="3200" dirty="0"/>
              <a:t>数字图像读取及色彩、亮度、对比度变化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512A6F-9366-1A1A-3A92-DCC74ED04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1628775"/>
            <a:ext cx="8229600" cy="4525963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CN" altLang="en-US" dirty="0"/>
              <a:t>实验目的：</a:t>
            </a:r>
            <a:endParaRPr lang="en-US" altLang="zh-CN" dirty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sz="2400" dirty="0"/>
              <a:t>1.</a:t>
            </a:r>
            <a:r>
              <a:rPr lang="zh-CN" altLang="zh-CN" sz="2400" dirty="0"/>
              <a:t>了解数字图像的存储格式；</a:t>
            </a:r>
            <a:endParaRPr lang="en-US" altLang="zh-CN" sz="2400" dirty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sz="2400" dirty="0"/>
              <a:t>2.</a:t>
            </a:r>
            <a:r>
              <a:rPr lang="zh-CN" altLang="zh-CN" sz="2400" dirty="0"/>
              <a:t>学会对图像的某些视觉特征作简单处理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 eaLnBrk="1" hangingPunct="1">
              <a:buFont typeface="Arial" charset="0"/>
              <a:buNone/>
              <a:defRPr/>
            </a:pPr>
            <a:endParaRPr lang="en-US" altLang="zh-CN" sz="2400" dirty="0"/>
          </a:p>
          <a:p>
            <a:pPr eaLnBrk="1" hangingPunct="1">
              <a:buFont typeface="Arial" charset="0"/>
              <a:buChar char="•"/>
              <a:defRPr/>
            </a:pPr>
            <a:r>
              <a:rPr lang="zh-CN" altLang="en-US" dirty="0"/>
              <a:t>实验要求：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zh-CN" sz="2400" dirty="0"/>
              <a:t>从最常用的“</a:t>
            </a:r>
            <a:r>
              <a:rPr lang="en-US" altLang="zh-CN" sz="2400" dirty="0"/>
              <a:t>.BMP</a:t>
            </a:r>
            <a:r>
              <a:rPr lang="zh-CN" altLang="zh-CN" sz="2400" dirty="0"/>
              <a:t>”图像格式中读取图像数据；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zh-CN" sz="2400" dirty="0"/>
              <a:t>对数字图像的表示方式（如</a:t>
            </a:r>
            <a:r>
              <a:rPr lang="en-US" altLang="zh-CN" sz="2400" dirty="0"/>
              <a:t>RGB</a:t>
            </a:r>
            <a:r>
              <a:rPr lang="zh-CN" altLang="zh-CN" sz="2400" dirty="0"/>
              <a:t>、</a:t>
            </a:r>
            <a:r>
              <a:rPr lang="en-US" altLang="zh-CN" sz="2400" dirty="0"/>
              <a:t>YUV</a:t>
            </a:r>
            <a:r>
              <a:rPr lang="zh-CN" altLang="zh-CN" sz="2400" dirty="0"/>
              <a:t>）及各种表示方式之间的转换有初步了解；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zh-CN" sz="2400" dirty="0"/>
              <a:t>根据输入参数改变数字图像的色彩、亮度、对比度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sz="2400" dirty="0"/>
              <a:t> </a:t>
            </a:r>
            <a:endParaRPr lang="pt-BR" altLang="zh-C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52ED4ABD-8D57-0C1F-7843-19981CD76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F23D7D-DBCB-17E7-3063-6E32CC90B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341438"/>
            <a:ext cx="8229600" cy="4823866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CN" altLang="en-US" dirty="0"/>
              <a:t>步骤：</a:t>
            </a:r>
            <a:endParaRPr lang="en-US" altLang="zh-CN" dirty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sz="2400" dirty="0"/>
              <a:t>1.   </a:t>
            </a:r>
            <a:r>
              <a:rPr lang="zh-CN" altLang="zh-CN" sz="2400" dirty="0"/>
              <a:t>根据</a:t>
            </a:r>
            <a:r>
              <a:rPr lang="en-US" altLang="zh-CN" sz="2400" dirty="0"/>
              <a:t>BMP</a:t>
            </a:r>
            <a:r>
              <a:rPr lang="zh-CN" altLang="zh-CN" sz="2400" dirty="0"/>
              <a:t>格式，将图像内容读入内存数组；</a:t>
            </a:r>
            <a:endParaRPr lang="en-US" altLang="zh-CN" sz="2400" dirty="0"/>
          </a:p>
          <a:p>
            <a:pPr marL="0" indent="0" eaLnBrk="1" hangingPunct="1">
              <a:buFont typeface="Arial" charset="0"/>
              <a:buNone/>
              <a:defRPr/>
            </a:pPr>
            <a:endParaRPr lang="en-US" altLang="zh-CN" sz="2400" dirty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sz="2400" dirty="0"/>
              <a:t>2.   </a:t>
            </a:r>
            <a:r>
              <a:rPr lang="zh-CN" altLang="zh-CN" sz="2400" dirty="0"/>
              <a:t>通过访问数字图像</a:t>
            </a:r>
            <a:r>
              <a:rPr lang="en-US" altLang="zh-CN" sz="2400" dirty="0"/>
              <a:t>RGB</a:t>
            </a:r>
            <a:r>
              <a:rPr lang="zh-CN" altLang="zh-CN" sz="2400" dirty="0"/>
              <a:t>三个通道的对应矩阵，改变数字图像的色彩；</a:t>
            </a:r>
            <a:endParaRPr lang="en-US" altLang="zh-CN" sz="2400" dirty="0"/>
          </a:p>
          <a:p>
            <a:pPr marL="0" indent="0" eaLnBrk="1" hangingPunct="1">
              <a:buFont typeface="Arial" charset="0"/>
              <a:buNone/>
              <a:defRPr/>
            </a:pPr>
            <a:endParaRPr lang="en-US" altLang="zh-CN" sz="2400" dirty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sz="2400" dirty="0"/>
              <a:t>3.   </a:t>
            </a:r>
            <a:r>
              <a:rPr lang="zh-CN" altLang="zh-CN" sz="2400" dirty="0"/>
              <a:t>将数字图像的</a:t>
            </a:r>
            <a:r>
              <a:rPr lang="en-US" altLang="zh-CN" sz="2400" dirty="0"/>
              <a:t>RGB</a:t>
            </a:r>
            <a:r>
              <a:rPr lang="zh-CN" altLang="zh-CN" sz="2400" dirty="0"/>
              <a:t>表示转换为</a:t>
            </a:r>
            <a:r>
              <a:rPr lang="en-US" altLang="zh-CN" sz="2400" dirty="0"/>
              <a:t>YUV</a:t>
            </a:r>
            <a:r>
              <a:rPr lang="zh-CN" altLang="zh-CN" sz="2400" dirty="0"/>
              <a:t>表示；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pt-BR" altLang="zh-CN" sz="2400" dirty="0"/>
              <a:t>Y = 0.299R + 0.587G + 0.114B     R = Y1 + 1.402 * V</a:t>
            </a:r>
            <a:br>
              <a:rPr lang="pt-BR" altLang="zh-CN" sz="2400" dirty="0"/>
            </a:br>
            <a:r>
              <a:rPr lang="pt-BR" altLang="zh-CN" sz="2400" dirty="0"/>
              <a:t>U=0.564 * (B - Y)                            G = Y1 - 0.344 * U - 0.714 * V</a:t>
            </a:r>
            <a:br>
              <a:rPr lang="pt-BR" altLang="zh-CN" sz="2400" dirty="0"/>
            </a:br>
            <a:r>
              <a:rPr lang="pt-BR" altLang="zh-CN" sz="2400" dirty="0"/>
              <a:t>V=0.713 * (R - Y)                             B = Y1 + 1.772 * U;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指导书上面的转换公式有误！</a:t>
            </a:r>
            <a:endParaRPr lang="pt-BR" altLang="zh-CN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F806F72D-F5C5-6829-D513-5E4FD1EE2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3FBA4C-7E23-E574-56F9-E8D253F03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341438"/>
            <a:ext cx="8229600" cy="4525962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CN" altLang="en-US" dirty="0"/>
              <a:t>步骤：</a:t>
            </a:r>
            <a:endParaRPr lang="en-US" altLang="zh-CN" dirty="0"/>
          </a:p>
          <a:p>
            <a:pPr marL="457200" indent="-457200" eaLnBrk="1" hangingPunct="1">
              <a:buFont typeface="Arial" charset="0"/>
              <a:buAutoNum type="arabicPeriod" startAt="4"/>
              <a:defRPr/>
            </a:pPr>
            <a:r>
              <a:rPr lang="zh-CN" altLang="zh-CN" sz="2400" dirty="0"/>
              <a:t>通过访问</a:t>
            </a:r>
            <a:r>
              <a:rPr lang="en-US" altLang="zh-CN" sz="2400" dirty="0"/>
              <a:t>Y</a:t>
            </a:r>
            <a:r>
              <a:rPr lang="zh-CN" altLang="zh-CN" sz="2400" dirty="0"/>
              <a:t>（亮度）通道，改变数字图像的亮度；</a:t>
            </a:r>
            <a:endParaRPr lang="en-US" altLang="zh-CN" sz="2400" dirty="0"/>
          </a:p>
          <a:p>
            <a:pPr marL="0" indent="0" eaLnBrk="1" hangingPunct="1">
              <a:buFont typeface="Arial" charset="0"/>
              <a:buNone/>
              <a:defRPr/>
            </a:pPr>
            <a:endParaRPr lang="zh-CN" altLang="zh-CN" sz="2400" dirty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sz="2400" dirty="0"/>
              <a:t>5.   </a:t>
            </a:r>
            <a:r>
              <a:rPr lang="zh-CN" altLang="zh-CN" sz="2400" dirty="0"/>
              <a:t>通过</a:t>
            </a:r>
            <a:r>
              <a:rPr lang="en-US" altLang="zh-CN" sz="2400" dirty="0"/>
              <a:t>Y</a:t>
            </a:r>
            <a:r>
              <a:rPr lang="zh-CN" altLang="zh-CN" sz="2400" dirty="0"/>
              <a:t>（亮度）通道作灰度的线性变换，改变数字图像的对比度。</a:t>
            </a:r>
          </a:p>
        </p:txBody>
      </p:sp>
      <p:graphicFrame>
        <p:nvGraphicFramePr>
          <p:cNvPr id="9220" name="Object 32">
            <a:extLst>
              <a:ext uri="{FF2B5EF4-FFF2-40B4-BE49-F238E27FC236}">
                <a16:creationId xmlns:a16="http://schemas.microsoft.com/office/drawing/2014/main" id="{55B56EFF-C1A5-424A-49B5-252E1D29BF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3357563"/>
          <a:ext cx="7467600" cy="193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30600" imgH="889000" progId="Equation.3">
                  <p:embed/>
                </p:oleObj>
              </mc:Choice>
              <mc:Fallback>
                <p:oleObj name="Equation" r:id="rId2" imgW="3530600" imgH="8890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357563"/>
                        <a:ext cx="7467600" cy="193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文本框 1">
            <a:extLst>
              <a:ext uri="{FF2B5EF4-FFF2-40B4-BE49-F238E27FC236}">
                <a16:creationId xmlns:a16="http://schemas.microsoft.com/office/drawing/2014/main" id="{9B75D2FE-7217-4BAD-EC4C-12732E862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5543550"/>
            <a:ext cx="48244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取值示例：</a:t>
            </a:r>
            <a:r>
              <a:rPr lang="en-US" altLang="zh-CN" dirty="0"/>
              <a:t>a=100;  b=160;  c=50;  d=200;</a:t>
            </a: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DE28415D-56C9-466B-FB1E-7129359FC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实验一</a:t>
            </a:r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E73F40B4-6463-D979-C67E-237E50DDB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341438"/>
            <a:ext cx="8229600" cy="4525962"/>
          </a:xfrm>
        </p:spPr>
        <p:txBody>
          <a:bodyPr/>
          <a:lstStyle/>
          <a:p>
            <a:pPr eaLnBrk="1" hangingPunct="1"/>
            <a:r>
              <a:rPr lang="zh-CN" altLang="en-US"/>
              <a:t>实验图像</a:t>
            </a:r>
            <a:endParaRPr lang="zh-CN" altLang="zh-CN"/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50E8E024-4533-BA69-1D71-154734561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pic>
        <p:nvPicPr>
          <p:cNvPr id="10245" name="Picture 2" descr="http://media.cs.tsinghua.edu.cn/teacher/ahz_homepage/digitalimageprocess/chapter01/lena.gif">
            <a:extLst>
              <a:ext uri="{FF2B5EF4-FFF2-40B4-BE49-F238E27FC236}">
                <a16:creationId xmlns:a16="http://schemas.microsoft.com/office/drawing/2014/main" id="{156DD3B1-B2B5-C505-373D-5A0F3CAD3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825" y="2179638"/>
            <a:ext cx="3481388" cy="348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E8633D86-0E63-8ECB-AEAB-170CBD7F6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实验一</a:t>
            </a:r>
          </a:p>
        </p:txBody>
      </p:sp>
      <p:sp>
        <p:nvSpPr>
          <p:cNvPr id="11267" name="内容占位符 2">
            <a:extLst>
              <a:ext uri="{FF2B5EF4-FFF2-40B4-BE49-F238E27FC236}">
                <a16:creationId xmlns:a16="http://schemas.microsoft.com/office/drawing/2014/main" id="{82118064-CE75-7347-B724-CC175FA50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285874"/>
            <a:ext cx="8229600" cy="5167461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/>
              <a:t>代码示例</a:t>
            </a:r>
            <a:endParaRPr lang="en-US" altLang="zh-CN" sz="2800" b="1" dirty="0"/>
          </a:p>
          <a:p>
            <a:pPr eaLnBrk="1" hangingPunct="1"/>
            <a:r>
              <a:rPr lang="en-US" altLang="zh-CN" sz="2400" dirty="0"/>
              <a:t>A=</a:t>
            </a:r>
            <a:r>
              <a:rPr lang="en-US" altLang="zh-CN" sz="2400" dirty="0" err="1"/>
              <a:t>imread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FF0000"/>
                </a:solidFill>
              </a:rPr>
              <a:t>'</a:t>
            </a:r>
            <a:r>
              <a:rPr lang="en-US" altLang="zh-CN" sz="2400" dirty="0"/>
              <a:t>sample1.bmp</a:t>
            </a:r>
            <a:r>
              <a:rPr lang="en-US" altLang="zh-CN" sz="2400" dirty="0">
                <a:solidFill>
                  <a:srgbClr val="FF0000"/>
                </a:solidFill>
              </a:rPr>
              <a:t>'</a:t>
            </a:r>
            <a:r>
              <a:rPr lang="en-US" altLang="zh-CN" sz="2400" dirty="0"/>
              <a:t>);                %</a:t>
            </a:r>
            <a:r>
              <a:rPr lang="zh-CN" altLang="en-US" sz="2400" dirty="0"/>
              <a:t>将原图像读入内存</a:t>
            </a:r>
          </a:p>
          <a:p>
            <a:pPr eaLnBrk="1" hangingPunct="1"/>
            <a:r>
              <a:rPr lang="en-US" altLang="zh-CN" sz="2400" dirty="0"/>
              <a:t>[r c d]=size(A);                                      %</a:t>
            </a:r>
            <a:r>
              <a:rPr lang="zh-CN" altLang="en-US" sz="2400" dirty="0"/>
              <a:t>获得矩阵维数</a:t>
            </a:r>
          </a:p>
          <a:p>
            <a:pPr eaLnBrk="1" hangingPunct="1"/>
            <a:r>
              <a:rPr lang="en-US" altLang="zh-CN" sz="2400" dirty="0"/>
              <a:t>red(:,:,1)=A(:,:,1);                                 % </a:t>
            </a:r>
            <a:r>
              <a:rPr lang="zh-CN" altLang="en-US" sz="2400" dirty="0"/>
              <a:t>构建图像</a:t>
            </a:r>
            <a:r>
              <a:rPr lang="en-US" altLang="zh-CN" sz="2400" dirty="0"/>
              <a:t>,</a:t>
            </a:r>
            <a:r>
              <a:rPr lang="zh-CN" altLang="en-US" sz="2400" dirty="0"/>
              <a:t>只保留</a:t>
            </a:r>
            <a:r>
              <a:rPr lang="en-US" altLang="zh-CN" sz="2400" dirty="0"/>
              <a:t>R</a:t>
            </a:r>
            <a:r>
              <a:rPr lang="zh-CN" altLang="en-US" sz="2400" dirty="0"/>
              <a:t>分量</a:t>
            </a:r>
          </a:p>
          <a:p>
            <a:pPr eaLnBrk="1" hangingPunct="1"/>
            <a:r>
              <a:rPr lang="en-US" altLang="zh-CN" sz="2400" dirty="0"/>
              <a:t>red(:,:,2)=zeros(</a:t>
            </a:r>
            <a:r>
              <a:rPr lang="en-US" altLang="zh-CN" sz="2400" dirty="0" err="1"/>
              <a:t>r,c</a:t>
            </a:r>
            <a:r>
              <a:rPr lang="en-US" altLang="zh-CN" sz="2400" dirty="0"/>
              <a:t>);              </a:t>
            </a:r>
          </a:p>
          <a:p>
            <a:pPr eaLnBrk="1" hangingPunct="1"/>
            <a:r>
              <a:rPr lang="en-US" altLang="zh-CN" sz="2400" dirty="0"/>
              <a:t>red(:,:,3)=zeros(</a:t>
            </a:r>
            <a:r>
              <a:rPr lang="en-US" altLang="zh-CN" sz="2400" dirty="0" err="1"/>
              <a:t>r,c</a:t>
            </a:r>
            <a:r>
              <a:rPr lang="en-US" altLang="zh-CN" sz="2400" dirty="0"/>
              <a:t>);</a:t>
            </a:r>
          </a:p>
          <a:p>
            <a:pPr marL="0" indent="0" eaLnBrk="1" hangingPunct="1">
              <a:buNone/>
            </a:pPr>
            <a:r>
              <a:rPr lang="en-US" altLang="zh-CN" sz="2400" dirty="0"/>
              <a:t>% </a:t>
            </a:r>
            <a:r>
              <a:rPr lang="zh-CN" altLang="en-US" sz="2400" dirty="0"/>
              <a:t>结果图像的展示：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red=uint8(red);                     </a:t>
            </a:r>
          </a:p>
          <a:p>
            <a:pPr eaLnBrk="1" hangingPunct="1"/>
            <a:r>
              <a:rPr lang="en-US" altLang="zh-CN" sz="2400" dirty="0"/>
              <a:t>subplot(2,3,1);                                      %</a:t>
            </a:r>
            <a:r>
              <a:rPr lang="zh-CN" altLang="en-US" sz="2400" dirty="0"/>
              <a:t>将窗口分割成</a:t>
            </a:r>
            <a:r>
              <a:rPr lang="en-US" altLang="zh-CN" sz="2400" dirty="0"/>
              <a:t>2</a:t>
            </a:r>
            <a:r>
              <a:rPr lang="zh-CN" altLang="en-US" sz="2400" dirty="0"/>
              <a:t>行</a:t>
            </a:r>
            <a:r>
              <a:rPr lang="en-US" altLang="zh-CN" sz="2400" dirty="0"/>
              <a:t>3</a:t>
            </a:r>
            <a:r>
              <a:rPr lang="zh-CN" altLang="en-US" sz="2400" dirty="0"/>
              <a:t>列</a:t>
            </a:r>
          </a:p>
          <a:p>
            <a:pPr eaLnBrk="1" hangingPunct="1"/>
            <a:r>
              <a:rPr lang="en-US" altLang="zh-CN" sz="2400" dirty="0" err="1"/>
              <a:t>imshow</a:t>
            </a:r>
            <a:r>
              <a:rPr lang="en-US" altLang="zh-CN" sz="2400" dirty="0"/>
              <a:t>(red); 			  %</a:t>
            </a:r>
            <a:r>
              <a:rPr lang="zh-CN" altLang="en-US" sz="2400" dirty="0"/>
              <a:t>通过</a:t>
            </a:r>
            <a:r>
              <a:rPr lang="en-US" altLang="zh-CN" sz="2400" dirty="0"/>
              <a:t>R</a:t>
            </a:r>
            <a:r>
              <a:rPr lang="zh-CN" altLang="en-US" sz="2400" dirty="0"/>
              <a:t>通道来观察图像</a:t>
            </a:r>
          </a:p>
          <a:p>
            <a:pPr eaLnBrk="1" hangingPunct="1"/>
            <a:r>
              <a:rPr lang="en-US" altLang="zh-CN" sz="2400" dirty="0"/>
              <a:t>title('Red Component');                     %</a:t>
            </a:r>
            <a:r>
              <a:rPr lang="zh-CN" altLang="en-US" sz="2400" dirty="0"/>
              <a:t>设置标题</a:t>
            </a:r>
          </a:p>
          <a:p>
            <a:pPr eaLnBrk="1" hangingPunct="1"/>
            <a:endParaRPr lang="zh-CN" altLang="en-US" sz="2400" dirty="0"/>
          </a:p>
          <a:p>
            <a:pPr eaLnBrk="1" hangingPunct="1"/>
            <a:endParaRPr lang="zh-CN" alt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实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实验</Template>
  <TotalTime>4160</TotalTime>
  <Words>868</Words>
  <Application>Microsoft Office PowerPoint</Application>
  <PresentationFormat>全屏显示(4:3)</PresentationFormat>
  <Paragraphs>131</Paragraphs>
  <Slides>19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Arial</vt:lpstr>
      <vt:lpstr>Calibri</vt:lpstr>
      <vt:lpstr>Wingdings</vt:lpstr>
      <vt:lpstr>实验</vt:lpstr>
      <vt:lpstr>Equation</vt:lpstr>
      <vt:lpstr>数字图像处理实验</vt:lpstr>
      <vt:lpstr>实验要求</vt:lpstr>
      <vt:lpstr>实验环境</vt:lpstr>
      <vt:lpstr>Matlab常用函数</vt:lpstr>
      <vt:lpstr>实验一 数字图像读取及色彩、亮度、对比度变化</vt:lpstr>
      <vt:lpstr>实验一</vt:lpstr>
      <vt:lpstr>实验一</vt:lpstr>
      <vt:lpstr>实验一</vt:lpstr>
      <vt:lpstr>实验一</vt:lpstr>
      <vt:lpstr>实验二 数字图像变换与伽马校正</vt:lpstr>
      <vt:lpstr>实验二 </vt:lpstr>
      <vt:lpstr>实验二</vt:lpstr>
      <vt:lpstr>实验三 数字图像的噪声去除</vt:lpstr>
      <vt:lpstr>实验三</vt:lpstr>
      <vt:lpstr>实验三</vt:lpstr>
      <vt:lpstr>实验四 图像的空间域锐化（拉普拉斯算子） </vt:lpstr>
      <vt:lpstr>实验四</vt:lpstr>
      <vt:lpstr>实验四</vt:lpstr>
      <vt:lpstr>注意事项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图像处理概论实验</dc:title>
  <dc:creator>Administrator</dc:creator>
  <cp:lastModifiedBy>msn</cp:lastModifiedBy>
  <cp:revision>89</cp:revision>
  <dcterms:modified xsi:type="dcterms:W3CDTF">2023-12-07T12:59:31Z</dcterms:modified>
</cp:coreProperties>
</file>