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2" r:id="rId6"/>
    <p:sldId id="273" r:id="rId7"/>
    <p:sldId id="268" r:id="rId8"/>
    <p:sldId id="274" r:id="rId9"/>
    <p:sldId id="271" r:id="rId10"/>
    <p:sldId id="275" r:id="rId11"/>
    <p:sldId id="264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914" y="96"/>
      </p:cViewPr>
      <p:guideLst>
        <p:guide orient="horz" pos="2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399534-D0B6-4F48-960E-6D3CED6137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0CAC89-1ED2-4AEC-80BF-115C3DC82E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15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" name="任意多边形 1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8" name="任意多边形 18"/>
            <p:cNvSpPr/>
            <p:nvPr/>
          </p:nvSpPr>
          <p:spPr>
            <a:xfrm>
              <a:off x="35926" y="5135025"/>
              <a:ext cx="9108074" cy="838869"/>
            </a:xfrm>
            <a:custGeom>
              <a:avLst/>
              <a:gdLst>
                <a:gd name="txL" fmla="*/ 0 w 5760"/>
                <a:gd name="txT" fmla="*/ 0 h 528"/>
                <a:gd name="txR" fmla="*/ 5760 w 5760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xL" t="txT" r="txR" b="tx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3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D8C576-FF75-4B38-AFCD-DB202926E72D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accent1">
                  <a:tint val="2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D9E0D5-A390-46A2-959B-E8F90BD80A07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F21956-E891-42D0-B060-0C96150AFC59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3844C-D7C2-428D-8577-525BA5FBFEC7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F21956-E891-42D0-B060-0C96150AFC59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3844C-D7C2-428D-8577-525BA5FBFEC7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F21956-E891-42D0-B060-0C96150AFC59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3844C-D7C2-428D-8577-525BA5FBFEC7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E3E994-5E23-4BC1-9A0E-99A8612DAD1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503B71-AB0E-4338-AF10-BF309A5D1EE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6EB3EC-1936-4DEE-A73A-AF00AAB3BBF5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D3F557-51B4-494F-8575-7282C841BE9B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1AC238-293B-4D4A-AB97-C6480E064975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5975B5-BA06-4389-8DB8-952B8C09BA0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3346BD-D711-49A8-98BB-9DBFD30028A6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C8FB63-A9D0-449D-8EF0-AE38C6B667E9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F21956-E891-42D0-B060-0C96150AFC59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3844C-D7C2-428D-8577-525BA5FBFEC7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DC69F2-B2CF-4852-82F3-40F6C0AE72DB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B37B4B-192B-4FD3-B6D2-FDA1DFE6CCB7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任意多边形 15"/>
          <p:cNvSpPr/>
          <p:nvPr/>
        </p:nvSpPr>
        <p:spPr>
          <a:xfrm>
            <a:off x="-53975" y="5784850"/>
            <a:ext cx="3802063" cy="838200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直角三角形 16"/>
          <p:cNvSpPr/>
          <p:nvPr/>
        </p:nvSpPr>
        <p:spPr bwMode="auto">
          <a:xfrm>
            <a:off x="-6042" y="5791253"/>
            <a:ext cx="3402313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燕尾形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3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F9977E-0354-44F6-98BE-13E050C1DBA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41684A-75D5-48C0-9C44-B0E1A051EE0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任意多边形 11"/>
          <p:cNvSpPr/>
          <p:nvPr/>
        </p:nvSpPr>
        <p:spPr>
          <a:xfrm>
            <a:off x="-53975" y="5784850"/>
            <a:ext cx="3802063" cy="838200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3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F21956-E891-42D0-B060-0C96150AFC59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3844C-D7C2-428D-8577-525BA5FBFEC7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1587"/>
            <a:ext cx="7772400" cy="1470025"/>
          </a:xfrm>
          <a:noFill/>
          <a:ln>
            <a:noFill/>
          </a:ln>
          <a:effectLst/>
          <a:sp3d prstMaterial="plastic"/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数字图像处理实验</a:t>
            </a:r>
          </a:p>
        </p:txBody>
      </p:sp>
      <p:sp>
        <p:nvSpPr>
          <p:cNvPr id="10243" name="副标题 2"/>
          <p:cNvSpPr>
            <a:spLocks noGrp="1"/>
          </p:cNvSpPr>
          <p:nvPr>
            <p:ph type="subTitle" idx="1"/>
          </p:nvPr>
        </p:nvSpPr>
        <p:spPr>
          <a:xfrm>
            <a:off x="704900" y="5661248"/>
            <a:ext cx="7848600" cy="1010116"/>
          </a:xfrm>
          <a:ln/>
        </p:spPr>
        <p:txBody>
          <a:bodyPr vert="horz" wrap="square" lIns="45720" tIns="45720" rIns="45720" bIns="45720" anchor="t" anchorCtr="0"/>
          <a:lstStyle/>
          <a:p>
            <a:pPr marR="0" algn="ctr" eaLnBrk="1" hangingPunct="1">
              <a:buSzPct val="68000"/>
            </a:pP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助教：龚永杰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尹娜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244" name="图片 3" descr="未命名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714500"/>
            <a:ext cx="7186612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823866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步骤：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取背景（或肤色）的一个点，除以</a:t>
            </a:r>
            <a:r>
              <a:rPr lang="en-US" altLang="zh-CN" dirty="0"/>
              <a:t>255</a:t>
            </a:r>
            <a:r>
              <a:rPr lang="zh-CN" altLang="en-US" dirty="0"/>
              <a:t>，求出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设置分层阀值</a:t>
            </a:r>
            <a:r>
              <a:rPr lang="en-US" altLang="zh-CN" dirty="0"/>
              <a:t>w</a:t>
            </a:r>
            <a:r>
              <a:rPr lang="zh-CN" altLang="en-US" dirty="0"/>
              <a:t>，例如</a:t>
            </a:r>
            <a:r>
              <a:rPr lang="en-US" altLang="zh-CN" dirty="0"/>
              <a:t>w=0.2549 * 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读取待处理图像，除以</a:t>
            </a:r>
            <a:r>
              <a:rPr lang="en-US" altLang="zh-CN" dirty="0"/>
              <a:t>255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编码实现分层处理函数 进行处理。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处理后图像乘以</a:t>
            </a:r>
            <a:r>
              <a:rPr lang="en-US" altLang="zh-CN" dirty="0"/>
              <a:t>255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显示（不同的选点，公式也是不一样的）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实验七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人脸皮肤颜色分层</a:t>
            </a:r>
          </a:p>
        </p:txBody>
      </p:sp>
      <p:sp>
        <p:nvSpPr>
          <p:cNvPr id="1946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  <p:sp>
        <p:nvSpPr>
          <p:cNvPr id="19461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1285875" y="4500563"/>
          <a:ext cx="67802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33700" imgH="711200" progId="Equation.DSMT4">
                  <p:embed/>
                </p:oleObj>
              </mc:Choice>
              <mc:Fallback>
                <p:oleObj r:id="rId2" imgW="2933700" imgH="711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5875" y="4500563"/>
                        <a:ext cx="6780213" cy="11430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矩形 7"/>
          <p:cNvSpPr/>
          <p:nvPr/>
        </p:nvSpPr>
        <p:spPr>
          <a:xfrm>
            <a:off x="3714750" y="5715000"/>
            <a:ext cx="16430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Lucida Sans Unicode" panose="020B0602030504020204" pitchFamily="34" charset="0"/>
                <a:ea typeface="黑体" panose="02010609060101010101" pitchFamily="49" charset="-122"/>
              </a:rPr>
              <a:t>分层处理函数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按实验要求和步骤完成实验</a:t>
            </a:r>
            <a:r>
              <a:rPr lang="en-US" altLang="zh-CN" dirty="0"/>
              <a:t>5</a:t>
            </a:r>
            <a:r>
              <a:rPr lang="zh-CN" altLang="en-US" dirty="0"/>
              <a:t>到实验</a:t>
            </a:r>
            <a:r>
              <a:rPr lang="en-US" altLang="zh-CN" dirty="0"/>
              <a:t>7,</a:t>
            </a:r>
            <a:r>
              <a:rPr lang="zh-CN" altLang="en-US" dirty="0"/>
              <a:t>实验时间为</a:t>
            </a:r>
            <a:r>
              <a:rPr lang="en-US" altLang="zh-CN" dirty="0"/>
              <a:t>2:00-5:30</a:t>
            </a:r>
          </a:p>
          <a:p>
            <a:pPr eaLnBrk="1" hangingPunct="1"/>
            <a:r>
              <a:rPr lang="zh-CN" altLang="en-US" dirty="0"/>
              <a:t>实验代码尽量要体现算法流程和步骤，代码关键部分要有详细注释</a:t>
            </a:r>
            <a:endParaRPr lang="en-US" altLang="zh-CN" dirty="0"/>
          </a:p>
          <a:p>
            <a:pPr eaLnBrk="1" hangingPunct="1"/>
            <a:r>
              <a:rPr lang="zh-CN" altLang="en-US" dirty="0"/>
              <a:t>实验完成后示意助教检查签到和评分，方可离开</a:t>
            </a:r>
            <a:endParaRPr lang="en-US" altLang="zh-CN" dirty="0"/>
          </a:p>
          <a:p>
            <a:pPr eaLnBrk="1" hangingPunct="1"/>
            <a:r>
              <a:rPr lang="zh-CN" altLang="en-US" dirty="0"/>
              <a:t>实验时间将结束时如果还没检查也要示意助教签到和评分</a:t>
            </a:r>
            <a:endParaRPr lang="en-US" altLang="zh-CN" dirty="0"/>
          </a:p>
          <a:p>
            <a:pPr eaLnBrk="1" hangingPunct="1"/>
            <a:r>
              <a:rPr lang="zh-CN" altLang="en-US" dirty="0"/>
              <a:t>结束后整理桌面并关机，回去后整理实验并完成实验报告</a:t>
            </a:r>
            <a:endParaRPr lang="en-US" altLang="zh-CN" dirty="0"/>
          </a:p>
          <a:p>
            <a:pPr eaLnBrk="1" hangingPunct="1"/>
            <a:r>
              <a:rPr lang="zh-CN" altLang="en-US" dirty="0"/>
              <a:t>以班级为单位，相关负责人收齐后统一交给助教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注意事项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D88C4-D914-71B2-A34A-D3CE6C4E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82" y="5880100"/>
            <a:ext cx="2003847" cy="3540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1C7AB5-9026-5DD1-73E5-B99ADD3C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78" y="6234137"/>
            <a:ext cx="1958541" cy="4774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B17F1A-6438-78F0-E861-045ACDE76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95" y="6265885"/>
            <a:ext cx="1862151" cy="547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F21973-A1BF-B54C-BB7F-646E87A74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506" y="5703906"/>
            <a:ext cx="1776425" cy="5619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本次实验包括</a:t>
            </a:r>
            <a:r>
              <a:rPr lang="en-US" altLang="zh-CN" dirty="0"/>
              <a:t>3</a:t>
            </a:r>
            <a:r>
              <a:rPr lang="zh-CN" altLang="en-US" dirty="0"/>
              <a:t>个小实验：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实验五：频率域低通和高通滤波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实验六：数字图像复原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实验七：人脸皮肤颜色分层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读取图像：</a:t>
            </a:r>
            <a:r>
              <a:rPr lang="en-US" altLang="zh-CN" dirty="0"/>
              <a:t>[] =</a:t>
            </a:r>
            <a:r>
              <a:rPr lang="zh-CN" altLang="en-US" dirty="0"/>
              <a:t> </a:t>
            </a:r>
            <a:r>
              <a:rPr lang="en-US" altLang="zh-CN" dirty="0"/>
              <a:t>imread(‘</a:t>
            </a:r>
            <a:r>
              <a:rPr lang="zh-CN" altLang="en-US" dirty="0"/>
              <a:t>路径</a:t>
            </a:r>
            <a:r>
              <a:rPr lang="en-US" altLang="zh-CN" dirty="0"/>
              <a:t>’)</a:t>
            </a:r>
          </a:p>
          <a:p>
            <a:pPr eaLnBrk="1" hangingPunct="1"/>
            <a:r>
              <a:rPr lang="zh-CN" altLang="en-US" dirty="0"/>
              <a:t>显示图像：</a:t>
            </a:r>
            <a:r>
              <a:rPr lang="en-US" altLang="zh-CN" dirty="0"/>
              <a:t>imshow()</a:t>
            </a:r>
          </a:p>
          <a:p>
            <a:pPr eaLnBrk="1" hangingPunct="1"/>
            <a:r>
              <a:rPr lang="zh-CN" altLang="en-US" dirty="0"/>
              <a:t>分割窗口：</a:t>
            </a:r>
            <a:r>
              <a:rPr lang="en-US" altLang="zh-CN" dirty="0"/>
              <a:t>subplot(m,n,i)</a:t>
            </a:r>
          </a:p>
          <a:p>
            <a:pPr eaLnBrk="1" hangingPunct="1"/>
            <a:r>
              <a:rPr lang="zh-CN" altLang="en-US" dirty="0"/>
              <a:t>图像维数：</a:t>
            </a:r>
            <a:r>
              <a:rPr lang="en-US" altLang="zh-CN" dirty="0"/>
              <a:t>[a,b,c]= size(A)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傅里叶变换与逆傅里叶变换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zh-CN" altLang="en-US" sz="2300" dirty="0"/>
              <a:t>二维快速</a:t>
            </a:r>
            <a:r>
              <a:rPr lang="zh-CN" altLang="en-US" dirty="0">
                <a:sym typeface="+mn-ea"/>
              </a:rPr>
              <a:t>傅里叶变换：</a:t>
            </a:r>
            <a:r>
              <a:rPr lang="en-US" altLang="zh-CN" dirty="0"/>
              <a:t>fft2()  </a:t>
            </a:r>
          </a:p>
          <a:p>
            <a:pPr lvl="1" algn="l" eaLnBrk="1" hangingPunct="1">
              <a:buSzTx/>
            </a:pPr>
            <a:r>
              <a:rPr lang="zh-CN" altLang="en-US" dirty="0">
                <a:sym typeface="+mn-ea"/>
              </a:rPr>
              <a:t>二维快速傅里叶逆变换：ifft2()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零频平移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/>
              <a:t>fftshift() </a:t>
            </a:r>
          </a:p>
          <a:p>
            <a:pPr lvl="1" eaLnBrk="1" hangingPunct="1"/>
            <a:r>
              <a:rPr lang="en-US" altLang="zh-CN" dirty="0"/>
              <a:t>逆零频平移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/>
              <a:t>ifftshift() 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常用函数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实验要求：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分别对加了噪声的图片进行高斯低通、高斯高通、布特沃斯低通、布特沃斯高通滤波。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实验图片：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实验五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频率域低通和高通滤波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BB3D9B-63B6-958E-8787-1BA62010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37" y="3592066"/>
            <a:ext cx="1285031" cy="1635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71269E-F0CC-D468-8031-A48DD3143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73" y="3573016"/>
            <a:ext cx="1299999" cy="1654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步骤：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实验五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频率域低通和高通滤波</a:t>
            </a:r>
          </a:p>
        </p:txBody>
      </p:sp>
      <p:sp>
        <p:nvSpPr>
          <p:cNvPr id="14340" name="TextBox 3"/>
          <p:cNvSpPr txBox="1"/>
          <p:nvPr/>
        </p:nvSpPr>
        <p:spPr>
          <a:xfrm>
            <a:off x="1785938" y="1857375"/>
            <a:ext cx="6215062" cy="48320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高斯低通滤波步骤（其他滤波处理相似）：</a:t>
            </a:r>
            <a:endParaRPr lang="en-US" altLang="zh-CN" sz="2200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a=imread('sample5-1.bmp');</a:t>
            </a:r>
            <a:endParaRPr lang="zh-CN" altLang="en-US" sz="2200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f=double(a);   %</a:t>
            </a:r>
            <a:r>
              <a:rPr lang="zh-CN" altLang="en-US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将噪声图像转换为双精度</a:t>
            </a: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g=fft2(f);        %</a:t>
            </a:r>
            <a:r>
              <a:rPr lang="zh-CN" altLang="en-US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傅立叶变换</a:t>
            </a: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g=fftshift(g);  %</a:t>
            </a:r>
            <a:r>
              <a:rPr lang="zh-CN" altLang="en-US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将频率域中的零频率移到图像的中心</a:t>
            </a: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[M,N]=size(g);  </a:t>
            </a:r>
            <a:endParaRPr lang="zh-CN" altLang="en-US" sz="2200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200" dirty="0">
                <a:solidFill>
                  <a:srgbClr val="C00000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编码实现高斯</a:t>
            </a:r>
            <a:r>
              <a:rPr lang="en-US" altLang="zh-CN" sz="2200" dirty="0">
                <a:solidFill>
                  <a:srgbClr val="C00000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200" dirty="0">
                <a:solidFill>
                  <a:srgbClr val="C00000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低通滤波处理</a:t>
            </a: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y=ifftshift(y);	   %</a:t>
            </a:r>
            <a:r>
              <a:rPr lang="zh-CN" altLang="en-US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将频率域中的零频率还原到左上角</a:t>
            </a: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y=ifft2(y);         %</a:t>
            </a:r>
            <a:r>
              <a:rPr lang="zh-CN" altLang="en-US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逆傅立叶变换</a:t>
            </a: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y=uint8(real(y));</a:t>
            </a:r>
          </a:p>
          <a:p>
            <a:pPr eaLnBrk="1" hangingPunct="1"/>
            <a:r>
              <a:rPr lang="en-US" altLang="zh-CN" sz="2200" dirty="0">
                <a:latin typeface="Lucida Sans Unicode" panose="020B0602030504020204" pitchFamily="34" charset="0"/>
                <a:ea typeface="黑体" panose="02010609060101010101" pitchFamily="49" charset="-122"/>
              </a:rPr>
              <a:t>imshow(y);</a:t>
            </a:r>
            <a:endParaRPr lang="zh-CN" altLang="en-US" sz="2200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  <a:p>
            <a:pPr eaLnBrk="1" hangingPunct="1"/>
            <a:endParaRPr lang="zh-CN" altLang="en-US" sz="2200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相关公式：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布特沃思低通滤波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高斯低通滤波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布特沃思高通滤波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高斯高通滤波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实验五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频率域低通和高通滤波</a:t>
            </a: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3786188" y="2143125"/>
          <a:ext cx="3317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39900" imgH="444500" progId="Equation.3">
                  <p:embed/>
                </p:oleObj>
              </mc:Choice>
              <mc:Fallback>
                <p:oleObj r:id="rId3" imgW="17399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6188" y="2143125"/>
                        <a:ext cx="3317875" cy="7143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3786188" y="3071813"/>
          <a:ext cx="3643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95400" imgH="254000" progId="Equation.3">
                  <p:embed/>
                </p:oleObj>
              </mc:Choice>
              <mc:Fallback>
                <p:oleObj r:id="rId5" imgW="1295400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6188" y="3071813"/>
                        <a:ext cx="3643312" cy="7143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0"/>
          <p:cNvGraphicFramePr>
            <a:graphicFrameLocks noChangeAspect="1"/>
          </p:cNvGraphicFramePr>
          <p:nvPr/>
        </p:nvGraphicFramePr>
        <p:xfrm>
          <a:off x="3786188" y="3929063"/>
          <a:ext cx="33559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39900" imgH="444500" progId="Equation.3">
                  <p:embed/>
                </p:oleObj>
              </mc:Choice>
              <mc:Fallback>
                <p:oleObj r:id="rId7" imgW="17399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6188" y="3929063"/>
                        <a:ext cx="3355975" cy="8572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1"/>
          <p:cNvGraphicFramePr>
            <a:graphicFrameLocks noChangeAspect="1"/>
          </p:cNvGraphicFramePr>
          <p:nvPr/>
        </p:nvGraphicFramePr>
        <p:xfrm>
          <a:off x="3786188" y="4929188"/>
          <a:ext cx="3760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85265" imgH="254000" progId="Equation.3">
                  <p:embed/>
                </p:oleObj>
              </mc:Choice>
              <mc:Fallback>
                <p:oleObj r:id="rId9" imgW="1485265" imgH="254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86188" y="4929188"/>
                        <a:ext cx="3760787" cy="642937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74085" y="6021705"/>
            <a:ext cx="529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取值实例：</a:t>
            </a:r>
            <a:r>
              <a:rPr lang="zh-CN" altLang="en-US" dirty="0">
                <a:sym typeface="+mn-ea"/>
              </a:rPr>
              <a:t>布特沃斯滤波阶数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dirty="0"/>
              <a:t>n=6,</a:t>
            </a:r>
            <a:r>
              <a:rPr lang="zh-CN" altLang="en-US" dirty="0"/>
              <a:t>半径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=20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实验要求：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对待处理图像进行逆滤波复原与维纳滤波复原。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实验图片：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实验六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数字图像复原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091C6-208A-7901-FBFF-E36DA6BF8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45" y="3212976"/>
            <a:ext cx="2427709" cy="2427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4268"/>
            <a:ext cx="8229600" cy="45259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步骤：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6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Char char="◦"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与实验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相似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6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Char char="◦"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傅里叶变换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逆滤波复原和维纳滤波复原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逆傅里叶变换</a:t>
            </a:r>
          </a:p>
          <a:p>
            <a:pPr marL="6216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Char char="◦"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相关公式：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85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None/>
              <a:defRPr/>
            </a:pP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逆滤波退化函数：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维纳滤波退化函数</a:t>
            </a: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实验六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数字图像复原</a:t>
            </a: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929063" y="4353243"/>
          <a:ext cx="49434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78100" imgH="558800" progId="Equation.3">
                  <p:embed/>
                </p:oleObj>
              </mc:Choice>
              <mc:Fallback>
                <p:oleObj r:id="rId3" imgW="2578100" imgH="558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9063" y="4353243"/>
                        <a:ext cx="4943475" cy="1071562"/>
                      </a:xfrm>
                      <a:prstGeom prst="rect">
                        <a:avLst/>
                      </a:prstGeom>
                      <a:noFill/>
                      <a:ln w="38100" cap="flat" cmpd="dbl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939290" y="5921375"/>
            <a:ext cx="754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ym typeface="+mn-ea"/>
              </a:rPr>
              <a:t>取值示例：有关的常数</a:t>
            </a:r>
            <a:r>
              <a:rPr lang="en-US" altLang="zh-CN" sz="1800" dirty="0">
                <a:sym typeface="+mn-ea"/>
              </a:rPr>
              <a:t>k </a:t>
            </a:r>
            <a:r>
              <a:rPr lang="zh-CN" altLang="en-US" sz="1800" dirty="0"/>
              <a:t>= 80，维</a:t>
            </a:r>
            <a:r>
              <a:rPr lang="zh-CN" altLang="en-US" sz="1800" dirty="0">
                <a:sym typeface="+mn-ea"/>
              </a:rPr>
              <a:t>纳滤波</a:t>
            </a:r>
            <a:r>
              <a:rPr lang="zh-CN" altLang="en-US" sz="1800" dirty="0"/>
              <a:t>退</a:t>
            </a:r>
            <a:r>
              <a:rPr lang="zh-CN" altLang="en-US" dirty="0"/>
              <a:t>化系数 </a:t>
            </a:r>
            <a:r>
              <a:rPr lang="en-US" altLang="zh-CN" dirty="0"/>
              <a:t>K </a:t>
            </a:r>
            <a:r>
              <a:rPr lang="zh-CN" altLang="en-US" dirty="0"/>
              <a:t>= 0.0025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7362F45-9BDC-37E7-49B8-776400A77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05581"/>
              </p:ext>
            </p:extLst>
          </p:nvPr>
        </p:nvGraphicFramePr>
        <p:xfrm>
          <a:off x="3059832" y="2716214"/>
          <a:ext cx="43068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77365" imgH="266700" progId="Equation.3">
                  <p:embed/>
                </p:oleObj>
              </mc:Choice>
              <mc:Fallback>
                <p:oleObj r:id="rId5" imgW="1777365" imgH="266700" progId="Equation.3">
                  <p:embed/>
                  <p:pic>
                    <p:nvPicPr>
                      <p:cNvPr id="17412" name="Object 2"/>
                      <p:cNvPicPr/>
                      <p:nvPr/>
                    </p:nvPicPr>
                    <p:blipFill>
                      <a:blip r:embed="rId6"/>
                      <a:srcRect l="-3645" t="-21622" r="-3645" b="-21622"/>
                      <a:stretch>
                        <a:fillRect/>
                      </a:stretch>
                    </p:blipFill>
                    <p:spPr>
                      <a:xfrm>
                        <a:off x="3059832" y="2716214"/>
                        <a:ext cx="4306888" cy="646112"/>
                      </a:xfrm>
                      <a:prstGeom prst="rect">
                        <a:avLst/>
                      </a:prstGeom>
                      <a:noFill/>
                      <a:ln w="38100" cap="flat" cmpd="dbl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F4C066E-DBC6-F512-4A30-AF93C7E35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85255"/>
              </p:ext>
            </p:extLst>
          </p:nvPr>
        </p:nvGraphicFramePr>
        <p:xfrm>
          <a:off x="4067944" y="3495675"/>
          <a:ext cx="185864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91565" imgH="419100" progId="Equation.3">
                  <p:embed/>
                </p:oleObj>
              </mc:Choice>
              <mc:Fallback>
                <p:oleObj r:id="rId7" imgW="1091565" imgH="419100" progId="Equation.3">
                  <p:embed/>
                  <p:pic>
                    <p:nvPicPr>
                      <p:cNvPr id="1741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944" y="3495675"/>
                        <a:ext cx="1858645" cy="714375"/>
                      </a:xfrm>
                      <a:prstGeom prst="rect">
                        <a:avLst/>
                      </a:prstGeom>
                      <a:noFill/>
                      <a:ln w="38100" cap="flat" cmpd="dbl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实验要求：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对待处理图像进行背景分离与肤色检测处理。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实验图片：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实验七</a:t>
            </a:r>
            <a:r>
              <a:rPr kumimoji="0" lang="en-US" altLang="zh-C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人脸皮肤颜色分层</a:t>
            </a:r>
          </a:p>
        </p:txBody>
      </p:sp>
      <p:sp>
        <p:nvSpPr>
          <p:cNvPr id="1843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92A3D1-461C-6F76-FCAA-831761B9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12976"/>
            <a:ext cx="1524213" cy="20957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E0MDY5N2RiMjlhYWY4NDUzN2IxZGM4OGI4YTBk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</TotalTime>
  <Words>585</Words>
  <Application>Microsoft Office PowerPoint</Application>
  <PresentationFormat>全屏显示(4:3)</PresentationFormat>
  <Paragraphs>85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Equation.3</vt:lpstr>
      <vt:lpstr>Equation.DSMT4</vt:lpstr>
      <vt:lpstr>数字图像处理实验</vt:lpstr>
      <vt:lpstr>实验要求</vt:lpstr>
      <vt:lpstr>Matlab常用函数</vt:lpstr>
      <vt:lpstr>实验五——频率域低通和高通滤波</vt:lpstr>
      <vt:lpstr>实验五——频率域低通和高通滤波</vt:lpstr>
      <vt:lpstr>实验五——频率域低通和高通滤波</vt:lpstr>
      <vt:lpstr>实验六——数字图像复原</vt:lpstr>
      <vt:lpstr>实验六——数字图像复原</vt:lpstr>
      <vt:lpstr>实验七——人脸皮肤颜色分层</vt:lpstr>
      <vt:lpstr>实验七——人脸皮肤颜色分层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图像处理概论实验</dc:title>
  <dc:creator>Administrator</dc:creator>
  <cp:lastModifiedBy>yongjie gong</cp:lastModifiedBy>
  <cp:revision>85</cp:revision>
  <dcterms:created xsi:type="dcterms:W3CDTF">2023-12-26T07:48:30Z</dcterms:created>
  <dcterms:modified xsi:type="dcterms:W3CDTF">2023-12-28T07:49:58Z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469F045620094341A7ADB4F078412C30_12</vt:lpwstr>
  </property>
  <property fmtid="{D5CDD505-2E9C-101B-9397-08002B2CF9AE}" pid="3" name="KSOProductBuildVer">
    <vt:lpwstr>2052-12.1.0.15990</vt:lpwstr>
  </property>
</Properties>
</file>